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heme/theme3.xml" ContentType="application/vnd.openxmlformats-officedocument.theme+xml"/>
  <Override PartName="/ppt/tags/tag5.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38" r:id="rId8"/>
  </p:sldMasterIdLst>
  <p:notesMasterIdLst>
    <p:notesMasterId r:id="rId28"/>
  </p:notesMasterIdLst>
  <p:handoutMasterIdLst>
    <p:handoutMasterId r:id="rId29"/>
  </p:handoutMasterIdLst>
  <p:sldIdLst>
    <p:sldId id="794" r:id="rId9"/>
    <p:sldId id="855" r:id="rId10"/>
    <p:sldId id="824" r:id="rId11"/>
    <p:sldId id="859" r:id="rId12"/>
    <p:sldId id="873" r:id="rId13"/>
    <p:sldId id="867" r:id="rId14"/>
    <p:sldId id="886" r:id="rId15"/>
    <p:sldId id="871" r:id="rId16"/>
    <p:sldId id="836" r:id="rId17"/>
    <p:sldId id="825" r:id="rId18"/>
    <p:sldId id="872" r:id="rId19"/>
    <p:sldId id="884" r:id="rId20"/>
    <p:sldId id="874" r:id="rId21"/>
    <p:sldId id="885" r:id="rId22"/>
    <p:sldId id="876" r:id="rId23"/>
    <p:sldId id="877" r:id="rId24"/>
    <p:sldId id="883" r:id="rId25"/>
    <p:sldId id="880" r:id="rId26"/>
    <p:sldId id="822" r:id="rId27"/>
  </p:sldIdLst>
  <p:sldSz cx="9144000" cy="6858000" type="screen4x3"/>
  <p:notesSz cx="7315200" cy="9601200"/>
  <p:custDataLst>
    <p:custData r:id="rId6"/>
    <p:custData r:id="rId3"/>
    <p:custData r:id="rId7"/>
    <p:custData r:id="rId1"/>
    <p:custData r:id="rId4"/>
    <p:custData r:id="rId2"/>
    <p:custData r:id="rId5"/>
  </p:custDataLst>
  <p:defaultTextStyle>
    <a:defPPr>
      <a:defRPr lang="en-US"/>
    </a:defPPr>
    <a:lvl1pPr algn="ctr" rtl="0" fontAlgn="base">
      <a:spcBef>
        <a:spcPct val="0"/>
      </a:spcBef>
      <a:spcAft>
        <a:spcPct val="0"/>
      </a:spcAft>
      <a:defRPr sz="1765" kern="1200">
        <a:solidFill>
          <a:schemeClr val="tx1"/>
        </a:solidFill>
        <a:latin typeface="Gotham C2 Text" pitchFamily="50" charset="0"/>
        <a:ea typeface="ＭＳ Ｐゴシック" charset="-128"/>
        <a:cs typeface="+mn-cs"/>
      </a:defRPr>
    </a:lvl1pPr>
    <a:lvl2pPr marL="403388" algn="ctr" rtl="0" fontAlgn="base">
      <a:spcBef>
        <a:spcPct val="0"/>
      </a:spcBef>
      <a:spcAft>
        <a:spcPct val="0"/>
      </a:spcAft>
      <a:defRPr sz="1765" kern="1200">
        <a:solidFill>
          <a:schemeClr val="tx1"/>
        </a:solidFill>
        <a:latin typeface="Gotham C2 Text" pitchFamily="50" charset="0"/>
        <a:ea typeface="ＭＳ Ｐゴシック" charset="-128"/>
        <a:cs typeface="+mn-cs"/>
      </a:defRPr>
    </a:lvl2pPr>
    <a:lvl3pPr marL="806775" algn="ctr" rtl="0" fontAlgn="base">
      <a:spcBef>
        <a:spcPct val="0"/>
      </a:spcBef>
      <a:spcAft>
        <a:spcPct val="0"/>
      </a:spcAft>
      <a:defRPr sz="1765" kern="1200">
        <a:solidFill>
          <a:schemeClr val="tx1"/>
        </a:solidFill>
        <a:latin typeface="Gotham C2 Text" pitchFamily="50" charset="0"/>
        <a:ea typeface="ＭＳ Ｐゴシック" charset="-128"/>
        <a:cs typeface="+mn-cs"/>
      </a:defRPr>
    </a:lvl3pPr>
    <a:lvl4pPr marL="1210163" algn="ctr" rtl="0" fontAlgn="base">
      <a:spcBef>
        <a:spcPct val="0"/>
      </a:spcBef>
      <a:spcAft>
        <a:spcPct val="0"/>
      </a:spcAft>
      <a:defRPr sz="1765" kern="1200">
        <a:solidFill>
          <a:schemeClr val="tx1"/>
        </a:solidFill>
        <a:latin typeface="Gotham C2 Text" pitchFamily="50" charset="0"/>
        <a:ea typeface="ＭＳ Ｐゴシック" charset="-128"/>
        <a:cs typeface="+mn-cs"/>
      </a:defRPr>
    </a:lvl4pPr>
    <a:lvl5pPr marL="1613550" algn="ctr" rtl="0" fontAlgn="base">
      <a:spcBef>
        <a:spcPct val="0"/>
      </a:spcBef>
      <a:spcAft>
        <a:spcPct val="0"/>
      </a:spcAft>
      <a:defRPr sz="1765" kern="1200">
        <a:solidFill>
          <a:schemeClr val="tx1"/>
        </a:solidFill>
        <a:latin typeface="Gotham C2 Text" pitchFamily="50" charset="0"/>
        <a:ea typeface="ＭＳ Ｐゴシック" charset="-128"/>
        <a:cs typeface="+mn-cs"/>
      </a:defRPr>
    </a:lvl5pPr>
    <a:lvl6pPr marL="2016938" algn="l" defTabSz="806775" rtl="0" eaLnBrk="1" latinLnBrk="0" hangingPunct="1">
      <a:defRPr sz="1765" kern="1200">
        <a:solidFill>
          <a:schemeClr val="tx1"/>
        </a:solidFill>
        <a:latin typeface="Gotham C2 Text" pitchFamily="50" charset="0"/>
        <a:ea typeface="ＭＳ Ｐゴシック" charset="-128"/>
        <a:cs typeface="+mn-cs"/>
      </a:defRPr>
    </a:lvl6pPr>
    <a:lvl7pPr marL="2420325" algn="l" defTabSz="806775" rtl="0" eaLnBrk="1" latinLnBrk="0" hangingPunct="1">
      <a:defRPr sz="1765" kern="1200">
        <a:solidFill>
          <a:schemeClr val="tx1"/>
        </a:solidFill>
        <a:latin typeface="Gotham C2 Text" pitchFamily="50" charset="0"/>
        <a:ea typeface="ＭＳ Ｐゴシック" charset="-128"/>
        <a:cs typeface="+mn-cs"/>
      </a:defRPr>
    </a:lvl7pPr>
    <a:lvl8pPr marL="2823713" algn="l" defTabSz="806775" rtl="0" eaLnBrk="1" latinLnBrk="0" hangingPunct="1">
      <a:defRPr sz="1765" kern="1200">
        <a:solidFill>
          <a:schemeClr val="tx1"/>
        </a:solidFill>
        <a:latin typeface="Gotham C2 Text" pitchFamily="50" charset="0"/>
        <a:ea typeface="ＭＳ Ｐゴシック" charset="-128"/>
        <a:cs typeface="+mn-cs"/>
      </a:defRPr>
    </a:lvl8pPr>
    <a:lvl9pPr marL="3227100" algn="l" defTabSz="806775" rtl="0" eaLnBrk="1" latinLnBrk="0" hangingPunct="1">
      <a:defRPr sz="1765" kern="1200">
        <a:solidFill>
          <a:schemeClr val="tx1"/>
        </a:solidFill>
        <a:latin typeface="Gotham C2 Text" pitchFamily="50" charset="0"/>
        <a:ea typeface="ＭＳ Ｐゴシック" charset="-128"/>
        <a:cs typeface="+mn-cs"/>
      </a:defRPr>
    </a:lvl9pPr>
  </p:defaultTextStyle>
  <p:extLst>
    <p:ext uri="{EFAFB233-063F-42B5-8137-9DF3F51BA10A}">
      <p15:sldGuideLst xmlns:p15="http://schemas.microsoft.com/office/powerpoint/2012/main">
        <p15:guide id="1" orient="horz" pos="4074" userDrawn="1">
          <p15:clr>
            <a:srgbClr val="A4A3A4"/>
          </p15:clr>
        </p15:guide>
        <p15:guide id="2" orient="horz" pos="1872" userDrawn="1">
          <p15:clr>
            <a:srgbClr val="A4A3A4"/>
          </p15:clr>
        </p15:guide>
        <p15:guide id="3" orient="horz" pos="4152" userDrawn="1">
          <p15:clr>
            <a:srgbClr val="A4A3A4"/>
          </p15:clr>
        </p15:guide>
        <p15:guide id="4" orient="horz" pos="3504" userDrawn="1">
          <p15:clr>
            <a:srgbClr val="A4A3A4"/>
          </p15:clr>
        </p15:guide>
        <p15:guide id="5" orient="horz" pos="384" userDrawn="1">
          <p15:clr>
            <a:srgbClr val="A4A3A4"/>
          </p15:clr>
        </p15:guide>
        <p15:guide id="6" orient="horz" pos="1014" userDrawn="1">
          <p15:clr>
            <a:srgbClr val="A4A3A4"/>
          </p15:clr>
        </p15:guide>
        <p15:guide id="7" orient="horz" pos="1320" userDrawn="1">
          <p15:clr>
            <a:srgbClr val="A4A3A4"/>
          </p15:clr>
        </p15:guide>
        <p15:guide id="8" orient="horz" pos="3096" userDrawn="1">
          <p15:clr>
            <a:srgbClr val="A4A3A4"/>
          </p15:clr>
        </p15:guide>
        <p15:guide id="9" orient="horz" pos="2616" userDrawn="1">
          <p15:clr>
            <a:srgbClr val="A4A3A4"/>
          </p15:clr>
        </p15:guide>
        <p15:guide id="10" pos="508" userDrawn="1">
          <p15:clr>
            <a:srgbClr val="A4A3A4"/>
          </p15:clr>
        </p15:guide>
        <p15:guide id="11" pos="5760" userDrawn="1">
          <p15:clr>
            <a:srgbClr val="A4A3A4"/>
          </p15:clr>
        </p15:guide>
        <p15:guide id="12" pos="2832" userDrawn="1">
          <p15:clr>
            <a:srgbClr val="A4A3A4"/>
          </p15:clr>
        </p15:guide>
        <p15:guide id="13" pos="4896" userDrawn="1">
          <p15:clr>
            <a:srgbClr val="A4A3A4"/>
          </p15:clr>
        </p15:guide>
        <p15:guide id="14" pos="2928" userDrawn="1">
          <p15:clr>
            <a:srgbClr val="A4A3A4"/>
          </p15:clr>
        </p15:guide>
        <p15:guide id="15" pos="2376" userDrawn="1">
          <p15:clr>
            <a:srgbClr val="A4A3A4"/>
          </p15:clr>
        </p15:guide>
        <p15:guide id="16" pos="5112" userDrawn="1">
          <p15:clr>
            <a:srgbClr val="A4A3A4"/>
          </p15:clr>
        </p15:guide>
        <p15:guide id="17" pos="864" userDrawn="1">
          <p15:clr>
            <a:srgbClr val="A4A3A4"/>
          </p15:clr>
        </p15:guide>
        <p15:guide id="18" orient="horz" pos="2136" userDrawn="1">
          <p15:clr>
            <a:srgbClr val="A4A3A4"/>
          </p15:clr>
        </p15:guide>
        <p15:guide id="19" pos="2664" userDrawn="1">
          <p15:clr>
            <a:srgbClr val="A4A3A4"/>
          </p15:clr>
        </p15:guide>
      </p15:sldGuideLst>
    </p:ext>
    <p:ext uri="{2D200454-40CA-4A62-9FC3-DE9A4176ACB9}">
      <p15:notesGuideLst xmlns:p15="http://schemas.microsoft.com/office/powerpoint/2012/main">
        <p15:guide id="2" orient="horz" pos="302" userDrawn="1">
          <p15:clr>
            <a:srgbClr val="A4A3A4"/>
          </p15:clr>
        </p15:guide>
        <p15:guide id="3" pos="4249" userDrawn="1">
          <p15:clr>
            <a:srgbClr val="A4A3A4"/>
          </p15:clr>
        </p15:guide>
        <p15:guide id="4" pos="359"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8857A4"/>
    <a:srgbClr val="003463"/>
    <a:srgbClr val="C68F1D"/>
    <a:srgbClr val="4F9C39"/>
    <a:srgbClr val="EF343C"/>
    <a:srgbClr val="000000"/>
    <a:srgbClr val="F68222"/>
    <a:srgbClr val="007B89"/>
    <a:srgbClr val="285A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568" autoAdjust="0"/>
    <p:restoredTop sz="91617" autoAdjust="0"/>
  </p:normalViewPr>
  <p:slideViewPr>
    <p:cSldViewPr snapToGrid="0">
      <p:cViewPr varScale="1">
        <p:scale>
          <a:sx n="105" d="100"/>
          <a:sy n="105" d="100"/>
        </p:scale>
        <p:origin x="2072" y="200"/>
      </p:cViewPr>
      <p:guideLst>
        <p:guide orient="horz" pos="4074"/>
        <p:guide orient="horz" pos="1872"/>
        <p:guide orient="horz" pos="4152"/>
        <p:guide orient="horz" pos="3504"/>
        <p:guide orient="horz" pos="384"/>
        <p:guide orient="horz" pos="1014"/>
        <p:guide orient="horz" pos="1320"/>
        <p:guide orient="horz" pos="3096"/>
        <p:guide orient="horz" pos="2616"/>
        <p:guide pos="508"/>
        <p:guide pos="5760"/>
        <p:guide pos="2832"/>
        <p:guide pos="4896"/>
        <p:guide pos="2928"/>
        <p:guide pos="2376"/>
        <p:guide pos="5112"/>
        <p:guide pos="864"/>
        <p:guide orient="horz" pos="2136"/>
        <p:guide pos="2664"/>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90" d="100"/>
        <a:sy n="90" d="100"/>
      </p:scale>
      <p:origin x="0" y="0"/>
    </p:cViewPr>
  </p:sorterViewPr>
  <p:notesViewPr>
    <p:cSldViewPr snapToGrid="0">
      <p:cViewPr>
        <p:scale>
          <a:sx n="124" d="100"/>
          <a:sy n="124" d="100"/>
        </p:scale>
        <p:origin x="864" y="-282"/>
      </p:cViewPr>
      <p:guideLst>
        <p:guide orient="horz" pos="302"/>
        <p:guide pos="4249"/>
        <p:guide pos="359"/>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 Type="http://schemas.openxmlformats.org/officeDocument/2006/relationships/customXml" Target="../customXml/item3.xml"/><Relationship Id="rId21" Type="http://schemas.openxmlformats.org/officeDocument/2006/relationships/slide" Target="slides/slide13.xml"/><Relationship Id="rId7" Type="http://schemas.openxmlformats.org/officeDocument/2006/relationships/customXml" Target="../customXml/item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customXml" Target="../customXml/item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theme" Target="theme/theme1.xml"/><Relationship Id="rId5" Type="http://schemas.openxmlformats.org/officeDocument/2006/relationships/customXml" Target="../customXml/item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notesMaster" Target="notesMasters/notesMaster1.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presProps" Target="presProps.xml"/><Relationship Id="rId8" Type="http://schemas.openxmlformats.org/officeDocument/2006/relationships/slideMaster" Target="slideMasters/slide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0"/>
      <c:hPercent val="103"/>
      <c:rotY val="0"/>
      <c:depthPercent val="20"/>
      <c:rAngAx val="1"/>
    </c:view3D>
    <c:floor>
      <c:thickness val="0"/>
      <c:spPr>
        <a:noFill/>
        <a:ln w="6350">
          <a:noFill/>
        </a:ln>
      </c:spPr>
    </c:floor>
    <c:sideWall>
      <c:thickness val="0"/>
      <c:spPr>
        <a:noFill/>
        <a:ln w="25400">
          <a:noFill/>
        </a:ln>
      </c:spPr>
    </c:sideWall>
    <c:backWall>
      <c:thickness val="0"/>
      <c:spPr>
        <a:noFill/>
        <a:ln w="25400">
          <a:noFill/>
        </a:ln>
      </c:spPr>
    </c:backWall>
    <c:plotArea>
      <c:layout>
        <c:manualLayout>
          <c:layoutTarget val="inner"/>
          <c:xMode val="edge"/>
          <c:yMode val="edge"/>
          <c:x val="5.5555555555555552E-2"/>
          <c:y val="1.66270783847981E-2"/>
          <c:w val="0.93518518518518523"/>
          <c:h val="0.95724465558194771"/>
        </c:manualLayout>
      </c:layout>
      <c:bar3DChart>
        <c:barDir val="bar"/>
        <c:grouping val="stacked"/>
        <c:varyColors val="0"/>
        <c:ser>
          <c:idx val="0"/>
          <c:order val="0"/>
          <c:tx>
            <c:strRef>
              <c:f>Sheet1!$A$2</c:f>
              <c:strCache>
                <c:ptCount val="1"/>
                <c:pt idx="0">
                  <c:v>Total</c:v>
                </c:pt>
              </c:strCache>
            </c:strRef>
          </c:tx>
          <c:spPr>
            <a:solidFill>
              <a:srgbClr val="285A21"/>
            </a:solidFill>
            <a:ln w="25321">
              <a:solidFill>
                <a:schemeClr val="accent6"/>
              </a:solidFill>
            </a:ln>
          </c:spPr>
          <c:invertIfNegative val="1"/>
          <c:dPt>
            <c:idx val="0"/>
            <c:invertIfNegative val="1"/>
            <c:bubble3D val="0"/>
            <c:extLst>
              <c:ext xmlns:c16="http://schemas.microsoft.com/office/drawing/2014/chart" uri="{C3380CC4-5D6E-409C-BE32-E72D297353CC}">
                <c16:uniqueId val="{00000000-BDDD-47BD-9E88-593D7F989991}"/>
              </c:ext>
            </c:extLst>
          </c:dPt>
          <c:dPt>
            <c:idx val="1"/>
            <c:invertIfNegative val="1"/>
            <c:bubble3D val="0"/>
            <c:extLst>
              <c:ext xmlns:c16="http://schemas.microsoft.com/office/drawing/2014/chart" uri="{C3380CC4-5D6E-409C-BE32-E72D297353CC}">
                <c16:uniqueId val="{00000001-BDDD-47BD-9E88-593D7F989991}"/>
              </c:ext>
            </c:extLst>
          </c:dPt>
          <c:dPt>
            <c:idx val="2"/>
            <c:invertIfNegative val="1"/>
            <c:bubble3D val="0"/>
            <c:extLst>
              <c:ext xmlns:c16="http://schemas.microsoft.com/office/drawing/2014/chart" uri="{C3380CC4-5D6E-409C-BE32-E72D297353CC}">
                <c16:uniqueId val="{00000002-BDDD-47BD-9E88-593D7F989991}"/>
              </c:ext>
            </c:extLst>
          </c:dPt>
          <c:cat>
            <c:strRef>
              <c:f>Sheet1!$B$1:$C$1</c:f>
              <c:strCache>
                <c:ptCount val="2"/>
                <c:pt idx="0">
                  <c:v>Average fund investor</c:v>
                </c:pt>
                <c:pt idx="1">
                  <c:v>S&amp;P</c:v>
                </c:pt>
              </c:strCache>
            </c:strRef>
          </c:cat>
          <c:val>
            <c:numRef>
              <c:f>Sheet1!$B$2:$C$2</c:f>
              <c:numCache>
                <c:formatCode>#,##0</c:formatCode>
                <c:ptCount val="2"/>
                <c:pt idx="0">
                  <c:v>100000</c:v>
                </c:pt>
                <c:pt idx="1">
                  <c:v>50000</c:v>
                </c:pt>
              </c:numCache>
            </c:numRef>
          </c:val>
          <c:extLst>
            <c:ext xmlns:c14="http://schemas.microsoft.com/office/drawing/2007/8/2/chart" uri="{6F2FDCE9-48DA-4B69-8628-5D25D57E5C99}">
              <c14:invertSolidFillFmt>
                <c14:spPr xmlns:c14="http://schemas.microsoft.com/office/drawing/2007/8/2/chart">
                  <a:solidFill>
                    <a:srgbClr val="FFFFFF"/>
                  </a:solidFill>
                  <a:ln w="25321">
                    <a:solidFill>
                      <a:schemeClr val="accent6"/>
                    </a:solidFill>
                  </a:ln>
                </c14:spPr>
              </c14:invertSolidFillFmt>
            </c:ext>
            <c:ext xmlns:c16="http://schemas.microsoft.com/office/drawing/2014/chart" uri="{C3380CC4-5D6E-409C-BE32-E72D297353CC}">
              <c16:uniqueId val="{00000003-BDDD-47BD-9E88-593D7F989991}"/>
            </c:ext>
          </c:extLst>
        </c:ser>
        <c:ser>
          <c:idx val="1"/>
          <c:order val="1"/>
          <c:tx>
            <c:strRef>
              <c:f>Sheet1!$A$3</c:f>
              <c:strCache>
                <c:ptCount val="1"/>
                <c:pt idx="0">
                  <c:v>Total Invested</c:v>
                </c:pt>
              </c:strCache>
            </c:strRef>
          </c:tx>
          <c:spPr>
            <a:solidFill>
              <a:srgbClr val="007B89"/>
            </a:solidFill>
            <a:ln w="25321">
              <a:solidFill>
                <a:schemeClr val="accent6"/>
              </a:solidFill>
            </a:ln>
          </c:spPr>
          <c:invertIfNegative val="0"/>
          <c:cat>
            <c:strRef>
              <c:f>Sheet1!$B$1:$C$1</c:f>
              <c:strCache>
                <c:ptCount val="2"/>
                <c:pt idx="0">
                  <c:v>Average fund investor</c:v>
                </c:pt>
                <c:pt idx="1">
                  <c:v>S&amp;P</c:v>
                </c:pt>
              </c:strCache>
            </c:strRef>
          </c:cat>
          <c:val>
            <c:numRef>
              <c:f>Sheet1!$B$3:$C$3</c:f>
              <c:numCache>
                <c:formatCode>#,##0</c:formatCode>
                <c:ptCount val="2"/>
                <c:pt idx="0">
                  <c:v>145425</c:v>
                </c:pt>
                <c:pt idx="1">
                  <c:v>317000</c:v>
                </c:pt>
              </c:numCache>
            </c:numRef>
          </c:val>
          <c:extLst>
            <c:ext xmlns:c16="http://schemas.microsoft.com/office/drawing/2014/chart" uri="{C3380CC4-5D6E-409C-BE32-E72D297353CC}">
              <c16:uniqueId val="{00000004-BDDD-47BD-9E88-593D7F989991}"/>
            </c:ext>
          </c:extLst>
        </c:ser>
        <c:dLbls>
          <c:showLegendKey val="0"/>
          <c:showVal val="0"/>
          <c:showCatName val="0"/>
          <c:showSerName val="0"/>
          <c:showPercent val="0"/>
          <c:showBubbleSize val="0"/>
        </c:dLbls>
        <c:gapWidth val="70"/>
        <c:gapDepth val="0"/>
        <c:shape val="box"/>
        <c:axId val="746245848"/>
        <c:axId val="746244280"/>
        <c:axId val="0"/>
      </c:bar3DChart>
      <c:catAx>
        <c:axId val="746245848"/>
        <c:scaling>
          <c:orientation val="minMax"/>
        </c:scaling>
        <c:delete val="1"/>
        <c:axPos val="l"/>
        <c:numFmt formatCode="General" sourceLinked="1"/>
        <c:majorTickMark val="out"/>
        <c:minorTickMark val="none"/>
        <c:tickLblPos val="nextTo"/>
        <c:crossAx val="746244280"/>
        <c:crosses val="autoZero"/>
        <c:auto val="1"/>
        <c:lblAlgn val="ctr"/>
        <c:lblOffset val="100"/>
        <c:noMultiLvlLbl val="0"/>
      </c:catAx>
      <c:valAx>
        <c:axId val="746244280"/>
        <c:scaling>
          <c:orientation val="minMax"/>
        </c:scaling>
        <c:delete val="1"/>
        <c:axPos val="b"/>
        <c:numFmt formatCode="#,##0" sourceLinked="1"/>
        <c:majorTickMark val="out"/>
        <c:minorTickMark val="none"/>
        <c:tickLblPos val="nextTo"/>
        <c:crossAx val="746245848"/>
        <c:crosses val="autoZero"/>
        <c:crossBetween val="between"/>
        <c:majorUnit val="400000"/>
      </c:valAx>
      <c:spPr>
        <a:noFill/>
        <a:ln w="25321">
          <a:noFill/>
        </a:ln>
      </c:spPr>
    </c:plotArea>
    <c:plotVisOnly val="1"/>
    <c:dispBlanksAs val="gap"/>
    <c:showDLblsOverMax val="0"/>
  </c:chart>
  <c:spPr>
    <a:noFill/>
    <a:ln>
      <a:noFill/>
    </a:ln>
  </c:spPr>
  <c:txPr>
    <a:bodyPr/>
    <a:lstStyle/>
    <a:p>
      <a:pPr>
        <a:defRPr sz="1246" b="1" i="0" u="none" strike="noStrike" baseline="0">
          <a:solidFill>
            <a:schemeClr val="tx1"/>
          </a:solidFill>
          <a:latin typeface="Times New Roman"/>
          <a:ea typeface="Times New Roman"/>
          <a:cs typeface="Times New Roman"/>
        </a:defRPr>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2" Type="http://schemas.openxmlformats.org/officeDocument/2006/relationships/tags" Target="../tags/tag5.xml"/><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5150" name="Group 30"/>
          <p:cNvGraphicFramePr>
            <a:graphicFrameLocks noGrp="1"/>
          </p:cNvGraphicFramePr>
          <p:nvPr>
            <p:custDataLst>
              <p:tags r:id="rId2"/>
            </p:custDataLst>
            <p:extLst>
              <p:ext uri="{D42A27DB-BD31-4B8C-83A1-F6EECF244321}">
                <p14:modId xmlns:p14="http://schemas.microsoft.com/office/powerpoint/2010/main" val="1639810011"/>
              </p:ext>
            </p:extLst>
          </p:nvPr>
        </p:nvGraphicFramePr>
        <p:xfrm>
          <a:off x="3006111" y="8962652"/>
          <a:ext cx="3738623" cy="255420"/>
        </p:xfrm>
        <a:graphic>
          <a:graphicData uri="http://schemas.openxmlformats.org/drawingml/2006/table">
            <a:tbl>
              <a:tblPr/>
              <a:tblGrid>
                <a:gridCol w="3738623">
                  <a:extLst>
                    <a:ext uri="{9D8B030D-6E8A-4147-A177-3AD203B41FA5}">
                      <a16:colId xmlns:a16="http://schemas.microsoft.com/office/drawing/2014/main" val="20000"/>
                    </a:ext>
                  </a:extLst>
                </a:gridCol>
              </a:tblGrid>
              <a:tr h="255420">
                <a:tc>
                  <a:txBody>
                    <a:bodyPr/>
                    <a:lstStyle/>
                    <a:p>
                      <a:pPr algn="r" defTabSz="899320"/>
                      <a:r>
                        <a:rPr lang="en-US" sz="800" dirty="0">
                          <a:solidFill>
                            <a:srgbClr val="000000"/>
                          </a:solidFill>
                          <a:latin typeface="Source Sans Pro Light" panose="020B0403030403020204" pitchFamily="34" charset="0"/>
                          <a:cs typeface="Arial" panose="020B0604020202020204" pitchFamily="34" charset="0"/>
                        </a:rPr>
                        <a:t>PPT033  319243  10/19</a:t>
                      </a:r>
                    </a:p>
                  </a:txBody>
                  <a:tcPr marL="77532" marR="77532" marT="0" marB="0" anchor="ctr" horzOverflow="overflow">
                    <a:lnL>
                      <a:noFill/>
                    </a:lnL>
                    <a:lnR w="12700" cap="flat" cmpd="sng" algn="ctr">
                      <a:solidFill>
                        <a:srgbClr val="1A7FBA"/>
                      </a:solidFill>
                      <a:prstDash val="solid"/>
                      <a:round/>
                      <a:headEnd type="none" w="med" len="med"/>
                      <a:tailEnd type="none" w="med" len="med"/>
                    </a:lnR>
                    <a:lnT>
                      <a:noFill/>
                    </a:lnT>
                    <a:lnB>
                      <a:noFill/>
                    </a:lnB>
                    <a:lnTlToBr>
                      <a:noFill/>
                    </a:lnTlToBr>
                    <a:lnBlToTr>
                      <a:noFill/>
                    </a:lnBlToTr>
                    <a:noFill/>
                  </a:tcPr>
                </a:tc>
                <a:extLst>
                  <a:ext uri="{0D108BD9-81ED-4DB2-BD59-A6C34878D82A}">
                    <a16:rowId xmlns:a16="http://schemas.microsoft.com/office/drawing/2014/main" val="10000"/>
                  </a:ext>
                </a:extLst>
              </a:tr>
            </a:tbl>
          </a:graphicData>
        </a:graphic>
      </p:graphicFrame>
      <p:sp>
        <p:nvSpPr>
          <p:cNvPr id="5146" name="Text Box 26"/>
          <p:cNvSpPr txBox="1">
            <a:spLocks noChangeArrowheads="1"/>
          </p:cNvSpPr>
          <p:nvPr/>
        </p:nvSpPr>
        <p:spPr bwMode="auto">
          <a:xfrm>
            <a:off x="462988" y="8911896"/>
            <a:ext cx="1229130" cy="2228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wrap="none" lIns="96554" tIns="48280" rIns="96554" bIns="48280">
            <a:spAutoFit/>
          </a:bodyPr>
          <a:lstStyle>
            <a:lvl1pPr defTabSz="955675" eaLnBrk="0" hangingPunct="0">
              <a:defRPr sz="2000">
                <a:solidFill>
                  <a:schemeClr val="tx1"/>
                </a:solidFill>
                <a:latin typeface="Gotham C2 Text" charset="0"/>
                <a:ea typeface="ＭＳ Ｐゴシック" charset="0"/>
                <a:cs typeface="ＭＳ Ｐゴシック" charset="0"/>
              </a:defRPr>
            </a:lvl1pPr>
            <a:lvl2pPr marL="719138" indent="-276225" defTabSz="955675" eaLnBrk="0" hangingPunct="0">
              <a:defRPr sz="2000">
                <a:solidFill>
                  <a:schemeClr val="tx1"/>
                </a:solidFill>
                <a:latin typeface="Gotham C2 Text" charset="0"/>
                <a:ea typeface="ＭＳ Ｐゴシック" charset="0"/>
              </a:defRPr>
            </a:lvl2pPr>
            <a:lvl3pPr marL="1106488" indent="-220663" defTabSz="955675" eaLnBrk="0" hangingPunct="0">
              <a:defRPr sz="2000">
                <a:solidFill>
                  <a:schemeClr val="tx1"/>
                </a:solidFill>
                <a:latin typeface="Gotham C2 Text" charset="0"/>
                <a:ea typeface="ＭＳ Ｐゴシック" charset="0"/>
              </a:defRPr>
            </a:lvl3pPr>
            <a:lvl4pPr marL="1549400" indent="-220663" defTabSz="955675" eaLnBrk="0" hangingPunct="0">
              <a:defRPr sz="2000">
                <a:solidFill>
                  <a:schemeClr val="tx1"/>
                </a:solidFill>
                <a:latin typeface="Gotham C2 Text" charset="0"/>
                <a:ea typeface="ＭＳ Ｐゴシック" charset="0"/>
              </a:defRPr>
            </a:lvl4pPr>
            <a:lvl5pPr marL="1992313" indent="-220663" defTabSz="955675" eaLnBrk="0" hangingPunct="0">
              <a:defRPr sz="2000">
                <a:solidFill>
                  <a:schemeClr val="tx1"/>
                </a:solidFill>
                <a:latin typeface="Gotham C2 Text" charset="0"/>
                <a:ea typeface="ＭＳ Ｐゴシック" charset="0"/>
              </a:defRPr>
            </a:lvl5pPr>
            <a:lvl6pPr marL="2449513" indent="-220663" defTabSz="955675" eaLnBrk="0" fontAlgn="base" hangingPunct="0">
              <a:spcBef>
                <a:spcPct val="0"/>
              </a:spcBef>
              <a:spcAft>
                <a:spcPct val="0"/>
              </a:spcAft>
              <a:defRPr sz="2000">
                <a:solidFill>
                  <a:schemeClr val="tx1"/>
                </a:solidFill>
                <a:latin typeface="Gotham C2 Text" charset="0"/>
                <a:ea typeface="ＭＳ Ｐゴシック" charset="0"/>
              </a:defRPr>
            </a:lvl6pPr>
            <a:lvl7pPr marL="2906713" indent="-220663" defTabSz="955675" eaLnBrk="0" fontAlgn="base" hangingPunct="0">
              <a:spcBef>
                <a:spcPct val="0"/>
              </a:spcBef>
              <a:spcAft>
                <a:spcPct val="0"/>
              </a:spcAft>
              <a:defRPr sz="2000">
                <a:solidFill>
                  <a:schemeClr val="tx1"/>
                </a:solidFill>
                <a:latin typeface="Gotham C2 Text" charset="0"/>
                <a:ea typeface="ＭＳ Ｐゴシック" charset="0"/>
              </a:defRPr>
            </a:lvl7pPr>
            <a:lvl8pPr marL="3363913" indent="-220663" defTabSz="955675" eaLnBrk="0" fontAlgn="base" hangingPunct="0">
              <a:spcBef>
                <a:spcPct val="0"/>
              </a:spcBef>
              <a:spcAft>
                <a:spcPct val="0"/>
              </a:spcAft>
              <a:defRPr sz="2000">
                <a:solidFill>
                  <a:schemeClr val="tx1"/>
                </a:solidFill>
                <a:latin typeface="Gotham C2 Text" charset="0"/>
                <a:ea typeface="ＭＳ Ｐゴシック" charset="0"/>
              </a:defRPr>
            </a:lvl8pPr>
            <a:lvl9pPr marL="3821113" indent="-220663" defTabSz="955675" eaLnBrk="0" fontAlgn="base" hangingPunct="0">
              <a:spcBef>
                <a:spcPct val="0"/>
              </a:spcBef>
              <a:spcAft>
                <a:spcPct val="0"/>
              </a:spcAft>
              <a:defRPr sz="2000">
                <a:solidFill>
                  <a:schemeClr val="tx1"/>
                </a:solidFill>
                <a:latin typeface="Gotham C2 Text" charset="0"/>
                <a:ea typeface="ＭＳ Ｐゴシック" charset="0"/>
              </a:defRPr>
            </a:lvl9pPr>
          </a:lstStyle>
          <a:p>
            <a:pPr algn="l" eaLnBrk="1" hangingPunct="1">
              <a:defRPr/>
            </a:pPr>
            <a:r>
              <a:rPr lang="en-US" sz="800" b="1" dirty="0">
                <a:latin typeface="Source Sans Pro Light" panose="020B0403030403020204" pitchFamily="34" charset="0"/>
              </a:rPr>
              <a:t>PUTNAM INVESTMENTS</a:t>
            </a:r>
          </a:p>
        </p:txBody>
      </p:sp>
      <p:sp>
        <p:nvSpPr>
          <p:cNvPr id="41990" name="Rectangle 27"/>
          <p:cNvSpPr>
            <a:spLocks noChangeArrowheads="1"/>
          </p:cNvSpPr>
          <p:nvPr/>
        </p:nvSpPr>
        <p:spPr bwMode="auto">
          <a:xfrm>
            <a:off x="6726546" y="8982300"/>
            <a:ext cx="302905" cy="2206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wrap="none" lIns="94318" tIns="47161" rIns="94318" bIns="47161">
            <a:spAutoFit/>
          </a:bodyPr>
          <a:lstStyle/>
          <a:p>
            <a:pPr algn="l" defTabSz="953691">
              <a:buClr>
                <a:schemeClr val="tx2"/>
              </a:buClr>
            </a:pPr>
            <a:fld id="{1A797CE9-049D-415B-B10C-828B86054992}" type="slidenum">
              <a:rPr lang="en-US" sz="800">
                <a:latin typeface="Source Sans Pro Light" panose="020B0403030403020204" pitchFamily="34" charset="0"/>
              </a:rPr>
              <a:pPr algn="l" defTabSz="953691">
                <a:buClr>
                  <a:schemeClr val="tx2"/>
                </a:buClr>
              </a:pPr>
              <a:t>‹#›</a:t>
            </a:fld>
            <a:endParaRPr lang="en-US" sz="800" dirty="0">
              <a:latin typeface="Source Sans Pro Light" panose="020B0403030403020204" pitchFamily="34" charset="0"/>
            </a:endParaRPr>
          </a:p>
        </p:txBody>
      </p:sp>
    </p:spTree>
    <p:extLst>
      <p:ext uri="{BB962C8B-B14F-4D97-AF65-F5344CB8AC3E}">
        <p14:creationId xmlns:p14="http://schemas.microsoft.com/office/powerpoint/2010/main" val="37534122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theme" Target="../theme/theme2.xml"/><Relationship Id="rId5" Type="http://schemas.openxmlformats.org/officeDocument/2006/relationships/tags" Target="../tags/tag4.xml"/><Relationship Id="rId4" Type="http://schemas.openxmlformats.org/officeDocument/2006/relationships/tags" Target="../tags/tag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7106" name="Rectangle 4"/>
          <p:cNvSpPr>
            <a:spLocks noGrp="1" noRot="1" noChangeAspect="1" noChangeArrowheads="1" noTextEdit="1"/>
          </p:cNvSpPr>
          <p:nvPr>
            <p:ph type="sldImg" idx="2"/>
          </p:nvPr>
        </p:nvSpPr>
        <p:spPr bwMode="auto">
          <a:xfrm>
            <a:off x="1538288" y="479425"/>
            <a:ext cx="4244975" cy="3182938"/>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 uri="{53640926-AAD7-44D8-BBD7-CCE9431645EC}">
              <a14:shadowObscured xmlns:a14="http://schemas.microsoft.com/office/drawing/2010/main" val="1"/>
            </a:ext>
          </a:extLst>
        </p:spPr>
      </p:sp>
      <p:sp>
        <p:nvSpPr>
          <p:cNvPr id="7173" name="Rectangle 5"/>
          <p:cNvSpPr>
            <a:spLocks noGrp="1" noChangeArrowheads="1"/>
          </p:cNvSpPr>
          <p:nvPr>
            <p:ph type="body" sz="quarter" idx="3"/>
            <p:custDataLst>
              <p:tags r:id="rId2"/>
            </p:custDataLst>
          </p:nvPr>
        </p:nvSpPr>
        <p:spPr bwMode="auto">
          <a:xfrm>
            <a:off x="568818" y="4080184"/>
            <a:ext cx="6177574" cy="4481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vert="horz" wrap="square" lIns="96554" tIns="48280" rIns="96554" bIns="48280" numCol="1" anchor="t" anchorCtr="0" compatLnSpc="1">
            <a:prstTxWarp prst="textNoShape">
              <a:avLst/>
            </a:prstTxWarp>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7184" name="Text Box 16"/>
          <p:cNvSpPr txBox="1">
            <a:spLocks noChangeArrowheads="1"/>
          </p:cNvSpPr>
          <p:nvPr>
            <p:custDataLst>
              <p:tags r:id="rId3"/>
            </p:custDataLst>
          </p:nvPr>
        </p:nvSpPr>
        <p:spPr bwMode="auto">
          <a:xfrm>
            <a:off x="462988" y="8911896"/>
            <a:ext cx="1229130" cy="2228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wrap="none" lIns="96554" tIns="48280" rIns="96554" bIns="48280">
            <a:spAutoFit/>
          </a:bodyPr>
          <a:lstStyle>
            <a:lvl1pPr defTabSz="955675" eaLnBrk="0" hangingPunct="0">
              <a:defRPr sz="2000">
                <a:solidFill>
                  <a:schemeClr val="tx1"/>
                </a:solidFill>
                <a:latin typeface="Gotham C2 Text" charset="0"/>
                <a:ea typeface="ＭＳ Ｐゴシック" charset="0"/>
                <a:cs typeface="ＭＳ Ｐゴシック" charset="0"/>
              </a:defRPr>
            </a:lvl1pPr>
            <a:lvl2pPr marL="719138" indent="-276225" defTabSz="955675" eaLnBrk="0" hangingPunct="0">
              <a:defRPr sz="2000">
                <a:solidFill>
                  <a:schemeClr val="tx1"/>
                </a:solidFill>
                <a:latin typeface="Gotham C2 Text" charset="0"/>
                <a:ea typeface="ＭＳ Ｐゴシック" charset="0"/>
              </a:defRPr>
            </a:lvl2pPr>
            <a:lvl3pPr marL="1106488" indent="-220663" defTabSz="955675" eaLnBrk="0" hangingPunct="0">
              <a:defRPr sz="2000">
                <a:solidFill>
                  <a:schemeClr val="tx1"/>
                </a:solidFill>
                <a:latin typeface="Gotham C2 Text" charset="0"/>
                <a:ea typeface="ＭＳ Ｐゴシック" charset="0"/>
              </a:defRPr>
            </a:lvl3pPr>
            <a:lvl4pPr marL="1549400" indent="-220663" defTabSz="955675" eaLnBrk="0" hangingPunct="0">
              <a:defRPr sz="2000">
                <a:solidFill>
                  <a:schemeClr val="tx1"/>
                </a:solidFill>
                <a:latin typeface="Gotham C2 Text" charset="0"/>
                <a:ea typeface="ＭＳ Ｐゴシック" charset="0"/>
              </a:defRPr>
            </a:lvl4pPr>
            <a:lvl5pPr marL="1992313" indent="-220663" defTabSz="955675" eaLnBrk="0" hangingPunct="0">
              <a:defRPr sz="2000">
                <a:solidFill>
                  <a:schemeClr val="tx1"/>
                </a:solidFill>
                <a:latin typeface="Gotham C2 Text" charset="0"/>
                <a:ea typeface="ＭＳ Ｐゴシック" charset="0"/>
              </a:defRPr>
            </a:lvl5pPr>
            <a:lvl6pPr marL="2449513" indent="-220663" defTabSz="955675" eaLnBrk="0" fontAlgn="base" hangingPunct="0">
              <a:spcBef>
                <a:spcPct val="0"/>
              </a:spcBef>
              <a:spcAft>
                <a:spcPct val="0"/>
              </a:spcAft>
              <a:defRPr sz="2000">
                <a:solidFill>
                  <a:schemeClr val="tx1"/>
                </a:solidFill>
                <a:latin typeface="Gotham C2 Text" charset="0"/>
                <a:ea typeface="ＭＳ Ｐゴシック" charset="0"/>
              </a:defRPr>
            </a:lvl6pPr>
            <a:lvl7pPr marL="2906713" indent="-220663" defTabSz="955675" eaLnBrk="0" fontAlgn="base" hangingPunct="0">
              <a:spcBef>
                <a:spcPct val="0"/>
              </a:spcBef>
              <a:spcAft>
                <a:spcPct val="0"/>
              </a:spcAft>
              <a:defRPr sz="2000">
                <a:solidFill>
                  <a:schemeClr val="tx1"/>
                </a:solidFill>
                <a:latin typeface="Gotham C2 Text" charset="0"/>
                <a:ea typeface="ＭＳ Ｐゴシック" charset="0"/>
              </a:defRPr>
            </a:lvl7pPr>
            <a:lvl8pPr marL="3363913" indent="-220663" defTabSz="955675" eaLnBrk="0" fontAlgn="base" hangingPunct="0">
              <a:spcBef>
                <a:spcPct val="0"/>
              </a:spcBef>
              <a:spcAft>
                <a:spcPct val="0"/>
              </a:spcAft>
              <a:defRPr sz="2000">
                <a:solidFill>
                  <a:schemeClr val="tx1"/>
                </a:solidFill>
                <a:latin typeface="Gotham C2 Text" charset="0"/>
                <a:ea typeface="ＭＳ Ｐゴシック" charset="0"/>
              </a:defRPr>
            </a:lvl8pPr>
            <a:lvl9pPr marL="3821113" indent="-220663" defTabSz="955675" eaLnBrk="0" fontAlgn="base" hangingPunct="0">
              <a:spcBef>
                <a:spcPct val="0"/>
              </a:spcBef>
              <a:spcAft>
                <a:spcPct val="0"/>
              </a:spcAft>
              <a:defRPr sz="2000">
                <a:solidFill>
                  <a:schemeClr val="tx1"/>
                </a:solidFill>
                <a:latin typeface="Gotham C2 Text" charset="0"/>
                <a:ea typeface="ＭＳ Ｐゴシック" charset="0"/>
              </a:defRPr>
            </a:lvl9pPr>
          </a:lstStyle>
          <a:p>
            <a:pPr algn="l" eaLnBrk="1" hangingPunct="1">
              <a:defRPr/>
            </a:pPr>
            <a:r>
              <a:rPr lang="en-US" sz="800" b="1" dirty="0">
                <a:latin typeface="Source Sans Pro Light" panose="020B0403030403020204" pitchFamily="34" charset="0"/>
              </a:rPr>
              <a:t>PUTNAM INVESTMENTS</a:t>
            </a:r>
          </a:p>
        </p:txBody>
      </p:sp>
      <p:graphicFrame>
        <p:nvGraphicFramePr>
          <p:cNvPr id="7192" name="Group 24"/>
          <p:cNvGraphicFramePr>
            <a:graphicFrameLocks noGrp="1"/>
          </p:cNvGraphicFramePr>
          <p:nvPr>
            <p:custDataLst>
              <p:tags r:id="rId4"/>
            </p:custDataLst>
            <p:extLst>
              <p:ext uri="{D42A27DB-BD31-4B8C-83A1-F6EECF244321}">
                <p14:modId xmlns:p14="http://schemas.microsoft.com/office/powerpoint/2010/main" val="3248557040"/>
              </p:ext>
            </p:extLst>
          </p:nvPr>
        </p:nvGraphicFramePr>
        <p:xfrm>
          <a:off x="3006111" y="8962652"/>
          <a:ext cx="3738623" cy="255420"/>
        </p:xfrm>
        <a:graphic>
          <a:graphicData uri="http://schemas.openxmlformats.org/drawingml/2006/table">
            <a:tbl>
              <a:tblPr/>
              <a:tblGrid>
                <a:gridCol w="3738623">
                  <a:extLst>
                    <a:ext uri="{9D8B030D-6E8A-4147-A177-3AD203B41FA5}">
                      <a16:colId xmlns:a16="http://schemas.microsoft.com/office/drawing/2014/main" val="20000"/>
                    </a:ext>
                  </a:extLst>
                </a:gridCol>
              </a:tblGrid>
              <a:tr h="255420">
                <a:tc>
                  <a:txBody>
                    <a:bodyPr/>
                    <a:lstStyle/>
                    <a:p>
                      <a:pPr algn="r" defTabSz="899320"/>
                      <a:r>
                        <a:rPr lang="en-US" sz="800" dirty="0">
                          <a:solidFill>
                            <a:srgbClr val="000000"/>
                          </a:solidFill>
                          <a:latin typeface="Source Sans Pro Light" panose="020B0403030403020204" pitchFamily="34" charset="0"/>
                          <a:cs typeface="Arial" panose="020B0604020202020204" pitchFamily="34" charset="0"/>
                        </a:rPr>
                        <a:t>PPT033  319243  10/19</a:t>
                      </a:r>
                    </a:p>
                  </a:txBody>
                  <a:tcPr marL="77532" marR="77532" marT="0" marB="0" anchor="ctr" horzOverflow="overflow">
                    <a:lnL>
                      <a:noFill/>
                    </a:lnL>
                    <a:lnR w="12700" cap="flat" cmpd="sng" algn="ctr">
                      <a:solidFill>
                        <a:srgbClr val="1A7FBA"/>
                      </a:solidFill>
                      <a:prstDash val="solid"/>
                      <a:round/>
                      <a:headEnd type="none" w="med" len="med"/>
                      <a:tailEnd type="none" w="med" len="med"/>
                    </a:lnR>
                    <a:lnT>
                      <a:noFill/>
                    </a:lnT>
                    <a:lnB>
                      <a:noFill/>
                    </a:lnB>
                    <a:lnTlToBr>
                      <a:noFill/>
                    </a:lnTlToBr>
                    <a:lnBlToTr>
                      <a:noFill/>
                    </a:lnBlToTr>
                    <a:noFill/>
                  </a:tcPr>
                </a:tc>
                <a:extLst>
                  <a:ext uri="{0D108BD9-81ED-4DB2-BD59-A6C34878D82A}">
                    <a16:rowId xmlns:a16="http://schemas.microsoft.com/office/drawing/2014/main" val="10000"/>
                  </a:ext>
                </a:extLst>
              </a:tr>
            </a:tbl>
          </a:graphicData>
        </a:graphic>
      </p:graphicFrame>
      <p:sp>
        <p:nvSpPr>
          <p:cNvPr id="23560" name="Rectangle 30"/>
          <p:cNvSpPr>
            <a:spLocks noChangeArrowheads="1"/>
          </p:cNvSpPr>
          <p:nvPr>
            <p:custDataLst>
              <p:tags r:id="rId5"/>
            </p:custDataLst>
          </p:nvPr>
        </p:nvSpPr>
        <p:spPr bwMode="auto">
          <a:xfrm>
            <a:off x="6726546" y="8982300"/>
            <a:ext cx="302905" cy="2206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wrap="none" lIns="94318" tIns="47161" rIns="94318" bIns="47161">
            <a:spAutoFit/>
          </a:bodyPr>
          <a:lstStyle/>
          <a:p>
            <a:pPr algn="l" defTabSz="953691">
              <a:buClr>
                <a:schemeClr val="tx2"/>
              </a:buClr>
            </a:pPr>
            <a:fld id="{B25AA5A6-AEB3-4D94-8E34-E1A3F4EB3ADA}" type="slidenum">
              <a:rPr lang="en-US" sz="800">
                <a:latin typeface="Source Sans Pro Light" panose="020B0403030403020204" pitchFamily="34" charset="0"/>
              </a:rPr>
              <a:pPr algn="l" defTabSz="953691">
                <a:buClr>
                  <a:schemeClr val="tx2"/>
                </a:buClr>
              </a:pPr>
              <a:t>‹#›</a:t>
            </a:fld>
            <a:endParaRPr lang="en-US" sz="800" dirty="0">
              <a:latin typeface="Source Sans Pro Light" panose="020B0403030403020204" pitchFamily="34" charset="0"/>
            </a:endParaRPr>
          </a:p>
        </p:txBody>
      </p:sp>
    </p:spTree>
    <p:extLst>
      <p:ext uri="{BB962C8B-B14F-4D97-AF65-F5344CB8AC3E}">
        <p14:creationId xmlns:p14="http://schemas.microsoft.com/office/powerpoint/2010/main" val="2977285979"/>
      </p:ext>
    </p:extLst>
  </p:cSld>
  <p:clrMap bg1="lt1" tx1="dk1" bg2="lt2" tx2="dk2" accent1="accent1" accent2="accent2" accent3="accent3" accent4="accent4" accent5="accent5" accent6="accent6" hlink="hlink" folHlink="folHlink"/>
  <p:notesStyle>
    <a:lvl1pPr algn="l" rtl="0" eaLnBrk="0" fontAlgn="base" hangingPunct="0">
      <a:lnSpc>
        <a:spcPct val="110000"/>
      </a:lnSpc>
      <a:spcBef>
        <a:spcPct val="0"/>
      </a:spcBef>
      <a:spcAft>
        <a:spcPct val="0"/>
      </a:spcAft>
      <a:defRPr sz="882" kern="1200">
        <a:solidFill>
          <a:schemeClr val="tx1"/>
        </a:solidFill>
        <a:latin typeface="Source Sans Pro Light" panose="020B0403030403020204" pitchFamily="34" charset="0"/>
        <a:ea typeface="ＭＳ Ｐゴシック" charset="-128"/>
        <a:cs typeface="MS PGothic" charset="0"/>
      </a:defRPr>
    </a:lvl1pPr>
    <a:lvl2pPr marL="198892" indent="-98046" algn="l" rtl="0" eaLnBrk="0" fontAlgn="base" hangingPunct="0">
      <a:lnSpc>
        <a:spcPct val="110000"/>
      </a:lnSpc>
      <a:spcBef>
        <a:spcPct val="0"/>
      </a:spcBef>
      <a:spcAft>
        <a:spcPct val="0"/>
      </a:spcAft>
      <a:buClr>
        <a:srgbClr val="1A7FBA"/>
      </a:buClr>
      <a:buChar char="•"/>
      <a:defRPr sz="882" kern="1200">
        <a:solidFill>
          <a:schemeClr val="tx1"/>
        </a:solidFill>
        <a:latin typeface="Source Sans Pro Light" panose="020B0403030403020204" pitchFamily="34" charset="0"/>
        <a:ea typeface="ＭＳ Ｐゴシック" charset="-128"/>
        <a:cs typeface="MS PGothic" charset="0"/>
      </a:defRPr>
    </a:lvl2pPr>
    <a:lvl3pPr marL="397785" indent="-98046" algn="l" rtl="0" eaLnBrk="0" fontAlgn="base" hangingPunct="0">
      <a:lnSpc>
        <a:spcPct val="110000"/>
      </a:lnSpc>
      <a:spcBef>
        <a:spcPct val="0"/>
      </a:spcBef>
      <a:spcAft>
        <a:spcPct val="0"/>
      </a:spcAft>
      <a:buClr>
        <a:srgbClr val="1A7FBA"/>
      </a:buClr>
      <a:buFont typeface="Gotham C2 Text" pitchFamily="50" charset="0"/>
      <a:buChar char="–"/>
      <a:defRPr sz="794" kern="1200">
        <a:solidFill>
          <a:schemeClr val="tx1"/>
        </a:solidFill>
        <a:latin typeface="Source Sans Pro Light" panose="020B0403030403020204" pitchFamily="34" charset="0"/>
        <a:ea typeface="ＭＳ Ｐゴシック" charset="-128"/>
        <a:cs typeface="MS PGothic" charset="0"/>
      </a:defRPr>
    </a:lvl3pPr>
    <a:lvl4pPr marL="605081" indent="-106449" algn="l" rtl="0" eaLnBrk="0" fontAlgn="base" hangingPunct="0">
      <a:lnSpc>
        <a:spcPct val="110000"/>
      </a:lnSpc>
      <a:spcBef>
        <a:spcPct val="0"/>
      </a:spcBef>
      <a:spcAft>
        <a:spcPct val="0"/>
      </a:spcAft>
      <a:buClr>
        <a:srgbClr val="1A7FBA"/>
      </a:buClr>
      <a:buChar char="•"/>
      <a:defRPr sz="706" kern="1200">
        <a:solidFill>
          <a:schemeClr val="tx1"/>
        </a:solidFill>
        <a:latin typeface="Source Sans Pro Light" panose="020B0403030403020204" pitchFamily="34" charset="0"/>
        <a:ea typeface="ＭＳ Ｐゴシック" charset="-128"/>
        <a:cs typeface="MS PGothic" charset="0"/>
      </a:defRPr>
    </a:lvl4pPr>
    <a:lvl5pPr marL="806775" indent="-98046" algn="l" rtl="0" eaLnBrk="0" fontAlgn="base" hangingPunct="0">
      <a:lnSpc>
        <a:spcPct val="110000"/>
      </a:lnSpc>
      <a:spcBef>
        <a:spcPct val="0"/>
      </a:spcBef>
      <a:spcAft>
        <a:spcPct val="0"/>
      </a:spcAft>
      <a:buClr>
        <a:srgbClr val="1A7FBA"/>
      </a:buClr>
      <a:buChar char="•"/>
      <a:defRPr sz="706" kern="1200">
        <a:solidFill>
          <a:schemeClr val="tx1"/>
        </a:solidFill>
        <a:latin typeface="Source Sans Pro Light" panose="020B0403030403020204" pitchFamily="34" charset="0"/>
        <a:ea typeface="ＭＳ Ｐゴシック" charset="-128"/>
        <a:cs typeface="MS PGothic" charset="0"/>
      </a:defRPr>
    </a:lvl5pPr>
    <a:lvl6pPr marL="2016938" algn="l" defTabSz="806775" rtl="0" eaLnBrk="1" latinLnBrk="0" hangingPunct="1">
      <a:defRPr sz="1059" kern="1200">
        <a:solidFill>
          <a:schemeClr val="tx1"/>
        </a:solidFill>
        <a:latin typeface="+mn-lt"/>
        <a:ea typeface="+mn-ea"/>
        <a:cs typeface="+mn-cs"/>
      </a:defRPr>
    </a:lvl6pPr>
    <a:lvl7pPr marL="2420325" algn="l" defTabSz="806775" rtl="0" eaLnBrk="1" latinLnBrk="0" hangingPunct="1">
      <a:defRPr sz="1059" kern="1200">
        <a:solidFill>
          <a:schemeClr val="tx1"/>
        </a:solidFill>
        <a:latin typeface="+mn-lt"/>
        <a:ea typeface="+mn-ea"/>
        <a:cs typeface="+mn-cs"/>
      </a:defRPr>
    </a:lvl7pPr>
    <a:lvl8pPr marL="2823713" algn="l" defTabSz="806775" rtl="0" eaLnBrk="1" latinLnBrk="0" hangingPunct="1">
      <a:defRPr sz="1059" kern="1200">
        <a:solidFill>
          <a:schemeClr val="tx1"/>
        </a:solidFill>
        <a:latin typeface="+mn-lt"/>
        <a:ea typeface="+mn-ea"/>
        <a:cs typeface="+mn-cs"/>
      </a:defRPr>
    </a:lvl8pPr>
    <a:lvl9pPr marL="3227100" algn="l" defTabSz="806775" rtl="0" eaLnBrk="1" latinLnBrk="0" hangingPunct="1">
      <a:defRPr sz="1059"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Image Placeholder 3"/>
          <p:cNvSpPr>
            <a:spLocks noGrp="1" noRot="1" noChangeAspect="1"/>
          </p:cNvSpPr>
          <p:nvPr>
            <p:ph type="sldImg"/>
          </p:nvPr>
        </p:nvSpPr>
        <p:spPr/>
      </p:sp>
      <p:sp>
        <p:nvSpPr>
          <p:cNvPr id="5" name="Notes Placeholder 4"/>
          <p:cNvSpPr>
            <a:spLocks noGrp="1"/>
          </p:cNvSpPr>
          <p:nvPr>
            <p:ph type="body" idx="1"/>
          </p:nvPr>
        </p:nvSpPr>
        <p:spPr/>
        <p:txBody>
          <a:bodyPr/>
          <a:lstStyle/>
          <a:p>
            <a:r>
              <a:rPr lang="en-US" dirty="0"/>
              <a:t>When retiring or starting a new job, you’ll have an important decision to make about what to do with the money in your retirement plan.</a:t>
            </a:r>
          </a:p>
          <a:p>
            <a:endParaRPr lang="en-US" dirty="0"/>
          </a:p>
          <a:p>
            <a:r>
              <a:rPr lang="en-US" dirty="0"/>
              <a:t>You have several options. It’s important to understand their differences and the tax implications of each.</a:t>
            </a:r>
          </a:p>
          <a:p>
            <a:endParaRPr lang="en-US" dirty="0"/>
          </a:p>
          <a:p>
            <a:r>
              <a:rPr lang="en-US" dirty="0"/>
              <a:t>Today we’ll talk about the choices available to you, and I’ll highlight the advantages and disadvantages of each.</a:t>
            </a:r>
          </a:p>
          <a:p>
            <a:endParaRPr lang="en-US" dirty="0"/>
          </a:p>
        </p:txBody>
      </p:sp>
      <p:sp>
        <p:nvSpPr>
          <p:cNvPr id="2" name="Rectangle 1">
            <a:extLst>
              <a:ext uri="{FF2B5EF4-FFF2-40B4-BE49-F238E27FC236}">
                <a16:creationId xmlns:a16="http://schemas.microsoft.com/office/drawing/2014/main" id="{B64B5497-3EC8-F941-80E5-5B22AC30A810}"/>
              </a:ext>
            </a:extLst>
          </p:cNvPr>
          <p:cNvSpPr/>
          <p:nvPr/>
        </p:nvSpPr>
        <p:spPr>
          <a:xfrm>
            <a:off x="4502727" y="8091055"/>
            <a:ext cx="1995055" cy="56803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319243 10/19 on all slides</a:t>
            </a:r>
          </a:p>
        </p:txBody>
      </p:sp>
    </p:spTree>
    <p:extLst>
      <p:ext uri="{BB962C8B-B14F-4D97-AF65-F5344CB8AC3E}">
        <p14:creationId xmlns:p14="http://schemas.microsoft.com/office/powerpoint/2010/main" val="15794059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8" name="Rectangle 6"/>
          <p:cNvSpPr>
            <a:spLocks noGrp="1" noRot="1" noChangeAspect="1" noChangeArrowheads="1" noTextEdit="1"/>
          </p:cNvSpPr>
          <p:nvPr>
            <p:ph type="sldImg"/>
          </p:nvPr>
        </p:nvSpPr>
        <p:spPr>
          <a:noFill/>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sp>
      <p:sp>
        <p:nvSpPr>
          <p:cNvPr id="8199" name="Rectangle 7"/>
          <p:cNvSpPr>
            <a:spLocks noGrp="1" noChangeArrowheads="1"/>
          </p:cNvSpPr>
          <p:nvPr>
            <p:ph type="body" idx="1"/>
          </p:nvPr>
        </p:nvSpPr>
        <p:spPr>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vert="horz" wrap="square" lIns="96554" tIns="48280" rIns="96554" bIns="48280" numCol="1" anchor="t" anchorCtr="0" compatLnSpc="1">
            <a:prstTxWarp prst="textNoShape">
              <a:avLst/>
            </a:prstTxWarp>
          </a:bodyPr>
          <a:lstStyle/>
          <a:p>
            <a:r>
              <a:rPr lang="en-US" dirty="0"/>
              <a:t>As you can see, there’s no substitute for time when it comes to saving for retirement. Even if you stopped contributing to your retirement account altogether, in the example above, staying invested was a better strategy than trying to play catch-up over a shorter time horizon. </a:t>
            </a:r>
          </a:p>
        </p:txBody>
      </p:sp>
    </p:spTree>
    <p:extLst>
      <p:ext uri="{BB962C8B-B14F-4D97-AF65-F5344CB8AC3E}">
        <p14:creationId xmlns:p14="http://schemas.microsoft.com/office/powerpoint/2010/main" val="25593146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Rectangle 4"/>
          <p:cNvSpPr>
            <a:spLocks noGrp="1" noRot="1" noChangeAspect="1" noChangeArrowheads="1" noTextEdit="1"/>
          </p:cNvSpPr>
          <p:nvPr>
            <p:ph type="sldImg"/>
          </p:nvPr>
        </p:nvSpPr>
        <p:spPr>
          <a:noFill/>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sp>
      <p:sp>
        <p:nvSpPr>
          <p:cNvPr id="20485" name="Rectangle 5"/>
          <p:cNvSpPr>
            <a:spLocks noGrp="1" noChangeArrowheads="1"/>
          </p:cNvSpPr>
          <p:nvPr>
            <p:ph type="body" idx="1"/>
          </p:nvPr>
        </p:nvSpPr>
        <p:spPr>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vert="horz" wrap="square" lIns="96554" tIns="48280" rIns="96554" bIns="48280" numCol="1" anchor="t" anchorCtr="0" compatLnSpc="1">
            <a:prstTxWarp prst="textNoShape">
              <a:avLst/>
            </a:prstTxWarp>
          </a:bodyPr>
          <a:lstStyle/>
          <a:p>
            <a:r>
              <a:rPr lang="en-US" dirty="0"/>
              <a:t>The third option is to transfer your assets to a new plan, if you’re changing jobs and your new employer’s retirement plan allows it.</a:t>
            </a:r>
          </a:p>
        </p:txBody>
      </p:sp>
    </p:spTree>
    <p:extLst>
      <p:ext uri="{BB962C8B-B14F-4D97-AF65-F5344CB8AC3E}">
        <p14:creationId xmlns:p14="http://schemas.microsoft.com/office/powerpoint/2010/main" val="39179024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6916" name="Rectangle 4"/>
          <p:cNvSpPr>
            <a:spLocks noGrp="1" noRot="1" noChangeAspect="1" noChangeArrowheads="1" noTextEdit="1"/>
          </p:cNvSpPr>
          <p:nvPr>
            <p:ph type="sldImg"/>
          </p:nvPr>
        </p:nvSpPr>
        <p:spPr>
          <a:ln/>
        </p:spPr>
      </p:sp>
      <p:sp>
        <p:nvSpPr>
          <p:cNvPr id="806917" name="Rectangle 5"/>
          <p:cNvSpPr>
            <a:spLocks noGrp="1" noChangeArrowheads="1"/>
          </p:cNvSpPr>
          <p:nvPr>
            <p:ph type="body" idx="1"/>
          </p:nvPr>
        </p:nvSpPr>
        <p:spPr>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vert="horz" wrap="square" lIns="96554" tIns="48280" rIns="96554" bIns="48280" numCol="1" anchor="t" anchorCtr="0" compatLnSpc="1">
            <a:prstTxWarp prst="textNoShape">
              <a:avLst/>
            </a:prstTxWarp>
          </a:bodyPr>
          <a:lstStyle/>
          <a:p>
            <a:r>
              <a:rPr lang="en-US" dirty="0"/>
              <a:t>By transferring your money to your new employer’s plan, your savings continue to accumulate tax deferred. With what’s called a “direct rollover,” you avoid current income taxes and the 20% mandatory withholding. With an indirect rollover, you must be sure to deposit your distribution (including the amount withheld) within</a:t>
            </a:r>
            <a:r>
              <a:rPr lang="en-US" baseline="0" dirty="0"/>
              <a:t> </a:t>
            </a:r>
            <a:r>
              <a:rPr lang="en-US" dirty="0"/>
              <a:t>60 days.</a:t>
            </a:r>
          </a:p>
          <a:p>
            <a:endParaRPr lang="en-US" dirty="0"/>
          </a:p>
          <a:p>
            <a:r>
              <a:rPr lang="en-US" dirty="0"/>
              <a:t>Your retirement money will then be in one place and easier to track. Also, your new plan may offer special investment options such as employer stock, or special features such as participant loans.</a:t>
            </a:r>
          </a:p>
          <a:p>
            <a:endParaRPr lang="en-US" dirty="0"/>
          </a:p>
          <a:p>
            <a:r>
              <a:rPr lang="en-US" dirty="0"/>
              <a:t>The downside, however, is that your investment choices are limited to those the plan offers, which may be fewer than those available in your old plan. The plan may also limit withdrawals or exchanges among investments, and you may not have access to your money in case of an emergency. Similarly, some plans may not offer distributions prior to age </a:t>
            </a:r>
            <a:r>
              <a:rPr lang="en-US" dirty="0">
                <a:solidFill>
                  <a:srgbClr val="060000"/>
                </a:solidFill>
              </a:rPr>
              <a:t>59½</a:t>
            </a:r>
            <a:r>
              <a:rPr lang="en-US" dirty="0"/>
              <a:t> in a manner that avoids the 10% penalty on early withdrawals.</a:t>
            </a:r>
          </a:p>
          <a:p>
            <a:endParaRPr lang="en-US" dirty="0"/>
          </a:p>
          <a:p>
            <a:r>
              <a:rPr lang="en-US" dirty="0"/>
              <a:t>And, of course, if you’re leaving the full-time work force, you may not have access to a new plan.</a:t>
            </a:r>
          </a:p>
        </p:txBody>
      </p:sp>
    </p:spTree>
    <p:extLst>
      <p:ext uri="{BB962C8B-B14F-4D97-AF65-F5344CB8AC3E}">
        <p14:creationId xmlns:p14="http://schemas.microsoft.com/office/powerpoint/2010/main" val="12850264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Rectangle 4"/>
          <p:cNvSpPr>
            <a:spLocks noGrp="1" noRot="1" noChangeAspect="1" noChangeArrowheads="1" noTextEdit="1"/>
          </p:cNvSpPr>
          <p:nvPr>
            <p:ph type="sldImg"/>
          </p:nvPr>
        </p:nvSpPr>
        <p:spPr>
          <a:noFill/>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sp>
      <p:sp>
        <p:nvSpPr>
          <p:cNvPr id="20485" name="Rectangle 5"/>
          <p:cNvSpPr>
            <a:spLocks noGrp="1" noChangeArrowheads="1"/>
          </p:cNvSpPr>
          <p:nvPr>
            <p:ph type="body" idx="1"/>
          </p:nvPr>
        </p:nvSpPr>
        <p:spPr>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vert="horz" wrap="square" lIns="96554" tIns="48280" rIns="96554" bIns="48280" numCol="1" anchor="t" anchorCtr="0" compatLnSpc="1">
            <a:prstTxWarp prst="textNoShape">
              <a:avLst/>
            </a:prstTxWarp>
          </a:bodyPr>
          <a:lstStyle/>
          <a:p>
            <a:r>
              <a:rPr lang="en-US" dirty="0"/>
              <a:t>A Rollover IRA is a convenient way of consolidating assets from one or more employer retirement plan accounts.</a:t>
            </a:r>
          </a:p>
          <a:p>
            <a:r>
              <a:rPr lang="en-US" dirty="0"/>
              <a:t>Even if you only have assets in one former employer’s plan, rolling over the assets from that plan to an IRA when you leave your job may give you greater control over your retirement savings in the future.</a:t>
            </a:r>
          </a:p>
          <a:p>
            <a:endParaRPr lang="en-US" dirty="0"/>
          </a:p>
          <a:p>
            <a:r>
              <a:rPr lang="en-US" dirty="0"/>
              <a:t>Let’s take a look at some of the pros and cons of a Rollover IRA.</a:t>
            </a:r>
          </a:p>
        </p:txBody>
      </p:sp>
    </p:spTree>
    <p:extLst>
      <p:ext uri="{BB962C8B-B14F-4D97-AF65-F5344CB8AC3E}">
        <p14:creationId xmlns:p14="http://schemas.microsoft.com/office/powerpoint/2010/main" val="32826637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6916" name="Rectangle 4"/>
          <p:cNvSpPr>
            <a:spLocks noGrp="1" noRot="1" noChangeAspect="1" noChangeArrowheads="1" noTextEdit="1"/>
          </p:cNvSpPr>
          <p:nvPr>
            <p:ph type="sldImg"/>
          </p:nvPr>
        </p:nvSpPr>
        <p:spPr>
          <a:ln/>
        </p:spPr>
      </p:sp>
      <p:sp>
        <p:nvSpPr>
          <p:cNvPr id="806917" name="Rectangle 5"/>
          <p:cNvSpPr>
            <a:spLocks noGrp="1" noChangeArrowheads="1"/>
          </p:cNvSpPr>
          <p:nvPr>
            <p:ph type="body" idx="1"/>
          </p:nvPr>
        </p:nvSpPr>
        <p:spPr>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vert="horz" wrap="square" lIns="96554" tIns="48280" rIns="96554" bIns="48280" numCol="1" anchor="t" anchorCtr="0" compatLnSpc="1">
            <a:prstTxWarp prst="textNoShape">
              <a:avLst/>
            </a:prstTxWarp>
          </a:bodyPr>
          <a:lstStyle/>
          <a:p>
            <a:r>
              <a:rPr lang="en-US" sz="882" kern="1200" dirty="0">
                <a:solidFill>
                  <a:schemeClr val="tx1"/>
                </a:solidFill>
                <a:latin typeface="Source Sans Pro Light" panose="020B0403030403020204" pitchFamily="34" charset="0"/>
                <a:ea typeface="ＭＳ Ｐゴシック" charset="-128"/>
                <a:cs typeface="MS PGothic" charset="0"/>
              </a:rPr>
              <a:t>A direct rollover to a Traditional IRA is a popular choice for job changers and retirees. IRA assets remain tax deferred until you withdraw the earnings in retirement. An IRA may also offer a wider range of investment choices than the average 401(k) plan.</a:t>
            </a:r>
          </a:p>
          <a:p>
            <a:endParaRPr lang="en-US" sz="882" kern="1200" dirty="0">
              <a:solidFill>
                <a:schemeClr val="tx1"/>
              </a:solidFill>
              <a:latin typeface="Source Sans Pro Light" panose="020B0403030403020204" pitchFamily="34" charset="0"/>
              <a:ea typeface="ＭＳ Ｐゴシック" charset="-128"/>
              <a:cs typeface="MS PGothic" charset="0"/>
            </a:endParaRPr>
          </a:p>
          <a:p>
            <a:r>
              <a:rPr lang="en-US" sz="882" kern="1200" dirty="0">
                <a:solidFill>
                  <a:schemeClr val="tx1"/>
                </a:solidFill>
                <a:latin typeface="Source Sans Pro Light" panose="020B0403030403020204" pitchFamily="34" charset="0"/>
                <a:ea typeface="ＭＳ Ｐゴシック" charset="-128"/>
                <a:cs typeface="MS PGothic" charset="0"/>
              </a:rPr>
              <a:t>More importantly, IRAs can offer added flexibility when it comes time to</a:t>
            </a:r>
          </a:p>
          <a:p>
            <a:r>
              <a:rPr lang="en-US" sz="882" kern="1200" dirty="0">
                <a:solidFill>
                  <a:schemeClr val="tx1"/>
                </a:solidFill>
                <a:latin typeface="Source Sans Pro Light" panose="020B0403030403020204" pitchFamily="34" charset="0"/>
                <a:ea typeface="ＭＳ Ｐゴシック" charset="-128"/>
                <a:cs typeface="MS PGothic" charset="0"/>
              </a:rPr>
              <a:t>withdraw your savings. For example, in the event of an early retirement (before age 59ó), you have the opportunity to withdraw funds penalty free by taking what are called “substantially equal periodic payments.” While some qualified plans may offer a similar distribution option, many do not. And if you don’t need all your IRA assets for retirement and would like to leave more money to your heirs, you may be able to stretch your IRA’s tax deferral to provide income and growth potential for your children or grandchildren.</a:t>
            </a:r>
          </a:p>
          <a:p>
            <a:endParaRPr lang="en-US" sz="882" kern="1200" dirty="0">
              <a:solidFill>
                <a:schemeClr val="tx1"/>
              </a:solidFill>
              <a:latin typeface="Source Sans Pro Light" panose="020B0403030403020204" pitchFamily="34" charset="0"/>
              <a:ea typeface="ＭＳ Ｐゴシック" charset="-128"/>
              <a:cs typeface="MS PGothic" charset="0"/>
            </a:endParaRPr>
          </a:p>
          <a:p>
            <a:r>
              <a:rPr lang="en-US" sz="882" kern="1200" dirty="0">
                <a:solidFill>
                  <a:schemeClr val="tx1"/>
                </a:solidFill>
                <a:latin typeface="Source Sans Pro Light" panose="020B0403030403020204" pitchFamily="34" charset="0"/>
                <a:ea typeface="ＭＳ Ｐゴシック" charset="-128"/>
                <a:cs typeface="MS PGothic" charset="0"/>
              </a:rPr>
              <a:t>Lastly, having all your retirement assets under one roof simplifies everything from statements to tax reporting and may reduce the expense and hassle of maintaining several employer retirement plan accounts.</a:t>
            </a:r>
          </a:p>
          <a:p>
            <a:endParaRPr lang="en-US" sz="882" kern="1200" dirty="0">
              <a:solidFill>
                <a:schemeClr val="tx1"/>
              </a:solidFill>
              <a:latin typeface="Source Sans Pro Light" panose="020B0403030403020204" pitchFamily="34" charset="0"/>
              <a:ea typeface="ＭＳ Ｐゴシック" charset="-128"/>
              <a:cs typeface="MS PGothic" charset="0"/>
            </a:endParaRPr>
          </a:p>
          <a:p>
            <a:r>
              <a:rPr lang="en-US" sz="882" kern="1200" dirty="0">
                <a:solidFill>
                  <a:schemeClr val="tx1"/>
                </a:solidFill>
                <a:latin typeface="Source Sans Pro Light" panose="020B0403030403020204" pitchFamily="34" charset="0"/>
                <a:ea typeface="ＭＳ Ｐゴシック" charset="-128"/>
                <a:cs typeface="MS PGothic" charset="0"/>
              </a:rPr>
              <a:t>There are some disadvantages, however. Unlike 401(k) plans, you cannot borrow money from an IRA. Also, employer plans that permit assets to be invested in employer stock are eligible for favorable tax treatment upon distribution of the stock. These advantages are not available upon distribution of stock from an IRA. Also, while many state laws offer IRA assets some protection from creditors, federal law generally protects employer plan assets to a greater extent.</a:t>
            </a:r>
            <a:endParaRPr lang="en-US" dirty="0"/>
          </a:p>
        </p:txBody>
      </p:sp>
    </p:spTree>
    <p:extLst>
      <p:ext uri="{BB962C8B-B14F-4D97-AF65-F5344CB8AC3E}">
        <p14:creationId xmlns:p14="http://schemas.microsoft.com/office/powerpoint/2010/main" val="27146818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6916" name="Rectangle 4"/>
          <p:cNvSpPr>
            <a:spLocks noGrp="1" noRot="1" noChangeAspect="1" noChangeArrowheads="1" noTextEdit="1"/>
          </p:cNvSpPr>
          <p:nvPr>
            <p:ph type="sldImg"/>
          </p:nvPr>
        </p:nvSpPr>
        <p:spPr>
          <a:ln/>
        </p:spPr>
      </p:sp>
      <p:sp>
        <p:nvSpPr>
          <p:cNvPr id="806917" name="Rectangle 5"/>
          <p:cNvSpPr>
            <a:spLocks noGrp="1" noChangeArrowheads="1"/>
          </p:cNvSpPr>
          <p:nvPr>
            <p:ph type="body" idx="1"/>
          </p:nvPr>
        </p:nvSpPr>
        <p:spPr>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vert="horz" wrap="square" lIns="96554" tIns="48280" rIns="96554" bIns="48280" numCol="1" anchor="t" anchorCtr="0" compatLnSpc="1">
            <a:prstTxWarp prst="textNoShape">
              <a:avLst/>
            </a:prstTxWarp>
          </a:bodyPr>
          <a:lstStyle/>
          <a:p>
            <a:r>
              <a:rPr lang="en-US" dirty="0"/>
              <a:t>With a direct rollover, assets are transferred directly from an employer plan to an IRA or another employer plan. The check for retirement assets is generally made payable to the IRA rollover account or to the new employer’s plan. </a:t>
            </a:r>
          </a:p>
          <a:p>
            <a:endParaRPr lang="en-US" dirty="0"/>
          </a:p>
          <a:p>
            <a:r>
              <a:rPr lang="en-US" dirty="0"/>
              <a:t>With a direct rollover, the former employer’s plan is not required to withhold 20% for prepayment of the participant’s federal income taxes. The distribution is not subject to the 10% early withdrawal penalty. Your retirement savings continue to grow tax deferred.</a:t>
            </a:r>
          </a:p>
          <a:p>
            <a:endParaRPr lang="en-US" dirty="0"/>
          </a:p>
          <a:p>
            <a:r>
              <a:rPr lang="en-US" dirty="0"/>
              <a:t>You can typically initiate a direct rollover by calling your former employer’s plan administrator, who will help you get started.</a:t>
            </a:r>
          </a:p>
        </p:txBody>
      </p:sp>
    </p:spTree>
    <p:extLst>
      <p:ext uri="{BB962C8B-B14F-4D97-AF65-F5344CB8AC3E}">
        <p14:creationId xmlns:p14="http://schemas.microsoft.com/office/powerpoint/2010/main" val="35484168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6916" name="Rectangle 4"/>
          <p:cNvSpPr>
            <a:spLocks noGrp="1" noRot="1" noChangeAspect="1" noChangeArrowheads="1" noTextEdit="1"/>
          </p:cNvSpPr>
          <p:nvPr>
            <p:ph type="sldImg"/>
          </p:nvPr>
        </p:nvSpPr>
        <p:spPr>
          <a:ln/>
        </p:spPr>
      </p:sp>
      <p:sp>
        <p:nvSpPr>
          <p:cNvPr id="806917" name="Rectangle 5"/>
          <p:cNvSpPr>
            <a:spLocks noGrp="1" noChangeArrowheads="1"/>
          </p:cNvSpPr>
          <p:nvPr>
            <p:ph type="body" idx="1"/>
          </p:nvPr>
        </p:nvSpPr>
        <p:spPr>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vert="horz" wrap="square" lIns="96554" tIns="48280" rIns="96554" bIns="48280" numCol="1" anchor="t" anchorCtr="0" compatLnSpc="1">
            <a:prstTxWarp prst="textNoShape">
              <a:avLst/>
            </a:prstTxWarp>
          </a:bodyPr>
          <a:lstStyle/>
          <a:p>
            <a:r>
              <a:rPr lang="en-US" dirty="0"/>
              <a:t>With an indirect rollover, the distribution check is typically made payable to the participant. The former employer’s plan is required to withhold 20% of the assets for federal income taxes. The participant has 60 days to deposit the money in a Traditional IRA or another employer plan that will accept it. This includes the amount withheld, which the participant must obtain and roll over from other sources, such as a bank account.</a:t>
            </a:r>
          </a:p>
          <a:p>
            <a:endParaRPr lang="en-US" dirty="0"/>
          </a:p>
          <a:p>
            <a:r>
              <a:rPr lang="en-US" dirty="0"/>
              <a:t>The penalties for missing the 60-day reinvestment deadline are severe. Income taxes are due for the year of the distribution. The participant can never again roll over that money to a tax-deferred account. And there’s a 10% additional tax on withdrawals made before age </a:t>
            </a:r>
            <a:r>
              <a:rPr lang="en-US" dirty="0">
                <a:solidFill>
                  <a:srgbClr val="060000"/>
                </a:solidFill>
              </a:rPr>
              <a:t>59½</a:t>
            </a:r>
            <a:r>
              <a:rPr lang="en-US" dirty="0"/>
              <a:t>.</a:t>
            </a:r>
          </a:p>
        </p:txBody>
      </p:sp>
    </p:spTree>
    <p:extLst>
      <p:ext uri="{BB962C8B-B14F-4D97-AF65-F5344CB8AC3E}">
        <p14:creationId xmlns:p14="http://schemas.microsoft.com/office/powerpoint/2010/main" val="21957309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Saving for retirement isn’t always easy. But if you stay focused on the long-term goal, it’s easier to deal with the bumps along the way. </a:t>
            </a:r>
          </a:p>
          <a:p>
            <a:endParaRPr lang="en-US" dirty="0"/>
          </a:p>
          <a:p>
            <a:r>
              <a:rPr lang="en-US" dirty="0"/>
              <a:t>Remember, taking a cash distribution from your retirement plan is almost always the most costly option and can seriously undermine your long-term goals.</a:t>
            </a:r>
          </a:p>
          <a:p>
            <a:endParaRPr lang="en-US" dirty="0"/>
          </a:p>
          <a:p>
            <a:r>
              <a:rPr lang="en-US" dirty="0"/>
              <a:t>Thanks to the power of compounding, saving regularly over the long haul can have a powerful effect.</a:t>
            </a:r>
          </a:p>
          <a:p>
            <a:endParaRPr lang="en-US" dirty="0"/>
          </a:p>
          <a:p>
            <a:r>
              <a:rPr lang="en-US" dirty="0"/>
              <a:t>And lastly, if you have money in former employers’ plans, consider rolling those assets over — either into your current employer’s plan or a Rollover IRA, which typically offers a wider range of investment options. Plus, your savings will be in one place, making them easier to keep track of. </a:t>
            </a:r>
          </a:p>
        </p:txBody>
      </p:sp>
    </p:spTree>
    <p:extLst>
      <p:ext uri="{BB962C8B-B14F-4D97-AF65-F5344CB8AC3E}">
        <p14:creationId xmlns:p14="http://schemas.microsoft.com/office/powerpoint/2010/main" val="351739978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27679916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7234" name="Rectangle 2"/>
          <p:cNvSpPr>
            <a:spLocks noGrp="1" noRot="1" noChangeAspect="1" noChangeArrowheads="1" noTextEdit="1"/>
          </p:cNvSpPr>
          <p:nvPr>
            <p:ph type="sldImg"/>
          </p:nvPr>
        </p:nvSpPr>
        <p:spPr>
          <a:xfrm>
            <a:off x="1538288" y="479425"/>
            <a:ext cx="4244975" cy="3182938"/>
          </a:xfrm>
        </p:spPr>
      </p:sp>
      <p:sp>
        <p:nvSpPr>
          <p:cNvPr id="4096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174" tIns="48088" rIns="96174" bIns="48088"/>
          <a:lstStyle/>
          <a:p>
            <a:pPr eaLnBrk="1" hangingPunct="1"/>
            <a:endParaRPr lang="en-US" dirty="0"/>
          </a:p>
        </p:txBody>
      </p:sp>
    </p:spTree>
    <p:extLst>
      <p:ext uri="{BB962C8B-B14F-4D97-AF65-F5344CB8AC3E}">
        <p14:creationId xmlns:p14="http://schemas.microsoft.com/office/powerpoint/2010/main" val="11868089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9" name="Rectangle 7"/>
          <p:cNvSpPr>
            <a:spLocks noGrp="1" noChangeArrowheads="1"/>
          </p:cNvSpPr>
          <p:nvPr>
            <p:ph type="body" idx="1"/>
          </p:nvPr>
        </p:nvSpPr>
        <p:spPr/>
        <p:txBody>
          <a:bodyPr/>
          <a:lstStyle/>
          <a:p>
            <a:r>
              <a:rPr lang="en-US" dirty="0"/>
              <a:t>If you’re like most Americans, you will change jobs from time to time. I imagine many of you have assets invested in a number of different retirement plans today.</a:t>
            </a:r>
          </a:p>
          <a:p>
            <a:endParaRPr lang="en-US" dirty="0"/>
          </a:p>
          <a:p>
            <a:r>
              <a:rPr lang="en-US" dirty="0"/>
              <a:t>It’s important that you understand the options available for your retirement savings and how those decisions affect your retirement.</a:t>
            </a:r>
          </a:p>
        </p:txBody>
      </p:sp>
      <p:sp>
        <p:nvSpPr>
          <p:cNvPr id="7" name="Slide Image Placeholder 6">
            <a:extLst>
              <a:ext uri="{FF2B5EF4-FFF2-40B4-BE49-F238E27FC236}">
                <a16:creationId xmlns:a16="http://schemas.microsoft.com/office/drawing/2014/main" id="{D70D9259-29AB-4C15-9CD7-9CEE108E03E2}"/>
              </a:ext>
            </a:extLst>
          </p:cNvPr>
          <p:cNvSpPr>
            <a:spLocks noGrp="1" noRot="1" noChangeAspect="1"/>
          </p:cNvSpPr>
          <p:nvPr>
            <p:ph type="sldImg"/>
          </p:nvPr>
        </p:nvSpPr>
        <p:spPr/>
      </p:sp>
    </p:spTree>
    <p:extLst>
      <p:ext uri="{BB962C8B-B14F-4D97-AF65-F5344CB8AC3E}">
        <p14:creationId xmlns:p14="http://schemas.microsoft.com/office/powerpoint/2010/main" val="26137106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Rectangle 4"/>
          <p:cNvSpPr>
            <a:spLocks noGrp="1" noRot="1" noChangeAspect="1" noChangeArrowheads="1" noTextEdit="1"/>
          </p:cNvSpPr>
          <p:nvPr>
            <p:ph type="sldImg"/>
          </p:nvPr>
        </p:nvSpPr>
        <p:spPr>
          <a:noFill/>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sp>
      <p:sp>
        <p:nvSpPr>
          <p:cNvPr id="10245" name="Rectangle 5"/>
          <p:cNvSpPr>
            <a:spLocks noGrp="1" noChangeArrowheads="1"/>
          </p:cNvSpPr>
          <p:nvPr>
            <p:ph type="body" idx="1"/>
          </p:nvPr>
        </p:nvSpPr>
        <p:spPr>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vert="horz" wrap="square" lIns="96554" tIns="48280" rIns="96554" bIns="48280" numCol="1" anchor="t" anchorCtr="0" compatLnSpc="1">
            <a:prstTxWarp prst="textNoShape">
              <a:avLst/>
            </a:prstTxWarp>
          </a:bodyPr>
          <a:lstStyle/>
          <a:p>
            <a:r>
              <a:rPr lang="en-US" dirty="0"/>
              <a:t>When you leave your job, you typically have four options available for your retirement plan assets.</a:t>
            </a:r>
          </a:p>
          <a:p>
            <a:endParaRPr lang="en-US" dirty="0"/>
          </a:p>
          <a:p>
            <a:r>
              <a:rPr lang="en-US" dirty="0"/>
              <a:t>Let’s review each one in detail. </a:t>
            </a:r>
          </a:p>
          <a:p>
            <a:r>
              <a:rPr lang="en-US" altLang="en-US" dirty="0"/>
              <a:t> </a:t>
            </a:r>
          </a:p>
        </p:txBody>
      </p:sp>
    </p:spTree>
    <p:extLst>
      <p:ext uri="{BB962C8B-B14F-4D97-AF65-F5344CB8AC3E}">
        <p14:creationId xmlns:p14="http://schemas.microsoft.com/office/powerpoint/2010/main" val="31838743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Rectangle 4"/>
          <p:cNvSpPr>
            <a:spLocks noGrp="1" noRot="1" noChangeAspect="1" noChangeArrowheads="1" noTextEdit="1"/>
          </p:cNvSpPr>
          <p:nvPr>
            <p:ph type="sldImg"/>
          </p:nvPr>
        </p:nvSpPr>
        <p:spPr>
          <a:noFill/>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sp>
      <p:sp>
        <p:nvSpPr>
          <p:cNvPr id="20485" name="Rectangle 5"/>
          <p:cNvSpPr>
            <a:spLocks noGrp="1" noChangeArrowheads="1"/>
          </p:cNvSpPr>
          <p:nvPr>
            <p:ph type="body" idx="1"/>
          </p:nvPr>
        </p:nvSpPr>
        <p:spPr>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vert="horz" wrap="square" lIns="96554" tIns="48280" rIns="96554" bIns="48280" numCol="1" anchor="t" anchorCtr="0" compatLnSpc="1">
            <a:prstTxWarp prst="textNoShape">
              <a:avLst/>
            </a:prstTxWarp>
          </a:bodyPr>
          <a:lstStyle/>
          <a:p>
            <a:r>
              <a:rPr lang="en-US" dirty="0"/>
              <a:t>Depending on the size of your retirement plan account, you can usually keep your savings in your former employer’s plan even after you terminate employment. This option</a:t>
            </a:r>
            <a:r>
              <a:rPr lang="en-US" baseline="0" dirty="0"/>
              <a:t> may offer much lower fees.</a:t>
            </a:r>
            <a:endParaRPr lang="en-US" dirty="0"/>
          </a:p>
        </p:txBody>
      </p:sp>
    </p:spTree>
    <p:extLst>
      <p:ext uri="{BB962C8B-B14F-4D97-AF65-F5344CB8AC3E}">
        <p14:creationId xmlns:p14="http://schemas.microsoft.com/office/powerpoint/2010/main" val="35066337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6916" name="Rectangle 4"/>
          <p:cNvSpPr>
            <a:spLocks noGrp="1" noRot="1" noChangeAspect="1" noChangeArrowheads="1" noTextEdit="1"/>
          </p:cNvSpPr>
          <p:nvPr>
            <p:ph type="sldImg"/>
          </p:nvPr>
        </p:nvSpPr>
        <p:spPr>
          <a:ln/>
        </p:spPr>
      </p:sp>
      <p:sp>
        <p:nvSpPr>
          <p:cNvPr id="806917" name="Rectangle 5"/>
          <p:cNvSpPr>
            <a:spLocks noGrp="1" noChangeArrowheads="1"/>
          </p:cNvSpPr>
          <p:nvPr>
            <p:ph type="body" idx="1"/>
          </p:nvPr>
        </p:nvSpPr>
        <p:spPr>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vert="horz" wrap="square" lIns="96554" tIns="48280" rIns="96554" bIns="48280" numCol="1" anchor="t" anchorCtr="0" compatLnSpc="1">
            <a:prstTxWarp prst="textNoShape">
              <a:avLst/>
            </a:prstTxWarp>
          </a:bodyPr>
          <a:lstStyle/>
          <a:p>
            <a:r>
              <a:rPr lang="en-US" sz="882" kern="1200" dirty="0">
                <a:solidFill>
                  <a:schemeClr val="tx1"/>
                </a:solidFill>
                <a:latin typeface="Source Sans Pro Light" panose="020B0403030403020204" pitchFamily="34" charset="0"/>
                <a:ea typeface="ＭＳ Ｐゴシック" charset="-128"/>
                <a:cs typeface="MS PGothic" charset="0"/>
              </a:rPr>
              <a:t>If your employer allows it, keeping your assets invested in the plan is one potential option. This option may offer much lower fees.</a:t>
            </a:r>
          </a:p>
          <a:p>
            <a:endParaRPr lang="en-US" sz="882" kern="1200" dirty="0">
              <a:solidFill>
                <a:schemeClr val="tx1"/>
              </a:solidFill>
              <a:latin typeface="Source Sans Pro Light" panose="020B0403030403020204" pitchFamily="34" charset="0"/>
              <a:ea typeface="ＭＳ Ｐゴシック" charset="-128"/>
              <a:cs typeface="MS PGothic" charset="0"/>
            </a:endParaRPr>
          </a:p>
          <a:p>
            <a:r>
              <a:rPr lang="en-US" sz="882" kern="1200" dirty="0">
                <a:solidFill>
                  <a:schemeClr val="tx1"/>
                </a:solidFill>
                <a:latin typeface="Source Sans Pro Light" panose="020B0403030403020204" pitchFamily="34" charset="0"/>
                <a:ea typeface="ＭＳ Ｐゴシック" charset="-128"/>
                <a:cs typeface="MS PGothic" charset="0"/>
              </a:rPr>
              <a:t>However, your investment choices are limited to those offered by the plan. In some cases, plan features are further limited for non-employee participants. For example, you may not be allowed to make further contributions or borrow from your account. Finally, the terms of your employer’s plan determine how much access you have to your savings.</a:t>
            </a:r>
            <a:endParaRPr lang="en-US" dirty="0"/>
          </a:p>
        </p:txBody>
      </p:sp>
    </p:spTree>
    <p:extLst>
      <p:ext uri="{BB962C8B-B14F-4D97-AF65-F5344CB8AC3E}">
        <p14:creationId xmlns:p14="http://schemas.microsoft.com/office/powerpoint/2010/main" val="16631527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Rectangle 4"/>
          <p:cNvSpPr>
            <a:spLocks noGrp="1" noRot="1" noChangeAspect="1" noChangeArrowheads="1" noTextEdit="1"/>
          </p:cNvSpPr>
          <p:nvPr>
            <p:ph type="sldImg"/>
          </p:nvPr>
        </p:nvSpPr>
        <p:spPr>
          <a:noFill/>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sp>
      <p:sp>
        <p:nvSpPr>
          <p:cNvPr id="20485" name="Rectangle 5"/>
          <p:cNvSpPr>
            <a:spLocks noGrp="1" noChangeArrowheads="1"/>
          </p:cNvSpPr>
          <p:nvPr>
            <p:ph type="body" idx="1"/>
          </p:nvPr>
        </p:nvSpPr>
        <p:spPr>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vert="horz" wrap="square" lIns="96554" tIns="48280" rIns="96554" bIns="48280" numCol="1" anchor="t" anchorCtr="0" compatLnSpc="1">
            <a:prstTxWarp prst="textNoShape">
              <a:avLst/>
            </a:prstTxWarp>
          </a:bodyPr>
          <a:lstStyle/>
          <a:p>
            <a:r>
              <a:rPr lang="en-US" dirty="0"/>
              <a:t>When you cash out, you get immediate, unrestricted use of your money.</a:t>
            </a:r>
          </a:p>
          <a:p>
            <a:endParaRPr lang="en-US" dirty="0"/>
          </a:p>
          <a:p>
            <a:r>
              <a:rPr lang="en-US" dirty="0"/>
              <a:t>But the disadvantages of taking your money in a lump-sum distribution could outweigh this advantage.</a:t>
            </a:r>
          </a:p>
        </p:txBody>
      </p:sp>
    </p:spTree>
    <p:extLst>
      <p:ext uri="{BB962C8B-B14F-4D97-AF65-F5344CB8AC3E}">
        <p14:creationId xmlns:p14="http://schemas.microsoft.com/office/powerpoint/2010/main" val="2870491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6916" name="Rectangle 4"/>
          <p:cNvSpPr>
            <a:spLocks noGrp="1" noRot="1" noChangeAspect="1" noChangeArrowheads="1" noTextEdit="1"/>
          </p:cNvSpPr>
          <p:nvPr>
            <p:ph type="sldImg"/>
          </p:nvPr>
        </p:nvSpPr>
        <p:spPr>
          <a:ln/>
        </p:spPr>
      </p:sp>
      <p:sp>
        <p:nvSpPr>
          <p:cNvPr id="806917" name="Rectangle 5"/>
          <p:cNvSpPr>
            <a:spLocks noGrp="1" noChangeArrowheads="1"/>
          </p:cNvSpPr>
          <p:nvPr>
            <p:ph type="body" idx="1"/>
          </p:nvPr>
        </p:nvSpPr>
        <p:spPr>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vert="horz" wrap="square" lIns="96554" tIns="48280" rIns="96554" bIns="48280" numCol="1" anchor="t" anchorCtr="0" compatLnSpc="1">
            <a:prstTxWarp prst="textNoShape">
              <a:avLst/>
            </a:prstTxWarp>
          </a:bodyPr>
          <a:lstStyle/>
          <a:p>
            <a:r>
              <a:rPr lang="en-US" sz="882" kern="1200" dirty="0">
                <a:solidFill>
                  <a:schemeClr val="tx1"/>
                </a:solidFill>
                <a:latin typeface="Source Sans Pro Light" panose="020B0403030403020204" pitchFamily="34" charset="0"/>
                <a:ea typeface="ＭＳ Ｐゴシック" charset="-128"/>
                <a:cs typeface="MS PGothic" charset="0"/>
              </a:rPr>
              <a:t>Taking a lump-sum distribution may be tempting, particularly if your account balance doesn’t seem large enough to make a difference in the long run.</a:t>
            </a:r>
          </a:p>
          <a:p>
            <a:endParaRPr lang="en-US" sz="882" kern="1200" dirty="0">
              <a:solidFill>
                <a:schemeClr val="tx1"/>
              </a:solidFill>
              <a:latin typeface="Source Sans Pro Light" panose="020B0403030403020204" pitchFamily="34" charset="0"/>
              <a:ea typeface="ＭＳ Ｐゴシック" charset="-128"/>
              <a:cs typeface="MS PGothic" charset="0"/>
            </a:endParaRPr>
          </a:p>
          <a:p>
            <a:r>
              <a:rPr lang="en-US" sz="882" kern="1200" dirty="0">
                <a:solidFill>
                  <a:schemeClr val="tx1"/>
                </a:solidFill>
                <a:latin typeface="Source Sans Pro Light" panose="020B0403030403020204" pitchFamily="34" charset="0"/>
                <a:ea typeface="ＭＳ Ｐゴシック" charset="-128"/>
                <a:cs typeface="MS PGothic" charset="0"/>
              </a:rPr>
              <a:t>But ultimately, cashing out is usually the most costly option.</a:t>
            </a:r>
            <a:endParaRPr lang="en-US" dirty="0"/>
          </a:p>
        </p:txBody>
      </p:sp>
    </p:spTree>
    <p:extLst>
      <p:ext uri="{BB962C8B-B14F-4D97-AF65-F5344CB8AC3E}">
        <p14:creationId xmlns:p14="http://schemas.microsoft.com/office/powerpoint/2010/main" val="16071899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Early distributions are subject to taxes and penalties, which can be severe. Your savings will be subject to federal and state income taxes, and 20% of the amount is required to be withheld for payment of taxes.</a:t>
            </a:r>
          </a:p>
          <a:p>
            <a:endParaRPr lang="en-US" dirty="0"/>
          </a:p>
          <a:p>
            <a:r>
              <a:rPr lang="en-US" dirty="0"/>
              <a:t>Let’s take a look at a hypothetical example of what cashing out would cost. </a:t>
            </a:r>
          </a:p>
        </p:txBody>
      </p:sp>
    </p:spTree>
    <p:extLst>
      <p:ext uri="{BB962C8B-B14F-4D97-AF65-F5344CB8AC3E}">
        <p14:creationId xmlns:p14="http://schemas.microsoft.com/office/powerpoint/2010/main" val="8267596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6" name="Rectangle 4"/>
          <p:cNvSpPr>
            <a:spLocks noGrp="1" noRot="1" noChangeAspect="1" noChangeArrowheads="1" noTextEdit="1"/>
          </p:cNvSpPr>
          <p:nvPr>
            <p:ph type="sldImg"/>
          </p:nvPr>
        </p:nvSpPr>
        <p:spPr>
          <a:noFill/>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sp>
      <p:sp>
        <p:nvSpPr>
          <p:cNvPr id="28677" name="Rectangle 5"/>
          <p:cNvSpPr>
            <a:spLocks noGrp="1" noChangeArrowheads="1"/>
          </p:cNvSpPr>
          <p:nvPr>
            <p:ph type="body" idx="1"/>
          </p:nvPr>
        </p:nvSpPr>
        <p:spPr>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vert="horz" wrap="square" lIns="96554" tIns="48280" rIns="96554" bIns="48280" numCol="1" anchor="t" anchorCtr="0" compatLnSpc="1">
            <a:prstTxWarp prst="textNoShape">
              <a:avLst/>
            </a:prstTxWarp>
          </a:bodyPr>
          <a:lstStyle/>
          <a:p>
            <a:r>
              <a:rPr lang="en-US" dirty="0"/>
              <a:t>First, you’ll pay federal and state income taxes on the plan balance. In addition, your lump-sum distribution may also be subject to a 10% tax penalty if the withdrawal is made before you reach age </a:t>
            </a:r>
            <a:r>
              <a:rPr lang="en-US" dirty="0">
                <a:solidFill>
                  <a:srgbClr val="060000"/>
                </a:solidFill>
              </a:rPr>
              <a:t>59½</a:t>
            </a:r>
            <a:r>
              <a:rPr lang="en-US" dirty="0"/>
              <a:t>. The total of taxes and penalties could be as much as 50% of your savings. </a:t>
            </a:r>
          </a:p>
          <a:p>
            <a:endParaRPr lang="en-US" dirty="0"/>
          </a:p>
          <a:p>
            <a:r>
              <a:rPr lang="en-US" dirty="0"/>
              <a:t>And after 60 days, money that is withdrawn loses the flexibility to move into an employer plan or IRA — in other words, it loses tax-deferred status. </a:t>
            </a:r>
          </a:p>
          <a:p>
            <a:endParaRPr lang="en-US" dirty="0"/>
          </a:p>
          <a:p>
            <a:r>
              <a:rPr lang="en-US" dirty="0"/>
              <a:t>But perhaps the biggest cost of cashing out early is a missed opportunity to accumulate enough money for a comfortable retirement.</a:t>
            </a:r>
          </a:p>
        </p:txBody>
      </p:sp>
    </p:spTree>
    <p:extLst>
      <p:ext uri="{BB962C8B-B14F-4D97-AF65-F5344CB8AC3E}">
        <p14:creationId xmlns:p14="http://schemas.microsoft.com/office/powerpoint/2010/main" val="284717120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Retail_cover">
    <p:spTree>
      <p:nvGrpSpPr>
        <p:cNvPr id="1" name=""/>
        <p:cNvGrpSpPr/>
        <p:nvPr/>
      </p:nvGrpSpPr>
      <p:grpSpPr>
        <a:xfrm>
          <a:off x="0" y="0"/>
          <a:ext cx="0" cy="0"/>
          <a:chOff x="0" y="0"/>
          <a:chExt cx="0" cy="0"/>
        </a:xfrm>
      </p:grpSpPr>
      <p:pic>
        <p:nvPicPr>
          <p:cNvPr id="16" name="Picture 1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4001" cy="6095458"/>
          </a:xfrm>
          <a:prstGeom prst="rect">
            <a:avLst/>
          </a:prstGeom>
          <a:effectLst>
            <a:glow>
              <a:schemeClr val="accent1"/>
            </a:glow>
          </a:effectLst>
        </p:spPr>
      </p:pic>
      <p:pic>
        <p:nvPicPr>
          <p:cNvPr id="17" name="Picture 1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812850" y="341512"/>
            <a:ext cx="1726033" cy="421919"/>
          </a:xfrm>
          <a:prstGeom prst="rect">
            <a:avLst/>
          </a:prstGeom>
        </p:spPr>
      </p:pic>
      <p:sp>
        <p:nvSpPr>
          <p:cNvPr id="39938" name="Rectangle 2"/>
          <p:cNvSpPr>
            <a:spLocks noGrp="1" noChangeArrowheads="1"/>
          </p:cNvSpPr>
          <p:nvPr>
            <p:ph type="ctrTitle" hasCustomPrompt="1"/>
          </p:nvPr>
        </p:nvSpPr>
        <p:spPr>
          <a:xfrm>
            <a:off x="563833" y="2550581"/>
            <a:ext cx="7975330" cy="693364"/>
          </a:xfrm>
        </p:spPr>
        <p:txBody>
          <a:bodyPr lIns="91408" rIns="91408" anchor="b"/>
          <a:lstStyle>
            <a:lvl1pPr>
              <a:defRPr sz="3800" b="0" smtClean="0">
                <a:solidFill>
                  <a:srgbClr val="FFFFFF"/>
                </a:solidFill>
                <a:latin typeface="Source Sans Pro" panose="020B0503030403020204" pitchFamily="34" charset="0"/>
              </a:defRPr>
            </a:lvl1pPr>
          </a:lstStyle>
          <a:p>
            <a:pPr lvl="0"/>
            <a:r>
              <a:rPr lang="en-US" noProof="0" dirty="0"/>
              <a:t>Enter title here</a:t>
            </a:r>
          </a:p>
        </p:txBody>
      </p:sp>
      <p:sp>
        <p:nvSpPr>
          <p:cNvPr id="24" name="Picture Placeholder 4"/>
          <p:cNvSpPr>
            <a:spLocks noGrp="1"/>
          </p:cNvSpPr>
          <p:nvPr>
            <p:ph type="pic" sz="quarter" idx="11" hasCustomPrompt="1"/>
          </p:nvPr>
        </p:nvSpPr>
        <p:spPr>
          <a:xfrm>
            <a:off x="0" y="5163818"/>
            <a:ext cx="2686611" cy="1694182"/>
          </a:xfrm>
          <a:prstGeom prst="rect">
            <a:avLst/>
          </a:prstGeom>
          <a:solidFill>
            <a:schemeClr val="accent4"/>
          </a:solidFill>
        </p:spPr>
        <p:txBody>
          <a:bodyPr anchor="ctr"/>
          <a:lstStyle>
            <a:lvl1pPr marL="0" indent="0" algn="ctr">
              <a:buNone/>
              <a:defRPr sz="1588" baseline="0">
                <a:solidFill>
                  <a:schemeClr val="accent6"/>
                </a:solidFill>
                <a:latin typeface="Open Sans" charset="0"/>
                <a:ea typeface="Open Sans" charset="0"/>
                <a:cs typeface="Open Sans" charset="0"/>
              </a:defRPr>
            </a:lvl1pPr>
          </a:lstStyle>
          <a:p>
            <a:r>
              <a:rPr lang="en-US" dirty="0"/>
              <a:t>Add Pic </a:t>
            </a:r>
          </a:p>
        </p:txBody>
      </p:sp>
      <p:sp>
        <p:nvSpPr>
          <p:cNvPr id="25" name="Text Placeholder 8"/>
          <p:cNvSpPr>
            <a:spLocks noGrp="1"/>
          </p:cNvSpPr>
          <p:nvPr>
            <p:ph type="body" sz="quarter" idx="12"/>
          </p:nvPr>
        </p:nvSpPr>
        <p:spPr>
          <a:xfrm>
            <a:off x="2686611" y="5163818"/>
            <a:ext cx="6457390" cy="1694182"/>
          </a:xfrm>
          <a:prstGeom prst="rect">
            <a:avLst/>
          </a:prstGeom>
          <a:solidFill>
            <a:srgbClr val="0073BC"/>
          </a:solidFill>
        </p:spPr>
        <p:txBody>
          <a:bodyPr lIns="411480" tIns="228600" rIns="685800" bIns="228600" anchor="ctr"/>
          <a:lstStyle>
            <a:lvl1pPr marL="0" marR="0" indent="0" algn="l" defTabSz="806867" rtl="0" eaLnBrk="1" fontAlgn="auto" latinLnBrk="0" hangingPunct="1">
              <a:lnSpc>
                <a:spcPct val="100000"/>
              </a:lnSpc>
              <a:spcBef>
                <a:spcPts val="0"/>
              </a:spcBef>
              <a:spcAft>
                <a:spcPts val="0"/>
              </a:spcAft>
              <a:buClrTx/>
              <a:buSzTx/>
              <a:buFont typeface="Arial" panose="020B0604020202020204" pitchFamily="34" charset="0"/>
              <a:buNone/>
              <a:tabLst/>
              <a:defRPr lang="en-US" sz="1400" b="0" i="0" smtClean="0">
                <a:solidFill>
                  <a:srgbClr val="FFFFFF"/>
                </a:solidFill>
                <a:effectLst/>
                <a:latin typeface="Source Sans Pro Semibold" panose="020B0603030403020204" pitchFamily="34" charset="0"/>
              </a:defRPr>
            </a:lvl1pPr>
            <a:lvl2pPr marL="403433" indent="0">
              <a:buNone/>
              <a:defRPr/>
            </a:lvl2pPr>
            <a:lvl3pPr marL="806867" indent="0">
              <a:buNone/>
              <a:defRPr/>
            </a:lvl3pPr>
            <a:lvl4pPr marL="1210300" indent="0">
              <a:buNone/>
              <a:defRPr/>
            </a:lvl4pPr>
            <a:lvl5pPr marL="1613733" indent="0">
              <a:buNone/>
              <a:defRPr/>
            </a:lvl5pPr>
          </a:lstStyle>
          <a:p>
            <a:pPr marL="0" marR="0" lvl="0" indent="0" algn="l" defTabSz="806867" rtl="0" eaLnBrk="1" fontAlgn="auto" latinLnBrk="0" hangingPunct="1">
              <a:lnSpc>
                <a:spcPct val="90000"/>
              </a:lnSpc>
              <a:spcBef>
                <a:spcPts val="882"/>
              </a:spcBef>
              <a:spcAft>
                <a:spcPts val="0"/>
              </a:spcAft>
              <a:buClrTx/>
              <a:buSzTx/>
              <a:buFont typeface="Arial" panose="020B0604020202020204" pitchFamily="34" charset="0"/>
              <a:buNone/>
              <a:tabLst/>
              <a:defRPr/>
            </a:pPr>
            <a:r>
              <a:rPr lang="en-US" dirty="0"/>
              <a:t>Click to edit Master text styles</a:t>
            </a:r>
          </a:p>
        </p:txBody>
      </p:sp>
      <p:sp>
        <p:nvSpPr>
          <p:cNvPr id="26" name="TextBox 25"/>
          <p:cNvSpPr txBox="1"/>
          <p:nvPr userDrawn="1"/>
        </p:nvSpPr>
        <p:spPr>
          <a:xfrm>
            <a:off x="685675" y="4231773"/>
            <a:ext cx="1158968" cy="568827"/>
          </a:xfrm>
          <a:prstGeom prst="rect">
            <a:avLst/>
          </a:prstGeom>
          <a:ln w="12700">
            <a:solidFill>
              <a:srgbClr val="FFFFFF"/>
            </a:solidFill>
          </a:ln>
        </p:spPr>
        <p:txBody>
          <a:bodyPr vert="horz" wrap="square" lIns="80682" tIns="80682" rIns="40341" bIns="80682" rtlCol="0" anchor="ctr">
            <a:noAutofit/>
          </a:bodyPr>
          <a:lstStyle/>
          <a:p>
            <a:pPr algn="l"/>
            <a:r>
              <a:rPr lang="en-US" sz="971" i="0" dirty="0">
                <a:solidFill>
                  <a:srgbClr val="FFFFFF"/>
                </a:solidFill>
                <a:latin typeface="Source Sans Pro Light" panose="020B0403030403020204" pitchFamily="34" charset="0"/>
                <a:ea typeface="Open Sans Semibold" charset="0"/>
                <a:cs typeface="Open Sans Semibold" charset="0"/>
              </a:rPr>
              <a:t>Not FDIC insured </a:t>
            </a:r>
          </a:p>
          <a:p>
            <a:pPr algn="l"/>
            <a:r>
              <a:rPr lang="en-US" sz="971" dirty="0">
                <a:solidFill>
                  <a:srgbClr val="FFFFFF"/>
                </a:solidFill>
                <a:latin typeface="Source Sans Pro Light" panose="020B0403030403020204" pitchFamily="34" charset="0"/>
                <a:ea typeface="Open Sans Semibold" charset="0"/>
                <a:cs typeface="Open Sans Semibold" charset="0"/>
              </a:rPr>
              <a:t>May lose value</a:t>
            </a:r>
          </a:p>
          <a:p>
            <a:pPr algn="l"/>
            <a:r>
              <a:rPr lang="en-US" sz="971" i="0" dirty="0">
                <a:solidFill>
                  <a:srgbClr val="FFFFFF"/>
                </a:solidFill>
                <a:latin typeface="Source Sans Pro Light" panose="020B0403030403020204" pitchFamily="34" charset="0"/>
                <a:ea typeface="Open Sans Semibold" charset="0"/>
                <a:cs typeface="Open Sans Semibold" charset="0"/>
              </a:rPr>
              <a:t>No bank guarantee</a:t>
            </a:r>
          </a:p>
        </p:txBody>
      </p:sp>
      <p:pic>
        <p:nvPicPr>
          <p:cNvPr id="2" name="Picture 1"/>
          <p:cNvPicPr>
            <a:picLocks noChangeAspect="1"/>
          </p:cNvPicPr>
          <p:nvPr userDrawn="1"/>
        </p:nvPicPr>
        <p:blipFill rotWithShape="1">
          <a:blip r:embed="rId4">
            <a:extLst>
              <a:ext uri="{28A0092B-C50C-407E-A947-70E740481C1C}">
                <a14:useLocalDpi xmlns:a14="http://schemas.microsoft.com/office/drawing/2010/main" val="0"/>
              </a:ext>
            </a:extLst>
          </a:blip>
          <a:srcRect l="6656" t="9199" r="10564" b="12879"/>
          <a:stretch/>
        </p:blipFill>
        <p:spPr>
          <a:xfrm>
            <a:off x="-1" y="5163818"/>
            <a:ext cx="2710268" cy="1700784"/>
          </a:xfrm>
          <a:prstGeom prst="rect">
            <a:avLst/>
          </a:prstGeom>
        </p:spPr>
      </p:pic>
    </p:spTree>
    <p:extLst>
      <p:ext uri="{BB962C8B-B14F-4D97-AF65-F5344CB8AC3E}">
        <p14:creationId xmlns:p14="http://schemas.microsoft.com/office/powerpoint/2010/main" val="4028461045"/>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3" pos="5379"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blank" preserve="1">
  <p:cSld name="Logo slide">
    <p:bg>
      <p:bgPr>
        <a:solidFill>
          <a:srgbClr val="004675"/>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682804" y="2806616"/>
            <a:ext cx="3778392" cy="923608"/>
          </a:xfrm>
          <a:prstGeom prst="rect">
            <a:avLst/>
          </a:prstGeom>
        </p:spPr>
      </p:pic>
    </p:spTree>
    <p:extLst>
      <p:ext uri="{BB962C8B-B14F-4D97-AF65-F5344CB8AC3E}">
        <p14:creationId xmlns:p14="http://schemas.microsoft.com/office/powerpoint/2010/main" val="2264081627"/>
      </p:ext>
    </p:extLst>
  </p:cSld>
  <p:clrMapOvr>
    <a:masterClrMapping/>
  </p:clrMapOvr>
  <p:extLst>
    <p:ext uri="{DCECCB84-F9BA-43D5-87BE-67443E8EF086}">
      <p15:sldGuideLst xmlns:p15="http://schemas.microsoft.com/office/powerpoint/2012/main">
        <p15:guide id="1" orient="horz" pos="2351" userDrawn="1">
          <p15:clr>
            <a:srgbClr val="FBAE40"/>
          </p15:clr>
        </p15:guide>
        <p15:guide id="2" orient="horz" pos="1948" userDrawn="1">
          <p15:clr>
            <a:srgbClr val="FBAE40"/>
          </p15:clr>
        </p15:guide>
        <p15:guide id="3" orient="horz" pos="2224"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Divider slide">
    <p:bg>
      <p:bgPr>
        <a:solidFill>
          <a:srgbClr val="004675"/>
        </a:solidFill>
        <a:effectLst/>
      </p:bgPr>
    </p:bg>
    <p:spTree>
      <p:nvGrpSpPr>
        <p:cNvPr id="1" name=""/>
        <p:cNvGrpSpPr/>
        <p:nvPr/>
      </p:nvGrpSpPr>
      <p:grpSpPr>
        <a:xfrm>
          <a:off x="0" y="0"/>
          <a:ext cx="0" cy="0"/>
          <a:chOff x="0" y="0"/>
          <a:chExt cx="0" cy="0"/>
        </a:xfrm>
      </p:grpSpPr>
      <p:sp>
        <p:nvSpPr>
          <p:cNvPr id="39938" name="Rectangle 2"/>
          <p:cNvSpPr>
            <a:spLocks noGrp="1" noChangeArrowheads="1"/>
          </p:cNvSpPr>
          <p:nvPr>
            <p:ph type="ctrTitle"/>
          </p:nvPr>
        </p:nvSpPr>
        <p:spPr>
          <a:xfrm>
            <a:off x="575290" y="2573313"/>
            <a:ext cx="7882909" cy="693364"/>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vert="horz" wrap="square" lIns="91408" tIns="50835" rIns="91408" bIns="50835" numCol="1" anchor="b" anchorCtr="0" compatLnSpc="1">
            <a:prstTxWarp prst="textNoShape">
              <a:avLst/>
            </a:prstTxWarp>
          </a:bodyPr>
          <a:lstStyle>
            <a:lvl1pPr>
              <a:defRPr lang="en-US" sz="4400" noProof="0" dirty="0" smtClean="0">
                <a:solidFill>
                  <a:srgbClr val="FFFFFF"/>
                </a:solidFill>
              </a:defRPr>
            </a:lvl1pPr>
          </a:lstStyle>
          <a:p>
            <a:pPr lvl="0"/>
            <a:r>
              <a:rPr lang="en-US" noProof="0" dirty="0"/>
              <a:t>Click to edit Master title style</a:t>
            </a:r>
          </a:p>
        </p:txBody>
      </p:sp>
      <p:sp>
        <p:nvSpPr>
          <p:cNvPr id="7" name="Rectangle 6"/>
          <p:cNvSpPr>
            <a:spLocks noChangeArrowheads="1"/>
          </p:cNvSpPr>
          <p:nvPr userDrawn="1"/>
        </p:nvSpPr>
        <p:spPr bwMode="auto">
          <a:xfrm>
            <a:off x="594360" y="6199632"/>
            <a:ext cx="992203" cy="1982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wrap="none" lIns="89666" tIns="44834" rIns="89666" bIns="44834">
            <a:spAutoFit/>
          </a:bodyPr>
          <a:lstStyle/>
          <a:p>
            <a:pPr algn="l" defTabSz="899320"/>
            <a:r>
              <a:rPr lang="en-US" sz="700" dirty="0">
                <a:solidFill>
                  <a:srgbClr val="FFFFFF"/>
                </a:solidFill>
                <a:latin typeface="Source Sans Pro Light" panose="020B0403030403020204" pitchFamily="34" charset="0"/>
                <a:cs typeface="Arial" panose="020B0604020202020204" pitchFamily="34" charset="0"/>
              </a:rPr>
              <a:t>PPT033  319243  10/19</a:t>
            </a:r>
          </a:p>
        </p:txBody>
      </p:sp>
      <p:pic>
        <p:nvPicPr>
          <p:cNvPr id="15" name="Picture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812850" y="341512"/>
            <a:ext cx="1726033" cy="421919"/>
          </a:xfrm>
          <a:prstGeom prst="rect">
            <a:avLst/>
          </a:prstGeom>
        </p:spPr>
      </p:pic>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289539" y="1128275"/>
            <a:ext cx="1289539" cy="1280752"/>
          </a:xfrm>
          <a:prstGeom prst="rect">
            <a:avLst/>
          </a:prstGeom>
        </p:spPr>
      </p:pic>
    </p:spTree>
    <p:extLst>
      <p:ext uri="{BB962C8B-B14F-4D97-AF65-F5344CB8AC3E}">
        <p14:creationId xmlns:p14="http://schemas.microsoft.com/office/powerpoint/2010/main" val="436554280"/>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One-line headline/Bullets">
    <p:spTree>
      <p:nvGrpSpPr>
        <p:cNvPr id="1" name=""/>
        <p:cNvGrpSpPr/>
        <p:nvPr/>
      </p:nvGrpSpPr>
      <p:grpSpPr>
        <a:xfrm>
          <a:off x="0" y="0"/>
          <a:ext cx="0" cy="0"/>
          <a:chOff x="0" y="0"/>
          <a:chExt cx="0" cy="0"/>
        </a:xfrm>
      </p:grpSpPr>
      <p:sp>
        <p:nvSpPr>
          <p:cNvPr id="2" name="Title 1"/>
          <p:cNvSpPr>
            <a:spLocks noGrp="1"/>
          </p:cNvSpPr>
          <p:nvPr>
            <p:ph type="title"/>
          </p:nvPr>
        </p:nvSpPr>
        <p:spPr>
          <a:xfrm>
            <a:off x="575234" y="1503002"/>
            <a:ext cx="7882966" cy="278746"/>
          </a:xfrm>
        </p:spPr>
        <p:txBody>
          <a:bodyPr/>
          <a:lstStyle>
            <a:lvl1pPr>
              <a:defRPr>
                <a:latin typeface="Source Sans Pro" panose="020B0503030403020204" pitchFamily="34" charset="0"/>
              </a:defRPr>
            </a:lvl1pPr>
          </a:lstStyle>
          <a:p>
            <a:r>
              <a:rPr lang="en-US" dirty="0"/>
              <a:t>Click to edit Master title style</a:t>
            </a:r>
          </a:p>
        </p:txBody>
      </p:sp>
      <p:sp>
        <p:nvSpPr>
          <p:cNvPr id="3" name="Content Placeholder 2"/>
          <p:cNvSpPr>
            <a:spLocks noGrp="1"/>
          </p:cNvSpPr>
          <p:nvPr>
            <p:ph idx="1"/>
          </p:nvPr>
        </p:nvSpPr>
        <p:spPr>
          <a:xfrm>
            <a:off x="575234" y="1953304"/>
            <a:ext cx="7882966" cy="3798974"/>
          </a:xfrm>
        </p:spPr>
        <p:txBody>
          <a:bodyPr/>
          <a:lstStyle>
            <a:lvl1pPr>
              <a:defRPr>
                <a:solidFill>
                  <a:schemeClr val="accent4"/>
                </a:solidFill>
              </a:defRPr>
            </a:lvl1pPr>
            <a:lvl2pPr>
              <a:defRPr>
                <a:solidFill>
                  <a:schemeClr val="accent4"/>
                </a:solidFill>
              </a:defRPr>
            </a:lvl2pPr>
            <a:lvl3pPr>
              <a:defRPr>
                <a:solidFill>
                  <a:schemeClr val="accent4"/>
                </a:solidFill>
              </a:defRPr>
            </a:lvl3pPr>
            <a:lvl4pPr>
              <a:defRPr>
                <a:solidFill>
                  <a:schemeClr val="accent4"/>
                </a:solidFill>
              </a:defRPr>
            </a:lvl4pPr>
            <a:lvl5pPr>
              <a:defRPr>
                <a:solidFill>
                  <a:schemeClr val="accent4"/>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4"/>
          <p:cNvSpPr>
            <a:spLocks noGrp="1"/>
          </p:cNvSpPr>
          <p:nvPr>
            <p:ph type="body" sz="quarter" idx="10" hasCustomPrompt="1"/>
          </p:nvPr>
        </p:nvSpPr>
        <p:spPr>
          <a:xfrm>
            <a:off x="575234" y="5910738"/>
            <a:ext cx="7882966" cy="198904"/>
          </a:xfrm>
        </p:spPr>
        <p:txBody>
          <a:bodyPr anchor="b" anchorCtr="0"/>
          <a:lstStyle>
            <a:lvl1pPr marL="0" indent="0">
              <a:lnSpc>
                <a:spcPct val="100000"/>
              </a:lnSpc>
              <a:spcBef>
                <a:spcPts val="0"/>
              </a:spcBef>
              <a:spcAft>
                <a:spcPts val="353"/>
              </a:spcAft>
              <a:buNone/>
              <a:defRPr sz="800">
                <a:solidFill>
                  <a:schemeClr val="accent4"/>
                </a:solidFill>
              </a:defRPr>
            </a:lvl1pPr>
          </a:lstStyle>
          <a:p>
            <a:pPr lvl="0"/>
            <a:r>
              <a:rPr lang="en-US" dirty="0"/>
              <a:t>Click to add source/footnote.</a:t>
            </a:r>
          </a:p>
        </p:txBody>
      </p:sp>
    </p:spTree>
    <p:extLst>
      <p:ext uri="{BB962C8B-B14F-4D97-AF65-F5344CB8AC3E}">
        <p14:creationId xmlns:p14="http://schemas.microsoft.com/office/powerpoint/2010/main" val="316821625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guide id="3" orient="horz" pos="4045"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One-line headline/Bold first bullet">
    <p:spTree>
      <p:nvGrpSpPr>
        <p:cNvPr id="1" name=""/>
        <p:cNvGrpSpPr/>
        <p:nvPr/>
      </p:nvGrpSpPr>
      <p:grpSpPr>
        <a:xfrm>
          <a:off x="0" y="0"/>
          <a:ext cx="0" cy="0"/>
          <a:chOff x="0" y="0"/>
          <a:chExt cx="0" cy="0"/>
        </a:xfrm>
      </p:grpSpPr>
      <p:sp>
        <p:nvSpPr>
          <p:cNvPr id="2" name="Title 1"/>
          <p:cNvSpPr>
            <a:spLocks noGrp="1"/>
          </p:cNvSpPr>
          <p:nvPr>
            <p:ph type="title"/>
          </p:nvPr>
        </p:nvSpPr>
        <p:spPr>
          <a:xfrm>
            <a:off x="575234" y="1504800"/>
            <a:ext cx="7882966" cy="278746"/>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vert="horz" wrap="square" lIns="101669" tIns="50835" rIns="101669" bIns="50835" numCol="1" anchor="b" anchorCtr="0" compatLnSpc="1">
            <a:prstTxWarp prst="textNoShape">
              <a:avLst/>
            </a:prstTxWarp>
          </a:bodyPr>
          <a:lstStyle>
            <a:lvl1pPr>
              <a:defRPr lang="en-US" dirty="0"/>
            </a:lvl1pPr>
          </a:lstStyle>
          <a:p>
            <a:pPr lvl="0"/>
            <a:r>
              <a:rPr lang="en-US" dirty="0"/>
              <a:t>Click to edit Master title style</a:t>
            </a:r>
          </a:p>
        </p:txBody>
      </p:sp>
      <p:sp>
        <p:nvSpPr>
          <p:cNvPr id="3" name="Content Placeholder 2"/>
          <p:cNvSpPr>
            <a:spLocks noGrp="1"/>
          </p:cNvSpPr>
          <p:nvPr>
            <p:ph idx="1"/>
          </p:nvPr>
        </p:nvSpPr>
        <p:spPr>
          <a:xfrm>
            <a:off x="575234" y="1952857"/>
            <a:ext cx="7882966" cy="3615428"/>
          </a:xfrm>
        </p:spPr>
        <p:txBody>
          <a:bodyPr/>
          <a:lstStyle>
            <a:lvl1pPr marL="0" indent="0">
              <a:buFont typeface="Arial" panose="020B0604020202020204" pitchFamily="34" charset="0"/>
              <a:buNone/>
              <a:defRPr b="0">
                <a:solidFill>
                  <a:srgbClr val="0072BC"/>
                </a:solidFill>
                <a:latin typeface="Source Sans Pro" panose="020B0503030403020204" pitchFamily="34" charset="0"/>
              </a:defRPr>
            </a:lvl1pPr>
            <a:lvl2pPr>
              <a:defRPr/>
            </a:lvl2pPr>
            <a:lvl3pPr>
              <a:defRPr/>
            </a:lvl3pPr>
            <a:lvl4pPr>
              <a:defRPr/>
            </a:lvl4pPr>
            <a:lvl5pP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10" hasCustomPrompt="1"/>
          </p:nvPr>
        </p:nvSpPr>
        <p:spPr>
          <a:xfrm>
            <a:off x="575234" y="5910738"/>
            <a:ext cx="7882966" cy="198904"/>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vert="horz" wrap="square" lIns="101669" tIns="50835" rIns="101669" bIns="50835" numCol="1" anchor="b" anchorCtr="0" compatLnSpc="1">
            <a:prstTxWarp prst="textNoShape">
              <a:avLst/>
            </a:prstTxWarp>
          </a:bodyPr>
          <a:lstStyle>
            <a:lvl1pPr marL="200316" indent="-200316">
              <a:buNone/>
              <a:defRPr lang="en-US" sz="800" dirty="0">
                <a:solidFill>
                  <a:schemeClr val="accent4"/>
                </a:solidFill>
                <a:latin typeface="Source Sans Pro Light" panose="020B0403030403020204" pitchFamily="34" charset="0"/>
                <a:ea typeface="ＭＳ Ｐゴシック" charset="-128"/>
                <a:cs typeface="Arial" panose="020B0604020202020204" pitchFamily="34" charset="0"/>
              </a:defRPr>
            </a:lvl1pPr>
          </a:lstStyle>
          <a:p>
            <a:pPr marL="0" lvl="0" indent="0" algn="l" defTabSz="899320" rtl="0" eaLnBrk="1" fontAlgn="base" hangingPunct="1">
              <a:lnSpc>
                <a:spcPct val="100000"/>
              </a:lnSpc>
              <a:spcBef>
                <a:spcPts val="0"/>
              </a:spcBef>
              <a:spcAft>
                <a:spcPts val="353"/>
              </a:spcAft>
              <a:buClr>
                <a:srgbClr val="0072BC"/>
              </a:buClr>
              <a:buNone/>
            </a:pPr>
            <a:r>
              <a:rPr lang="en-US" dirty="0"/>
              <a:t>Click to add source/footnote.</a:t>
            </a:r>
          </a:p>
        </p:txBody>
      </p:sp>
    </p:spTree>
    <p:extLst>
      <p:ext uri="{BB962C8B-B14F-4D97-AF65-F5344CB8AC3E}">
        <p14:creationId xmlns:p14="http://schemas.microsoft.com/office/powerpoint/2010/main" val="20730975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ne-line headline/2 columns">
    <p:spTree>
      <p:nvGrpSpPr>
        <p:cNvPr id="1" name=""/>
        <p:cNvGrpSpPr/>
        <p:nvPr/>
      </p:nvGrpSpPr>
      <p:grpSpPr>
        <a:xfrm>
          <a:off x="0" y="0"/>
          <a:ext cx="0" cy="0"/>
          <a:chOff x="0" y="0"/>
          <a:chExt cx="0" cy="0"/>
        </a:xfrm>
      </p:grpSpPr>
      <p:sp>
        <p:nvSpPr>
          <p:cNvPr id="2" name="Title 1"/>
          <p:cNvSpPr>
            <a:spLocks noGrp="1"/>
          </p:cNvSpPr>
          <p:nvPr>
            <p:ph type="title"/>
          </p:nvPr>
        </p:nvSpPr>
        <p:spPr>
          <a:xfrm>
            <a:off x="576072" y="1504206"/>
            <a:ext cx="7882128" cy="278746"/>
          </a:xfrm>
        </p:spPr>
        <p:txBody>
          <a:bodyPr/>
          <a:lstStyle>
            <a:lvl1pPr>
              <a:defRPr b="0">
                <a:latin typeface="Source Sans Pro" panose="020B0503030403020204" pitchFamily="34" charset="0"/>
              </a:defRPr>
            </a:lvl1pPr>
          </a:lstStyle>
          <a:p>
            <a:r>
              <a:rPr lang="en-US" dirty="0"/>
              <a:t>Click to edit Master title style</a:t>
            </a:r>
          </a:p>
        </p:txBody>
      </p:sp>
      <p:sp>
        <p:nvSpPr>
          <p:cNvPr id="3" name="Content Placeholder 2"/>
          <p:cNvSpPr>
            <a:spLocks noGrp="1"/>
          </p:cNvSpPr>
          <p:nvPr>
            <p:ph sz="half" idx="1"/>
          </p:nvPr>
        </p:nvSpPr>
        <p:spPr>
          <a:xfrm>
            <a:off x="567210" y="1952262"/>
            <a:ext cx="3767439" cy="3743815"/>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a:lstStyle>
            <a:lvl1pPr>
              <a:defRPr lang="en-US" smtClean="0">
                <a:solidFill>
                  <a:schemeClr val="accent4"/>
                </a:solidFill>
              </a:defRPr>
            </a:lvl1pPr>
            <a:lvl2pPr>
              <a:defRPr lang="en-US" smtClean="0">
                <a:solidFill>
                  <a:schemeClr val="accent4"/>
                </a:solidFill>
              </a:defRPr>
            </a:lvl2pPr>
            <a:lvl3pPr>
              <a:defRPr lang="en-US" smtClean="0">
                <a:solidFill>
                  <a:schemeClr val="accent4"/>
                </a:solidFill>
              </a:defRPr>
            </a:lvl3pPr>
            <a:lvl4pPr>
              <a:defRPr lang="en-US" smtClean="0">
                <a:solidFill>
                  <a:schemeClr val="accent4"/>
                </a:solidFill>
              </a:defRPr>
            </a:lvl4pPr>
            <a:lvl5pPr>
              <a:defRPr lang="en-US">
                <a:solidFill>
                  <a:schemeClr val="accent4"/>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785845" y="1952262"/>
            <a:ext cx="3672355" cy="3743815"/>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a:lstStyle>
            <a:lvl1pPr>
              <a:defRPr lang="en-US" smtClean="0">
                <a:solidFill>
                  <a:schemeClr val="accent4"/>
                </a:solidFill>
              </a:defRPr>
            </a:lvl1pPr>
            <a:lvl2pPr>
              <a:defRPr lang="en-US" smtClean="0">
                <a:solidFill>
                  <a:schemeClr val="accent4"/>
                </a:solidFill>
              </a:defRPr>
            </a:lvl2pPr>
            <a:lvl3pPr>
              <a:defRPr lang="en-US" smtClean="0">
                <a:solidFill>
                  <a:schemeClr val="accent4"/>
                </a:solidFill>
              </a:defRPr>
            </a:lvl3pPr>
            <a:lvl4pPr>
              <a:defRPr lang="en-US" smtClean="0">
                <a:solidFill>
                  <a:schemeClr val="accent4"/>
                </a:solidFill>
              </a:defRPr>
            </a:lvl4pPr>
            <a:lvl5pPr>
              <a:defRPr lang="en-US">
                <a:solidFill>
                  <a:schemeClr val="accent4"/>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4"/>
          <p:cNvSpPr>
            <a:spLocks noGrp="1"/>
          </p:cNvSpPr>
          <p:nvPr>
            <p:ph type="body" sz="quarter" idx="10" hasCustomPrompt="1"/>
          </p:nvPr>
        </p:nvSpPr>
        <p:spPr>
          <a:xfrm>
            <a:off x="567210" y="5910738"/>
            <a:ext cx="7890989" cy="198904"/>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vert="horz" wrap="square" lIns="101669" tIns="50835" rIns="101669" bIns="50835" numCol="1" anchor="b" anchorCtr="0" compatLnSpc="1">
            <a:prstTxWarp prst="textNoShape">
              <a:avLst/>
            </a:prstTxWarp>
          </a:bodyPr>
          <a:lstStyle>
            <a:lvl1pPr>
              <a:defRPr lang="en-US" sz="800" dirty="0">
                <a:solidFill>
                  <a:schemeClr val="accent4"/>
                </a:solidFill>
                <a:latin typeface="Source Sans Pro Light" panose="020B0403030403020204" pitchFamily="34" charset="0"/>
                <a:ea typeface="ＭＳ Ｐゴシック" charset="-128"/>
                <a:cs typeface="Arial" panose="020B0604020202020204" pitchFamily="34" charset="0"/>
              </a:defRPr>
            </a:lvl1pPr>
          </a:lstStyle>
          <a:p>
            <a:pPr marL="0" lvl="0" indent="0" algn="l" defTabSz="899320" rtl="0" eaLnBrk="1" fontAlgn="base" hangingPunct="1">
              <a:lnSpc>
                <a:spcPct val="100000"/>
              </a:lnSpc>
              <a:spcBef>
                <a:spcPts val="0"/>
              </a:spcBef>
              <a:spcAft>
                <a:spcPts val="353"/>
              </a:spcAft>
              <a:buClr>
                <a:srgbClr val="0072BC"/>
              </a:buClr>
              <a:buNone/>
            </a:pPr>
            <a:r>
              <a:rPr lang="en-US" dirty="0"/>
              <a:t>Click to add source/footnote.</a:t>
            </a:r>
          </a:p>
        </p:txBody>
      </p:sp>
    </p:spTree>
    <p:extLst>
      <p:ext uri="{BB962C8B-B14F-4D97-AF65-F5344CB8AC3E}">
        <p14:creationId xmlns:p14="http://schemas.microsoft.com/office/powerpoint/2010/main" val="29890890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One-line headline/2 columns bold first bullet">
    <p:spTree>
      <p:nvGrpSpPr>
        <p:cNvPr id="1" name=""/>
        <p:cNvGrpSpPr/>
        <p:nvPr/>
      </p:nvGrpSpPr>
      <p:grpSpPr>
        <a:xfrm>
          <a:off x="0" y="0"/>
          <a:ext cx="0" cy="0"/>
          <a:chOff x="0" y="0"/>
          <a:chExt cx="0" cy="0"/>
        </a:xfrm>
      </p:grpSpPr>
      <p:sp>
        <p:nvSpPr>
          <p:cNvPr id="2" name="Title 1"/>
          <p:cNvSpPr>
            <a:spLocks noGrp="1"/>
          </p:cNvSpPr>
          <p:nvPr>
            <p:ph type="title"/>
          </p:nvPr>
        </p:nvSpPr>
        <p:spPr>
          <a:xfrm>
            <a:off x="576072" y="1504209"/>
            <a:ext cx="7882128" cy="278746"/>
          </a:xfrm>
        </p:spPr>
        <p:txBody>
          <a:bodyPr/>
          <a:lstStyle>
            <a:lvl1pPr>
              <a:defRPr>
                <a:latin typeface="Source Sans Pro" panose="020B0503030403020204" pitchFamily="34" charset="0"/>
              </a:defRPr>
            </a:lvl1pPr>
          </a:lstStyle>
          <a:p>
            <a:r>
              <a:rPr lang="en-US" dirty="0"/>
              <a:t>Click to edit Master title style</a:t>
            </a:r>
          </a:p>
        </p:txBody>
      </p:sp>
      <p:sp>
        <p:nvSpPr>
          <p:cNvPr id="3" name="Content Placeholder 2"/>
          <p:cNvSpPr>
            <a:spLocks noGrp="1"/>
          </p:cNvSpPr>
          <p:nvPr>
            <p:ph sz="half" idx="1"/>
          </p:nvPr>
        </p:nvSpPr>
        <p:spPr>
          <a:xfrm>
            <a:off x="566928" y="1952265"/>
            <a:ext cx="3767328" cy="3739896"/>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a:lstStyle>
            <a:lvl1pPr marL="0" indent="0">
              <a:buFont typeface="Arial" panose="020B0604020202020204" pitchFamily="34" charset="0"/>
              <a:buNone/>
              <a:defRPr lang="en-US" b="0" smtClean="0">
                <a:solidFill>
                  <a:srgbClr val="0072BC"/>
                </a:solidFill>
                <a:latin typeface="Source Sans Pro" panose="020B0503030403020204" pitchFamily="34" charset="0"/>
              </a:defRPr>
            </a:lvl1pPr>
            <a:lvl2pPr>
              <a:defRPr lang="en-US" smtClean="0">
                <a:solidFill>
                  <a:schemeClr val="accent4"/>
                </a:solidFill>
              </a:defRPr>
            </a:lvl2pPr>
            <a:lvl3pPr>
              <a:defRPr lang="en-US" smtClean="0">
                <a:solidFill>
                  <a:schemeClr val="accent4"/>
                </a:solidFill>
              </a:defRPr>
            </a:lvl3pPr>
            <a:lvl4pPr>
              <a:defRPr lang="en-US" smtClean="0">
                <a:solidFill>
                  <a:schemeClr val="accent4"/>
                </a:solidFill>
              </a:defRPr>
            </a:lvl4pPr>
            <a:lvl5pPr>
              <a:defRPr lang="en-US">
                <a:solidFill>
                  <a:schemeClr val="accent4"/>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782312" y="1952265"/>
            <a:ext cx="3675888" cy="3739896"/>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a:lstStyle>
            <a:lvl1pPr marL="0" indent="0">
              <a:buFont typeface="Arial" panose="020B0604020202020204" pitchFamily="34" charset="0"/>
              <a:buNone/>
              <a:defRPr lang="en-US" sz="2400" b="0" dirty="0" smtClean="0">
                <a:solidFill>
                  <a:srgbClr val="0072BC"/>
                </a:solidFill>
                <a:latin typeface="Source Sans Pro" panose="020B0503030403020204" pitchFamily="34" charset="0"/>
                <a:ea typeface="ＭＳ Ｐゴシック" charset="-128"/>
                <a:cs typeface="Arial" panose="020B0604020202020204" pitchFamily="34" charset="0"/>
              </a:defRPr>
            </a:lvl1pPr>
            <a:lvl2pPr marL="847192" indent="-342900">
              <a:defRPr lang="en-US" sz="2000" dirty="0">
                <a:solidFill>
                  <a:schemeClr val="accent4"/>
                </a:solidFill>
                <a:latin typeface="Source Sans Pro Light" panose="020B0403030403020204" pitchFamily="34" charset="0"/>
                <a:ea typeface="ＭＳ Ｐゴシック" charset="-128"/>
                <a:cs typeface="Arial" panose="020B0604020202020204" pitchFamily="34" charset="0"/>
              </a:defRPr>
            </a:lvl2pPr>
            <a:lvl3pPr marL="790042" indent="-285750">
              <a:defRPr lang="en-US" sz="1800" dirty="0" smtClean="0">
                <a:solidFill>
                  <a:schemeClr val="accent4"/>
                </a:solidFill>
                <a:latin typeface="Source Sans Pro Light" panose="020B0403030403020204" pitchFamily="34" charset="0"/>
                <a:ea typeface="ＭＳ Ｐゴシック" charset="-128"/>
                <a:cs typeface="Arial" panose="020B0604020202020204" pitchFamily="34" charset="0"/>
              </a:defRPr>
            </a:lvl3pPr>
            <a:lvl4pPr marL="1295734" indent="-285750">
              <a:defRPr lang="en-US" sz="1400" dirty="0">
                <a:solidFill>
                  <a:schemeClr val="accent4"/>
                </a:solidFill>
                <a:latin typeface="Source Sans Pro Light" panose="020B0403030403020204" pitchFamily="34" charset="0"/>
                <a:ea typeface="ＭＳ Ｐゴシック" charset="-128"/>
                <a:cs typeface="Arial" panose="020B0604020202020204" pitchFamily="34" charset="0"/>
              </a:defRPr>
            </a:lvl4pPr>
            <a:lvl5pPr marL="453862" indent="-200316">
              <a:defRPr lang="en-US" sz="1400" dirty="0">
                <a:solidFill>
                  <a:schemeClr val="accent4"/>
                </a:solidFill>
                <a:latin typeface="Source Sans Pro Light" panose="020B0403030403020204" pitchFamily="34" charset="0"/>
                <a:ea typeface="ＭＳ Ｐゴシック" charset="-128"/>
                <a:cs typeface="Arial" panose="020B0604020202020204" pitchFamily="34" charset="0"/>
              </a:defRPr>
            </a:lvl5pPr>
          </a:lstStyle>
          <a:p>
            <a:pPr marL="0" lvl="0" indent="0" algn="l" defTabSz="899320" rtl="0" eaLnBrk="1" fontAlgn="base" hangingPunct="1">
              <a:lnSpc>
                <a:spcPct val="110000"/>
              </a:lnSpc>
              <a:spcBef>
                <a:spcPct val="80000"/>
              </a:spcBef>
              <a:spcAft>
                <a:spcPct val="0"/>
              </a:spcAft>
              <a:buClr>
                <a:srgbClr val="0072BC"/>
              </a:buClr>
              <a:buFont typeface="Arial" panose="020B0604020202020204" pitchFamily="34" charset="0"/>
              <a:buNone/>
            </a:pPr>
            <a:r>
              <a:rPr lang="en-US" dirty="0"/>
              <a:t>Click to edit Master text styles</a:t>
            </a:r>
          </a:p>
          <a:p>
            <a:pPr marL="453862" lvl="1" indent="-200316" algn="l" defTabSz="899320" rtl="0" eaLnBrk="1" fontAlgn="base" hangingPunct="1">
              <a:lnSpc>
                <a:spcPct val="110000"/>
              </a:lnSpc>
              <a:spcBef>
                <a:spcPct val="0"/>
              </a:spcBef>
              <a:spcAft>
                <a:spcPct val="0"/>
              </a:spcAft>
              <a:buClr>
                <a:srgbClr val="0072BC"/>
              </a:buClr>
              <a:buFont typeface="Arial Black" pitchFamily="34" charset="0"/>
              <a:buChar char="–"/>
            </a:pPr>
            <a:r>
              <a:rPr lang="en-US" dirty="0"/>
              <a:t>Second level</a:t>
            </a:r>
          </a:p>
          <a:p>
            <a:pPr marL="617758" lvl="2" indent="-113466" algn="l" defTabSz="899320" rtl="0" eaLnBrk="1" fontAlgn="base" hangingPunct="1">
              <a:lnSpc>
                <a:spcPct val="110000"/>
              </a:lnSpc>
              <a:spcBef>
                <a:spcPct val="0"/>
              </a:spcBef>
              <a:spcAft>
                <a:spcPct val="0"/>
              </a:spcAft>
              <a:buClr>
                <a:srgbClr val="0072BC"/>
              </a:buClr>
              <a:buFont typeface="Arial Black" pitchFamily="34" charset="0"/>
              <a:buChar char="•"/>
            </a:pPr>
            <a:r>
              <a:rPr lang="en-US" dirty="0"/>
              <a:t>Third level</a:t>
            </a:r>
          </a:p>
          <a:p>
            <a:pPr marL="907725" lvl="3" indent="-151287" algn="l" defTabSz="899320" rtl="0" eaLnBrk="1" fontAlgn="base" hangingPunct="1">
              <a:lnSpc>
                <a:spcPct val="110000"/>
              </a:lnSpc>
              <a:spcBef>
                <a:spcPct val="0"/>
              </a:spcBef>
              <a:spcAft>
                <a:spcPct val="0"/>
              </a:spcAft>
              <a:buClr>
                <a:srgbClr val="0072BC"/>
              </a:buClr>
              <a:buFont typeface="Arial" charset="0"/>
              <a:buChar char="–"/>
            </a:pPr>
            <a:r>
              <a:rPr lang="en-US" dirty="0"/>
              <a:t>Fourth level</a:t>
            </a:r>
          </a:p>
          <a:p>
            <a:pPr marL="1157069" lvl="4" indent="-147085" algn="l" defTabSz="899320" rtl="0" eaLnBrk="1" fontAlgn="base" hangingPunct="1">
              <a:lnSpc>
                <a:spcPct val="110000"/>
              </a:lnSpc>
              <a:spcBef>
                <a:spcPct val="0"/>
              </a:spcBef>
              <a:spcAft>
                <a:spcPct val="0"/>
              </a:spcAft>
              <a:buClr>
                <a:srgbClr val="0072BC"/>
              </a:buClr>
              <a:buFont typeface="Arial" charset="0"/>
              <a:buChar char="•"/>
            </a:pPr>
            <a:r>
              <a:rPr lang="en-US" dirty="0"/>
              <a:t>Fifth level</a:t>
            </a:r>
          </a:p>
        </p:txBody>
      </p:sp>
      <p:sp>
        <p:nvSpPr>
          <p:cNvPr id="6" name="Text Placeholder 4"/>
          <p:cNvSpPr>
            <a:spLocks noGrp="1"/>
          </p:cNvSpPr>
          <p:nvPr>
            <p:ph type="body" sz="quarter" idx="10" hasCustomPrompt="1"/>
          </p:nvPr>
        </p:nvSpPr>
        <p:spPr>
          <a:xfrm>
            <a:off x="576072" y="5910738"/>
            <a:ext cx="7882128" cy="198904"/>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vert="horz" wrap="square" lIns="101669" tIns="50835" rIns="101669" bIns="50835" numCol="1" anchor="b" anchorCtr="0" compatLnSpc="1">
            <a:prstTxWarp prst="textNoShape">
              <a:avLst/>
            </a:prstTxWarp>
          </a:bodyPr>
          <a:lstStyle>
            <a:lvl1pPr>
              <a:defRPr lang="en-US" sz="800" dirty="0">
                <a:solidFill>
                  <a:schemeClr val="accent4"/>
                </a:solidFill>
                <a:latin typeface="Source Sans Pro Light" panose="020B0403030403020204" pitchFamily="34" charset="0"/>
                <a:ea typeface="ＭＳ Ｐゴシック" charset="-128"/>
                <a:cs typeface="Arial" panose="020B0604020202020204" pitchFamily="34" charset="0"/>
              </a:defRPr>
            </a:lvl1pPr>
          </a:lstStyle>
          <a:p>
            <a:pPr marL="0" lvl="0" indent="0" algn="l" defTabSz="899320" rtl="0" eaLnBrk="1" fontAlgn="base" hangingPunct="1">
              <a:lnSpc>
                <a:spcPct val="100000"/>
              </a:lnSpc>
              <a:spcBef>
                <a:spcPts val="0"/>
              </a:spcBef>
              <a:spcAft>
                <a:spcPts val="353"/>
              </a:spcAft>
              <a:buClr>
                <a:srgbClr val="0072BC"/>
              </a:buClr>
              <a:buNone/>
            </a:pPr>
            <a:r>
              <a:rPr lang="en-US" dirty="0"/>
              <a:t>Click to add source/footnote.</a:t>
            </a:r>
          </a:p>
        </p:txBody>
      </p:sp>
    </p:spTree>
    <p:extLst>
      <p:ext uri="{BB962C8B-B14F-4D97-AF65-F5344CB8AC3E}">
        <p14:creationId xmlns:p14="http://schemas.microsoft.com/office/powerpoint/2010/main" val="772308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75234" y="1503639"/>
            <a:ext cx="7882966" cy="278746"/>
          </a:xfrm>
        </p:spPr>
        <p:txBody>
          <a:bodyPr/>
          <a:lstStyle>
            <a:lvl1pPr>
              <a:defRPr>
                <a:latin typeface="Source Sans Pro" panose="020B0503030403020204" pitchFamily="34" charset="0"/>
              </a:defRPr>
            </a:lvl1pPr>
          </a:lstStyle>
          <a:p>
            <a:r>
              <a:rPr lang="en-US" dirty="0"/>
              <a:t>Click to edit Master title style</a:t>
            </a:r>
          </a:p>
        </p:txBody>
      </p:sp>
      <p:sp>
        <p:nvSpPr>
          <p:cNvPr id="3" name="Text Placeholder 4"/>
          <p:cNvSpPr>
            <a:spLocks noGrp="1"/>
          </p:cNvSpPr>
          <p:nvPr>
            <p:ph type="body" sz="quarter" idx="10" hasCustomPrompt="1"/>
          </p:nvPr>
        </p:nvSpPr>
        <p:spPr>
          <a:xfrm>
            <a:off x="575234" y="5910738"/>
            <a:ext cx="7882966" cy="198904"/>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vert="horz" wrap="square" lIns="101669" tIns="50835" rIns="101669" bIns="50835" numCol="1" anchor="b" anchorCtr="0" compatLnSpc="1">
            <a:prstTxWarp prst="textNoShape">
              <a:avLst/>
            </a:prstTxWarp>
          </a:bodyPr>
          <a:lstStyle>
            <a:lvl1pPr>
              <a:defRPr lang="en-US" sz="800" dirty="0">
                <a:solidFill>
                  <a:schemeClr val="accent4"/>
                </a:solidFill>
                <a:latin typeface="Source Sans Pro Light" panose="020B0403030403020204" pitchFamily="34" charset="0"/>
                <a:ea typeface="ＭＳ Ｐゴシック" charset="-128"/>
                <a:cs typeface="Arial" panose="020B0604020202020204" pitchFamily="34" charset="0"/>
              </a:defRPr>
            </a:lvl1pPr>
          </a:lstStyle>
          <a:p>
            <a:pPr marL="0" lvl="0" indent="0" algn="l" defTabSz="899320" rtl="0" eaLnBrk="1" fontAlgn="base" hangingPunct="1">
              <a:lnSpc>
                <a:spcPct val="100000"/>
              </a:lnSpc>
              <a:spcBef>
                <a:spcPts val="0"/>
              </a:spcBef>
              <a:spcAft>
                <a:spcPts val="353"/>
              </a:spcAft>
              <a:buClr>
                <a:srgbClr val="0072BC"/>
              </a:buClr>
              <a:buNone/>
            </a:pPr>
            <a:r>
              <a:rPr lang="en-US" dirty="0"/>
              <a:t>Click to add source/footnote.</a:t>
            </a:r>
          </a:p>
        </p:txBody>
      </p:sp>
    </p:spTree>
    <p:extLst>
      <p:ext uri="{BB962C8B-B14F-4D97-AF65-F5344CB8AC3E}">
        <p14:creationId xmlns:p14="http://schemas.microsoft.com/office/powerpoint/2010/main" val="4829997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797511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sclosure ">
    <p:spTree>
      <p:nvGrpSpPr>
        <p:cNvPr id="1" name=""/>
        <p:cNvGrpSpPr/>
        <p:nvPr/>
      </p:nvGrpSpPr>
      <p:grpSpPr>
        <a:xfrm>
          <a:off x="0" y="0"/>
          <a:ext cx="0" cy="0"/>
          <a:chOff x="0" y="0"/>
          <a:chExt cx="0" cy="0"/>
        </a:xfrm>
      </p:grpSpPr>
      <p:sp>
        <p:nvSpPr>
          <p:cNvPr id="3" name="TextBox 2"/>
          <p:cNvSpPr txBox="1"/>
          <p:nvPr userDrawn="1"/>
        </p:nvSpPr>
        <p:spPr>
          <a:xfrm>
            <a:off x="594889" y="5605155"/>
            <a:ext cx="7772400" cy="523220"/>
          </a:xfrm>
          <a:prstGeom prst="rect">
            <a:avLst/>
          </a:prstGeom>
          <a:noFill/>
        </p:spPr>
        <p:txBody>
          <a:bodyPr wrap="square" rtlCol="0">
            <a:spAutoFit/>
          </a:bodyPr>
          <a:lstStyle/>
          <a:p>
            <a:pPr algn="l"/>
            <a:r>
              <a:rPr lang="en-US" sz="1400" dirty="0">
                <a:solidFill>
                  <a:schemeClr val="tx1"/>
                </a:solidFill>
                <a:latin typeface="+mj-lt"/>
              </a:rPr>
              <a:t>Putnam Retail</a:t>
            </a:r>
            <a:r>
              <a:rPr lang="en-US" sz="1400" baseline="0" dirty="0">
                <a:solidFill>
                  <a:schemeClr val="tx1"/>
                </a:solidFill>
                <a:latin typeface="+mj-lt"/>
              </a:rPr>
              <a:t> Management</a:t>
            </a:r>
          </a:p>
          <a:p>
            <a:pPr algn="l"/>
            <a:r>
              <a:rPr lang="en-US" sz="1400" baseline="0" dirty="0">
                <a:solidFill>
                  <a:schemeClr val="tx1"/>
                </a:solidFill>
                <a:latin typeface="+mj-lt"/>
              </a:rPr>
              <a:t>putnam.com</a:t>
            </a:r>
            <a:endParaRPr lang="en-US" sz="1400" dirty="0">
              <a:solidFill>
                <a:schemeClr val="tx1"/>
              </a:solidFill>
              <a:latin typeface="+mj-lt"/>
            </a:endParaRPr>
          </a:p>
        </p:txBody>
      </p:sp>
      <p:sp>
        <p:nvSpPr>
          <p:cNvPr id="6" name="Content Placeholder 5"/>
          <p:cNvSpPr>
            <a:spLocks noGrp="1"/>
          </p:cNvSpPr>
          <p:nvPr>
            <p:ph sz="quarter" idx="10"/>
          </p:nvPr>
        </p:nvSpPr>
        <p:spPr>
          <a:xfrm>
            <a:off x="575234" y="2416175"/>
            <a:ext cx="7882966" cy="2820988"/>
          </a:xfrm>
        </p:spPr>
        <p:txBody>
          <a:bodyPr anchor="b" anchorCtr="0"/>
          <a:lstStyle>
            <a:lvl1pPr marL="0" indent="0">
              <a:buNone/>
              <a:defRPr sz="1400">
                <a:solidFill>
                  <a:schemeClr val="accent4"/>
                </a:solidFill>
              </a:defRPr>
            </a:lvl1pPr>
            <a:lvl2pPr marL="253546" indent="0">
              <a:buNone/>
              <a:defRPr sz="1400">
                <a:solidFill>
                  <a:schemeClr val="accent4"/>
                </a:solidFill>
              </a:defRPr>
            </a:lvl2pPr>
            <a:lvl3pPr marL="504292" indent="0">
              <a:buNone/>
              <a:defRPr sz="1400">
                <a:solidFill>
                  <a:schemeClr val="accent4"/>
                </a:solidFill>
              </a:defRPr>
            </a:lvl3pPr>
            <a:lvl4pPr marL="756438" indent="0">
              <a:buNone/>
              <a:defRPr sz="1400">
                <a:solidFill>
                  <a:schemeClr val="accent4"/>
                </a:solidFill>
              </a:defRPr>
            </a:lvl4pPr>
            <a:lvl5pPr marL="1009984" indent="0">
              <a:buNone/>
              <a:defRPr sz="1400">
                <a:solidFill>
                  <a:schemeClr val="accent4"/>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481621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gray">
          <a:xfrm>
            <a:off x="575234" y="1489990"/>
            <a:ext cx="7882966" cy="2787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vert="horz" wrap="square" lIns="101669" tIns="50835" rIns="101669" bIns="50835" numCol="1" anchor="b"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573792" y="1923300"/>
            <a:ext cx="7884408" cy="35038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vert="horz" wrap="square" lIns="101669" tIns="50835" rIns="101669" bIns="50835"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30" name="Rectangle 6"/>
          <p:cNvSpPr>
            <a:spLocks noChangeArrowheads="1"/>
          </p:cNvSpPr>
          <p:nvPr/>
        </p:nvSpPr>
        <p:spPr bwMode="auto">
          <a:xfrm>
            <a:off x="591606" y="6195967"/>
            <a:ext cx="1164526" cy="199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wrap="square" lIns="89666" tIns="44834" rIns="89666" bIns="44834">
            <a:spAutoFit/>
          </a:bodyPr>
          <a:lstStyle/>
          <a:p>
            <a:pPr algn="l" defTabSz="899320"/>
            <a:r>
              <a:rPr lang="en-US" sz="700" dirty="0">
                <a:solidFill>
                  <a:srgbClr val="000000"/>
                </a:solidFill>
                <a:latin typeface="Source Sans Pro Light" panose="020B0403030403020204" pitchFamily="34" charset="0"/>
                <a:cs typeface="Arial" panose="020B0604020202020204" pitchFamily="34" charset="0"/>
              </a:rPr>
              <a:t>PPT033  319243  10/19</a:t>
            </a:r>
          </a:p>
        </p:txBody>
      </p:sp>
      <p:sp>
        <p:nvSpPr>
          <p:cNvPr id="6" name="Rectangle 4"/>
          <p:cNvSpPr>
            <a:spLocks noChangeArrowheads="1"/>
          </p:cNvSpPr>
          <p:nvPr userDrawn="1"/>
        </p:nvSpPr>
        <p:spPr bwMode="auto">
          <a:xfrm>
            <a:off x="8458199" y="6222387"/>
            <a:ext cx="458851" cy="192269"/>
          </a:xfrm>
          <a:prstGeom prst="rect">
            <a:avLst/>
          </a:prstGeom>
          <a:noFill/>
          <a:ln w="9525">
            <a:noFill/>
            <a:miter lim="800000"/>
            <a:headEnd/>
            <a:tailEnd/>
          </a:ln>
          <a:effectLst/>
        </p:spPr>
        <p:txBody>
          <a:bodyPr wrap="square" lIns="118872" tIns="40341" rIns="40327" bIns="40341">
            <a:spAutoFit/>
          </a:bodyPr>
          <a:lstStyle/>
          <a:p>
            <a:pPr algn="l" defTabSz="899320">
              <a:lnSpc>
                <a:spcPct val="90000"/>
              </a:lnSpc>
            </a:pPr>
            <a:fld id="{83CC7474-DF72-47AC-A062-3527B7E588CB}" type="slidenum">
              <a:rPr lang="en-US" sz="800" b="0" i="0">
                <a:solidFill>
                  <a:schemeClr val="tx1"/>
                </a:solidFill>
                <a:latin typeface="Source Sans Pro Light" charset="0"/>
                <a:ea typeface="Source Sans Pro Light" charset="0"/>
                <a:cs typeface="Source Sans Pro Light" charset="0"/>
              </a:rPr>
              <a:pPr algn="l" defTabSz="899320">
                <a:lnSpc>
                  <a:spcPct val="90000"/>
                </a:lnSpc>
              </a:pPr>
              <a:t>‹#›</a:t>
            </a:fld>
            <a:endParaRPr lang="en-US" sz="800" b="0" i="0" dirty="0">
              <a:solidFill>
                <a:schemeClr val="tx1"/>
              </a:solidFill>
              <a:latin typeface="Source Sans Pro Light" charset="0"/>
              <a:ea typeface="Source Sans Pro Light" charset="0"/>
              <a:cs typeface="Source Sans Pro Light" charset="0"/>
            </a:endParaRPr>
          </a:p>
        </p:txBody>
      </p:sp>
      <p:sp>
        <p:nvSpPr>
          <p:cNvPr id="8" name="Text Placeholder 8"/>
          <p:cNvSpPr txBox="1">
            <a:spLocks/>
          </p:cNvSpPr>
          <p:nvPr userDrawn="1"/>
        </p:nvSpPr>
        <p:spPr>
          <a:xfrm>
            <a:off x="0" y="0"/>
            <a:ext cx="9144000" cy="457200"/>
          </a:xfrm>
          <a:prstGeom prst="rect">
            <a:avLst/>
          </a:prstGeom>
          <a:solidFill>
            <a:srgbClr val="0073BC"/>
          </a:solidFill>
        </p:spPr>
        <p:txBody>
          <a:bodyPr lIns="685800" tIns="0" rIns="201706" bIns="0" anchor="ct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lang="en-US" sz="1800" b="0" i="0" smtClean="0">
                <a:solidFill>
                  <a:srgbClr val="FFFFFF"/>
                </a:solidFill>
                <a:effectLst/>
                <a:latin typeface="Source Sans Pro" panose="020B0503030403020204" pitchFamily="34" charset="0"/>
                <a:ea typeface="ＭＳ Ｐゴシック" charset="-128"/>
                <a:cs typeface="Arial" panose="020B0604020202020204" pitchFamily="34" charset="0"/>
              </a:defRPr>
            </a:lvl1pPr>
            <a:lvl2pPr marL="457200" indent="0" algn="l" defTabSz="1019175" rtl="0" eaLnBrk="1" fontAlgn="base" hangingPunct="1">
              <a:lnSpc>
                <a:spcPct val="110000"/>
              </a:lnSpc>
              <a:spcBef>
                <a:spcPct val="0"/>
              </a:spcBef>
              <a:spcAft>
                <a:spcPct val="0"/>
              </a:spcAft>
              <a:buClr>
                <a:schemeClr val="bg2"/>
              </a:buClr>
              <a:buFont typeface="Arial Black" pitchFamily="34" charset="0"/>
              <a:buNone/>
              <a:defRPr sz="1800">
                <a:solidFill>
                  <a:schemeClr val="tx1"/>
                </a:solidFill>
                <a:latin typeface="Source Sans Pro Light" panose="020B0403030403020204" pitchFamily="34" charset="0"/>
                <a:ea typeface="ＭＳ Ｐゴシック" charset="-128"/>
                <a:cs typeface="Arial" panose="020B0604020202020204" pitchFamily="34" charset="0"/>
              </a:defRPr>
            </a:lvl2pPr>
            <a:lvl3pPr marL="914400" indent="0" algn="l" defTabSz="1019175" rtl="0" eaLnBrk="1" fontAlgn="base" hangingPunct="1">
              <a:lnSpc>
                <a:spcPct val="110000"/>
              </a:lnSpc>
              <a:spcBef>
                <a:spcPct val="0"/>
              </a:spcBef>
              <a:spcAft>
                <a:spcPct val="0"/>
              </a:spcAft>
              <a:buClr>
                <a:schemeClr val="bg2"/>
              </a:buClr>
              <a:buNone/>
              <a:defRPr sz="1800">
                <a:solidFill>
                  <a:schemeClr val="tx1"/>
                </a:solidFill>
                <a:latin typeface="Source Sans Pro Light" panose="020B0403030403020204" pitchFamily="34" charset="0"/>
                <a:ea typeface="ＭＳ Ｐゴシック" charset="-128"/>
                <a:cs typeface="Arial" panose="020B0604020202020204" pitchFamily="34" charset="0"/>
              </a:defRPr>
            </a:lvl3pPr>
            <a:lvl4pPr marL="1371600" indent="0" algn="l" defTabSz="1019175" rtl="0" eaLnBrk="1" fontAlgn="base" hangingPunct="1">
              <a:lnSpc>
                <a:spcPct val="110000"/>
              </a:lnSpc>
              <a:spcBef>
                <a:spcPct val="0"/>
              </a:spcBef>
              <a:spcAft>
                <a:spcPct val="0"/>
              </a:spcAft>
              <a:buClr>
                <a:schemeClr val="bg2"/>
              </a:buClr>
              <a:buFont typeface="Arial" charset="0"/>
              <a:buNone/>
              <a:defRPr sz="1800">
                <a:solidFill>
                  <a:schemeClr val="tx1"/>
                </a:solidFill>
                <a:latin typeface="Source Sans Pro Light" panose="020B0403030403020204" pitchFamily="34" charset="0"/>
                <a:ea typeface="ＭＳ Ｐゴシック" charset="-128"/>
                <a:cs typeface="Arial" panose="020B0604020202020204" pitchFamily="34" charset="0"/>
              </a:defRPr>
            </a:lvl4pPr>
            <a:lvl5pPr marL="1828800" indent="0" algn="l" defTabSz="1019175" rtl="0" eaLnBrk="1" fontAlgn="base" hangingPunct="1">
              <a:lnSpc>
                <a:spcPct val="110000"/>
              </a:lnSpc>
              <a:spcBef>
                <a:spcPct val="0"/>
              </a:spcBef>
              <a:spcAft>
                <a:spcPct val="0"/>
              </a:spcAft>
              <a:buClr>
                <a:schemeClr val="bg2"/>
              </a:buClr>
              <a:buFont typeface="Arial" charset="0"/>
              <a:buNone/>
              <a:defRPr sz="1800">
                <a:solidFill>
                  <a:schemeClr val="tx1"/>
                </a:solidFill>
                <a:latin typeface="Source Sans Pro Light" panose="020B0403030403020204" pitchFamily="34" charset="0"/>
                <a:ea typeface="ＭＳ Ｐゴシック" charset="-128"/>
                <a:cs typeface="Arial" panose="020B0604020202020204" pitchFamily="34" charset="0"/>
              </a:defRPr>
            </a:lvl5pPr>
            <a:lvl6pPr marL="1617663" indent="-131763" algn="l" defTabSz="1019175" rtl="0" eaLnBrk="1" fontAlgn="base" hangingPunct="1">
              <a:lnSpc>
                <a:spcPct val="110000"/>
              </a:lnSpc>
              <a:spcBef>
                <a:spcPct val="30000"/>
              </a:spcBef>
              <a:spcAft>
                <a:spcPct val="0"/>
              </a:spcAft>
              <a:buClr>
                <a:schemeClr val="hlink"/>
              </a:buClr>
              <a:buFont typeface="Arial" charset="0"/>
              <a:buChar char="–"/>
              <a:defRPr sz="1000">
                <a:solidFill>
                  <a:schemeClr val="folHlink"/>
                </a:solidFill>
                <a:latin typeface="Gotham C2 Text" charset="0"/>
                <a:ea typeface="+mn-ea"/>
              </a:defRPr>
            </a:lvl6pPr>
            <a:lvl7pPr marL="2074863" indent="-131763" algn="l" defTabSz="1019175" rtl="0" eaLnBrk="1" fontAlgn="base" hangingPunct="1">
              <a:lnSpc>
                <a:spcPct val="110000"/>
              </a:lnSpc>
              <a:spcBef>
                <a:spcPct val="30000"/>
              </a:spcBef>
              <a:spcAft>
                <a:spcPct val="0"/>
              </a:spcAft>
              <a:buClr>
                <a:schemeClr val="hlink"/>
              </a:buClr>
              <a:buFont typeface="Arial" charset="0"/>
              <a:buChar char="–"/>
              <a:defRPr sz="1000">
                <a:solidFill>
                  <a:schemeClr val="folHlink"/>
                </a:solidFill>
                <a:latin typeface="Gotham C2 Text" charset="0"/>
                <a:ea typeface="+mn-ea"/>
              </a:defRPr>
            </a:lvl7pPr>
            <a:lvl8pPr marL="2532063" indent="-131763" algn="l" defTabSz="1019175" rtl="0" eaLnBrk="1" fontAlgn="base" hangingPunct="1">
              <a:lnSpc>
                <a:spcPct val="110000"/>
              </a:lnSpc>
              <a:spcBef>
                <a:spcPct val="30000"/>
              </a:spcBef>
              <a:spcAft>
                <a:spcPct val="0"/>
              </a:spcAft>
              <a:buClr>
                <a:schemeClr val="hlink"/>
              </a:buClr>
              <a:buFont typeface="Arial" charset="0"/>
              <a:buChar char="–"/>
              <a:defRPr sz="1000">
                <a:solidFill>
                  <a:schemeClr val="folHlink"/>
                </a:solidFill>
                <a:latin typeface="Gotham C2 Text" charset="0"/>
                <a:ea typeface="+mn-ea"/>
              </a:defRPr>
            </a:lvl8pPr>
            <a:lvl9pPr marL="2989263" indent="-131763" algn="l" defTabSz="1019175" rtl="0" eaLnBrk="1" fontAlgn="base" hangingPunct="1">
              <a:lnSpc>
                <a:spcPct val="110000"/>
              </a:lnSpc>
              <a:spcBef>
                <a:spcPct val="30000"/>
              </a:spcBef>
              <a:spcAft>
                <a:spcPct val="0"/>
              </a:spcAft>
              <a:buClr>
                <a:schemeClr val="hlink"/>
              </a:buClr>
              <a:buFont typeface="Arial" charset="0"/>
              <a:buChar char="–"/>
              <a:defRPr sz="1000">
                <a:solidFill>
                  <a:schemeClr val="folHlink"/>
                </a:solidFill>
                <a:latin typeface="Gotham C2 Text" charset="0"/>
                <a:ea typeface="+mn-ea"/>
              </a:defRPr>
            </a:lvl9pPr>
          </a:lstStyle>
          <a:p>
            <a:pPr marL="0" indent="0">
              <a:tabLst/>
              <a:defRPr/>
            </a:pPr>
            <a:r>
              <a:rPr lang="en-US" sz="1235" b="0" i="0" dirty="0">
                <a:latin typeface="Source Sans Pro" panose="020B0503030403020204" pitchFamily="34" charset="0"/>
                <a:ea typeface="Source Sans Pro Semibold" charset="0"/>
                <a:cs typeface="Source Sans Pro Semibold" charset="0"/>
              </a:rPr>
              <a:t>Rollover</a:t>
            </a:r>
            <a:r>
              <a:rPr lang="en-US" sz="1235" b="0" i="0" baseline="0" dirty="0">
                <a:latin typeface="Source Sans Pro" panose="020B0503030403020204" pitchFamily="34" charset="0"/>
                <a:ea typeface="Source Sans Pro Semibold" charset="0"/>
                <a:cs typeface="Source Sans Pro Semibold" charset="0"/>
              </a:rPr>
              <a:t> planning</a:t>
            </a:r>
            <a:endParaRPr lang="en-US" sz="1235" b="0" i="0" kern="0" dirty="0">
              <a:latin typeface="Source Sans Pro" panose="020B0503030403020204" pitchFamily="34" charset="0"/>
              <a:ea typeface="Source Sans Pro Semibold" charset="0"/>
              <a:cs typeface="Source Sans Pro Semibold" charset="0"/>
            </a:endParaRPr>
          </a:p>
        </p:txBody>
      </p:sp>
      <p:pic>
        <p:nvPicPr>
          <p:cNvPr id="9" name="Picture 8"/>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7621648" y="6216277"/>
            <a:ext cx="836552" cy="204491"/>
          </a:xfrm>
          <a:prstGeom prst="rect">
            <a:avLst/>
          </a:prstGeom>
        </p:spPr>
      </p:pic>
    </p:spTree>
  </p:cSld>
  <p:clrMap bg1="lt1" tx1="dk1" bg2="lt2" tx2="dk2" accent1="accent1" accent2="accent2" accent3="accent3" accent4="accent4" accent5="accent5" accent6="accent6" hlink="hlink" folHlink="folHlink"/>
  <p:sldLayoutIdLst>
    <p:sldLayoutId id="2147483794" r:id="rId1"/>
    <p:sldLayoutId id="2147483795" r:id="rId2"/>
    <p:sldLayoutId id="2147483788" r:id="rId3"/>
    <p:sldLayoutId id="2147483797" r:id="rId4"/>
    <p:sldLayoutId id="2147483790" r:id="rId5"/>
    <p:sldLayoutId id="2147483798" r:id="rId6"/>
    <p:sldLayoutId id="2147483792" r:id="rId7"/>
    <p:sldLayoutId id="2147483793" r:id="rId8"/>
    <p:sldLayoutId id="2147483810" r:id="rId9"/>
    <p:sldLayoutId id="2147483809" r:id="rId10"/>
  </p:sldLayoutIdLst>
  <p:txStyles>
    <p:titleStyle>
      <a:lvl1pPr algn="l" defTabSz="899320" rtl="0" eaLnBrk="1" fontAlgn="base" hangingPunct="1">
        <a:lnSpc>
          <a:spcPct val="90000"/>
        </a:lnSpc>
        <a:spcBef>
          <a:spcPct val="0"/>
        </a:spcBef>
        <a:spcAft>
          <a:spcPct val="0"/>
        </a:spcAft>
        <a:defRPr sz="3600" b="0">
          <a:solidFill>
            <a:srgbClr val="0072BC"/>
          </a:solidFill>
          <a:latin typeface="Source Sans Pro" panose="020B0503030403020204" pitchFamily="34" charset="0"/>
          <a:ea typeface="ＭＳ Ｐゴシック" charset="-128"/>
          <a:cs typeface="Arial" panose="020B0604020202020204" pitchFamily="34" charset="0"/>
        </a:defRPr>
      </a:lvl1pPr>
      <a:lvl2pPr algn="l" defTabSz="899320" rtl="0" eaLnBrk="1" fontAlgn="base" hangingPunct="1">
        <a:lnSpc>
          <a:spcPct val="90000"/>
        </a:lnSpc>
        <a:spcBef>
          <a:spcPct val="0"/>
        </a:spcBef>
        <a:spcAft>
          <a:spcPct val="0"/>
        </a:spcAft>
        <a:defRPr sz="1765">
          <a:solidFill>
            <a:srgbClr val="000000"/>
          </a:solidFill>
          <a:latin typeface="Gotham C1 Head" charset="0"/>
          <a:ea typeface="ＭＳ Ｐゴシック" charset="-128"/>
          <a:cs typeface="MS PGothic" charset="0"/>
        </a:defRPr>
      </a:lvl2pPr>
      <a:lvl3pPr algn="l" defTabSz="899320" rtl="0" eaLnBrk="1" fontAlgn="base" hangingPunct="1">
        <a:lnSpc>
          <a:spcPct val="90000"/>
        </a:lnSpc>
        <a:spcBef>
          <a:spcPct val="0"/>
        </a:spcBef>
        <a:spcAft>
          <a:spcPct val="0"/>
        </a:spcAft>
        <a:defRPr sz="1765">
          <a:solidFill>
            <a:srgbClr val="000000"/>
          </a:solidFill>
          <a:latin typeface="Gotham C1 Head" charset="0"/>
          <a:ea typeface="ＭＳ Ｐゴシック" charset="-128"/>
          <a:cs typeface="MS PGothic" charset="0"/>
        </a:defRPr>
      </a:lvl3pPr>
      <a:lvl4pPr algn="l" defTabSz="899320" rtl="0" eaLnBrk="1" fontAlgn="base" hangingPunct="1">
        <a:lnSpc>
          <a:spcPct val="90000"/>
        </a:lnSpc>
        <a:spcBef>
          <a:spcPct val="0"/>
        </a:spcBef>
        <a:spcAft>
          <a:spcPct val="0"/>
        </a:spcAft>
        <a:defRPr sz="1765">
          <a:solidFill>
            <a:srgbClr val="000000"/>
          </a:solidFill>
          <a:latin typeface="Gotham C1 Head" charset="0"/>
          <a:ea typeface="ＭＳ Ｐゴシック" charset="-128"/>
          <a:cs typeface="MS PGothic" charset="0"/>
        </a:defRPr>
      </a:lvl4pPr>
      <a:lvl5pPr algn="l" defTabSz="899320" rtl="0" eaLnBrk="1" fontAlgn="base" hangingPunct="1">
        <a:lnSpc>
          <a:spcPct val="90000"/>
        </a:lnSpc>
        <a:spcBef>
          <a:spcPct val="0"/>
        </a:spcBef>
        <a:spcAft>
          <a:spcPct val="0"/>
        </a:spcAft>
        <a:defRPr sz="1765">
          <a:solidFill>
            <a:srgbClr val="000000"/>
          </a:solidFill>
          <a:latin typeface="Gotham C1 Head" charset="0"/>
          <a:ea typeface="ＭＳ Ｐゴシック" charset="-128"/>
          <a:cs typeface="MS PGothic" charset="0"/>
        </a:defRPr>
      </a:lvl5pPr>
      <a:lvl6pPr marL="403433" algn="l" defTabSz="899320" rtl="0" eaLnBrk="1" fontAlgn="base" hangingPunct="1">
        <a:spcBef>
          <a:spcPct val="0"/>
        </a:spcBef>
        <a:spcAft>
          <a:spcPct val="0"/>
        </a:spcAft>
        <a:defRPr>
          <a:solidFill>
            <a:schemeClr val="folHlink"/>
          </a:solidFill>
          <a:latin typeface="Gotham C1 Head" charset="0"/>
          <a:ea typeface="ＭＳ Ｐゴシック" charset="0"/>
        </a:defRPr>
      </a:lvl6pPr>
      <a:lvl7pPr marL="806867" algn="l" defTabSz="899320" rtl="0" eaLnBrk="1" fontAlgn="base" hangingPunct="1">
        <a:spcBef>
          <a:spcPct val="0"/>
        </a:spcBef>
        <a:spcAft>
          <a:spcPct val="0"/>
        </a:spcAft>
        <a:defRPr>
          <a:solidFill>
            <a:schemeClr val="folHlink"/>
          </a:solidFill>
          <a:latin typeface="Gotham C1 Head" charset="0"/>
          <a:ea typeface="ＭＳ Ｐゴシック" charset="0"/>
        </a:defRPr>
      </a:lvl7pPr>
      <a:lvl8pPr marL="1210300" algn="l" defTabSz="899320" rtl="0" eaLnBrk="1" fontAlgn="base" hangingPunct="1">
        <a:spcBef>
          <a:spcPct val="0"/>
        </a:spcBef>
        <a:spcAft>
          <a:spcPct val="0"/>
        </a:spcAft>
        <a:defRPr>
          <a:solidFill>
            <a:schemeClr val="folHlink"/>
          </a:solidFill>
          <a:latin typeface="Gotham C1 Head" charset="0"/>
          <a:ea typeface="ＭＳ Ｐゴシック" charset="0"/>
        </a:defRPr>
      </a:lvl8pPr>
      <a:lvl9pPr marL="1613733" algn="l" defTabSz="899320" rtl="0" eaLnBrk="1" fontAlgn="base" hangingPunct="1">
        <a:spcBef>
          <a:spcPct val="0"/>
        </a:spcBef>
        <a:spcAft>
          <a:spcPct val="0"/>
        </a:spcAft>
        <a:defRPr>
          <a:solidFill>
            <a:schemeClr val="folHlink"/>
          </a:solidFill>
          <a:latin typeface="Gotham C1 Head" charset="0"/>
          <a:ea typeface="ＭＳ Ｐゴシック" charset="0"/>
        </a:defRPr>
      </a:lvl9pPr>
    </p:titleStyle>
    <p:bodyStyle>
      <a:lvl1pPr marL="200316" indent="-200316" algn="l" defTabSz="899320" rtl="0" eaLnBrk="1" fontAlgn="base" hangingPunct="1">
        <a:lnSpc>
          <a:spcPct val="110000"/>
        </a:lnSpc>
        <a:spcBef>
          <a:spcPct val="80000"/>
        </a:spcBef>
        <a:spcAft>
          <a:spcPct val="0"/>
        </a:spcAft>
        <a:buClr>
          <a:srgbClr val="0072BC"/>
        </a:buClr>
        <a:buChar char="•"/>
        <a:defRPr sz="2400">
          <a:solidFill>
            <a:schemeClr val="tx1"/>
          </a:solidFill>
          <a:latin typeface="Source Sans Pro Light" panose="020B0403030403020204" pitchFamily="34" charset="0"/>
          <a:ea typeface="ＭＳ Ｐゴシック" charset="-128"/>
          <a:cs typeface="Arial" panose="020B0604020202020204" pitchFamily="34" charset="0"/>
        </a:defRPr>
      </a:lvl1pPr>
      <a:lvl2pPr marL="453862" indent="-200316" algn="l" defTabSz="899320" rtl="0" eaLnBrk="1" fontAlgn="base" hangingPunct="1">
        <a:lnSpc>
          <a:spcPct val="110000"/>
        </a:lnSpc>
        <a:spcBef>
          <a:spcPct val="0"/>
        </a:spcBef>
        <a:spcAft>
          <a:spcPct val="0"/>
        </a:spcAft>
        <a:buClr>
          <a:srgbClr val="0072BC"/>
        </a:buClr>
        <a:buFont typeface="Arial Black" pitchFamily="34" charset="0"/>
        <a:buChar char="–"/>
        <a:defRPr sz="2000">
          <a:solidFill>
            <a:schemeClr val="tx1"/>
          </a:solidFill>
          <a:latin typeface="Source Sans Pro Light" panose="020B0403030403020204" pitchFamily="34" charset="0"/>
          <a:ea typeface="ＭＳ Ｐゴシック" charset="-128"/>
          <a:cs typeface="Arial" panose="020B0604020202020204" pitchFamily="34" charset="0"/>
        </a:defRPr>
      </a:lvl2pPr>
      <a:lvl3pPr marL="617758" indent="-113466" algn="l" defTabSz="899320" rtl="0" eaLnBrk="1" fontAlgn="base" hangingPunct="1">
        <a:lnSpc>
          <a:spcPct val="110000"/>
        </a:lnSpc>
        <a:spcBef>
          <a:spcPct val="0"/>
        </a:spcBef>
        <a:spcAft>
          <a:spcPct val="0"/>
        </a:spcAft>
        <a:buClr>
          <a:srgbClr val="0072BC"/>
        </a:buClr>
        <a:buChar char="•"/>
        <a:defRPr sz="1800">
          <a:solidFill>
            <a:schemeClr val="tx1"/>
          </a:solidFill>
          <a:latin typeface="Source Sans Pro Light" panose="020B0403030403020204" pitchFamily="34" charset="0"/>
          <a:ea typeface="ＭＳ Ｐゴシック" charset="-128"/>
          <a:cs typeface="Arial" panose="020B0604020202020204" pitchFamily="34" charset="0"/>
        </a:defRPr>
      </a:lvl3pPr>
      <a:lvl4pPr marL="907725" indent="-151287" algn="l" defTabSz="899320" rtl="0" eaLnBrk="1" fontAlgn="base" hangingPunct="1">
        <a:lnSpc>
          <a:spcPct val="110000"/>
        </a:lnSpc>
        <a:spcBef>
          <a:spcPct val="0"/>
        </a:spcBef>
        <a:spcAft>
          <a:spcPct val="0"/>
        </a:spcAft>
        <a:buClr>
          <a:srgbClr val="0072BC"/>
        </a:buClr>
        <a:buFont typeface="Arial" charset="0"/>
        <a:buChar char="–"/>
        <a:defRPr sz="1400">
          <a:solidFill>
            <a:schemeClr val="tx1"/>
          </a:solidFill>
          <a:latin typeface="Source Sans Pro Light" panose="020B0403030403020204" pitchFamily="34" charset="0"/>
          <a:ea typeface="ＭＳ Ｐゴシック" charset="-128"/>
          <a:cs typeface="Arial" panose="020B0604020202020204" pitchFamily="34" charset="0"/>
        </a:defRPr>
      </a:lvl4pPr>
      <a:lvl5pPr marL="1157069" indent="-147085" algn="l" defTabSz="899320" rtl="0" eaLnBrk="1" fontAlgn="base" hangingPunct="1">
        <a:lnSpc>
          <a:spcPct val="110000"/>
        </a:lnSpc>
        <a:spcBef>
          <a:spcPct val="0"/>
        </a:spcBef>
        <a:spcAft>
          <a:spcPct val="0"/>
        </a:spcAft>
        <a:buClr>
          <a:srgbClr val="0072BC"/>
        </a:buClr>
        <a:buFont typeface="Arial" charset="0"/>
        <a:buChar char="•"/>
        <a:defRPr sz="1400">
          <a:solidFill>
            <a:schemeClr val="tx1"/>
          </a:solidFill>
          <a:latin typeface="Source Sans Pro Light" panose="020B0403030403020204" pitchFamily="34" charset="0"/>
          <a:ea typeface="ＭＳ Ｐゴシック" charset="-128"/>
          <a:cs typeface="Arial" panose="020B0604020202020204" pitchFamily="34" charset="0"/>
        </a:defRPr>
      </a:lvl5pPr>
      <a:lvl6pPr marL="1427426" indent="-116268" algn="l" defTabSz="899320" rtl="0" eaLnBrk="1" fontAlgn="base" hangingPunct="1">
        <a:lnSpc>
          <a:spcPct val="110000"/>
        </a:lnSpc>
        <a:spcBef>
          <a:spcPct val="30000"/>
        </a:spcBef>
        <a:spcAft>
          <a:spcPct val="0"/>
        </a:spcAft>
        <a:buClr>
          <a:schemeClr val="hlink"/>
        </a:buClr>
        <a:buFont typeface="Arial" charset="0"/>
        <a:buChar char="–"/>
        <a:defRPr sz="882">
          <a:solidFill>
            <a:schemeClr val="folHlink"/>
          </a:solidFill>
          <a:latin typeface="Gotham C2 Text" charset="0"/>
          <a:ea typeface="+mn-ea"/>
        </a:defRPr>
      </a:lvl6pPr>
      <a:lvl7pPr marL="1830859" indent="-116268" algn="l" defTabSz="899320" rtl="0" eaLnBrk="1" fontAlgn="base" hangingPunct="1">
        <a:lnSpc>
          <a:spcPct val="110000"/>
        </a:lnSpc>
        <a:spcBef>
          <a:spcPct val="30000"/>
        </a:spcBef>
        <a:spcAft>
          <a:spcPct val="0"/>
        </a:spcAft>
        <a:buClr>
          <a:schemeClr val="hlink"/>
        </a:buClr>
        <a:buFont typeface="Arial" charset="0"/>
        <a:buChar char="–"/>
        <a:defRPr sz="882">
          <a:solidFill>
            <a:schemeClr val="folHlink"/>
          </a:solidFill>
          <a:latin typeface="Gotham C2 Text" charset="0"/>
          <a:ea typeface="+mn-ea"/>
        </a:defRPr>
      </a:lvl7pPr>
      <a:lvl8pPr marL="2234292" indent="-116268" algn="l" defTabSz="899320" rtl="0" eaLnBrk="1" fontAlgn="base" hangingPunct="1">
        <a:lnSpc>
          <a:spcPct val="110000"/>
        </a:lnSpc>
        <a:spcBef>
          <a:spcPct val="30000"/>
        </a:spcBef>
        <a:spcAft>
          <a:spcPct val="0"/>
        </a:spcAft>
        <a:buClr>
          <a:schemeClr val="hlink"/>
        </a:buClr>
        <a:buFont typeface="Arial" charset="0"/>
        <a:buChar char="–"/>
        <a:defRPr sz="882">
          <a:solidFill>
            <a:schemeClr val="folHlink"/>
          </a:solidFill>
          <a:latin typeface="Gotham C2 Text" charset="0"/>
          <a:ea typeface="+mn-ea"/>
        </a:defRPr>
      </a:lvl8pPr>
      <a:lvl9pPr marL="2637726" indent="-116268" algn="l" defTabSz="899320" rtl="0" eaLnBrk="1" fontAlgn="base" hangingPunct="1">
        <a:lnSpc>
          <a:spcPct val="110000"/>
        </a:lnSpc>
        <a:spcBef>
          <a:spcPct val="30000"/>
        </a:spcBef>
        <a:spcAft>
          <a:spcPct val="0"/>
        </a:spcAft>
        <a:buClr>
          <a:schemeClr val="hlink"/>
        </a:buClr>
        <a:buFont typeface="Arial" charset="0"/>
        <a:buChar char="–"/>
        <a:defRPr sz="882">
          <a:solidFill>
            <a:schemeClr val="folHlink"/>
          </a:solidFill>
          <a:latin typeface="Gotham C2 Text" charset="0"/>
          <a:ea typeface="+mn-ea"/>
        </a:defRPr>
      </a:lvl9pPr>
    </p:bodyStyle>
    <p:otherStyle>
      <a:defPPr>
        <a:defRPr lang="en-US"/>
      </a:defPPr>
      <a:lvl1pPr marL="0" algn="l" defTabSz="403433" rtl="0" eaLnBrk="1" latinLnBrk="0" hangingPunct="1">
        <a:defRPr sz="1588" kern="1200">
          <a:solidFill>
            <a:schemeClr val="tx1"/>
          </a:solidFill>
          <a:latin typeface="+mn-lt"/>
          <a:ea typeface="+mn-ea"/>
          <a:cs typeface="+mn-cs"/>
        </a:defRPr>
      </a:lvl1pPr>
      <a:lvl2pPr marL="403433" algn="l" defTabSz="403433" rtl="0" eaLnBrk="1" latinLnBrk="0" hangingPunct="1">
        <a:defRPr sz="1588" kern="1200">
          <a:solidFill>
            <a:schemeClr val="tx1"/>
          </a:solidFill>
          <a:latin typeface="+mn-lt"/>
          <a:ea typeface="+mn-ea"/>
          <a:cs typeface="+mn-cs"/>
        </a:defRPr>
      </a:lvl2pPr>
      <a:lvl3pPr marL="806867" algn="l" defTabSz="403433" rtl="0" eaLnBrk="1" latinLnBrk="0" hangingPunct="1">
        <a:defRPr sz="1588" kern="1200">
          <a:solidFill>
            <a:schemeClr val="tx1"/>
          </a:solidFill>
          <a:latin typeface="+mn-lt"/>
          <a:ea typeface="+mn-ea"/>
          <a:cs typeface="+mn-cs"/>
        </a:defRPr>
      </a:lvl3pPr>
      <a:lvl4pPr marL="1210300" algn="l" defTabSz="403433" rtl="0" eaLnBrk="1" latinLnBrk="0" hangingPunct="1">
        <a:defRPr sz="1588" kern="1200">
          <a:solidFill>
            <a:schemeClr val="tx1"/>
          </a:solidFill>
          <a:latin typeface="+mn-lt"/>
          <a:ea typeface="+mn-ea"/>
          <a:cs typeface="+mn-cs"/>
        </a:defRPr>
      </a:lvl4pPr>
      <a:lvl5pPr marL="1613733" algn="l" defTabSz="403433" rtl="0" eaLnBrk="1" latinLnBrk="0" hangingPunct="1">
        <a:defRPr sz="1588" kern="1200">
          <a:solidFill>
            <a:schemeClr val="tx1"/>
          </a:solidFill>
          <a:latin typeface="+mn-lt"/>
          <a:ea typeface="+mn-ea"/>
          <a:cs typeface="+mn-cs"/>
        </a:defRPr>
      </a:lvl5pPr>
      <a:lvl6pPr marL="2017166" algn="l" defTabSz="403433" rtl="0" eaLnBrk="1" latinLnBrk="0" hangingPunct="1">
        <a:defRPr sz="1588" kern="1200">
          <a:solidFill>
            <a:schemeClr val="tx1"/>
          </a:solidFill>
          <a:latin typeface="+mn-lt"/>
          <a:ea typeface="+mn-ea"/>
          <a:cs typeface="+mn-cs"/>
        </a:defRPr>
      </a:lvl6pPr>
      <a:lvl7pPr marL="2420600" algn="l" defTabSz="403433" rtl="0" eaLnBrk="1" latinLnBrk="0" hangingPunct="1">
        <a:defRPr sz="1588" kern="1200">
          <a:solidFill>
            <a:schemeClr val="tx1"/>
          </a:solidFill>
          <a:latin typeface="+mn-lt"/>
          <a:ea typeface="+mn-ea"/>
          <a:cs typeface="+mn-cs"/>
        </a:defRPr>
      </a:lvl7pPr>
      <a:lvl8pPr marL="2824033" algn="l" defTabSz="403433" rtl="0" eaLnBrk="1" latinLnBrk="0" hangingPunct="1">
        <a:defRPr sz="1588" kern="1200">
          <a:solidFill>
            <a:schemeClr val="tx1"/>
          </a:solidFill>
          <a:latin typeface="+mn-lt"/>
          <a:ea typeface="+mn-ea"/>
          <a:cs typeface="+mn-cs"/>
        </a:defRPr>
      </a:lvl8pPr>
      <a:lvl9pPr marL="3227466" algn="l" defTabSz="403433" rtl="0" eaLnBrk="1" latinLnBrk="0" hangingPunct="1">
        <a:defRPr sz="1588"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576" userDrawn="1">
          <p15:clr>
            <a:srgbClr val="F26B43"/>
          </p15:clr>
        </p15:guide>
        <p15:guide id="3" orient="horz" pos="1522" userDrawn="1">
          <p15:clr>
            <a:srgbClr val="F26B43"/>
          </p15:clr>
        </p15:guide>
        <p15:guide id="5" orient="horz" pos="3800" userDrawn="1">
          <p15:clr>
            <a:srgbClr val="F26B43"/>
          </p15:clr>
        </p15:guide>
        <p15:guide id="6" pos="2880" userDrawn="1">
          <p15:clr>
            <a:srgbClr val="F26B43"/>
          </p15:clr>
        </p15:guide>
        <p15:guide id="7" pos="432" userDrawn="1">
          <p15:clr>
            <a:srgbClr val="F26B43"/>
          </p15:clr>
        </p15:guide>
        <p15:guide id="8" pos="5328"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63833" y="1386348"/>
            <a:ext cx="7975330" cy="1857597"/>
          </a:xfrm>
        </p:spPr>
        <p:txBody>
          <a:bodyPr/>
          <a:lstStyle/>
          <a:p>
            <a:r>
              <a:rPr lang="en-US" dirty="0"/>
              <a:t>Rollover planning</a:t>
            </a:r>
          </a:p>
        </p:txBody>
      </p:sp>
      <p:sp>
        <p:nvSpPr>
          <p:cNvPr id="6" name="Text Placeholder 5"/>
          <p:cNvSpPr>
            <a:spLocks noGrp="1"/>
          </p:cNvSpPr>
          <p:nvPr>
            <p:ph type="body" sz="quarter" idx="12"/>
          </p:nvPr>
        </p:nvSpPr>
        <p:spPr/>
        <p:txBody>
          <a:bodyPr/>
          <a:lstStyle/>
          <a:p>
            <a:r>
              <a:rPr lang="en-US" dirty="0"/>
              <a:t>When retiring or starting a new job, understand </a:t>
            </a:r>
            <a:br>
              <a:rPr lang="en-US" dirty="0"/>
            </a:br>
            <a:r>
              <a:rPr lang="en-US" dirty="0"/>
              <a:t>the options for your existing retirement savings.</a:t>
            </a:r>
          </a:p>
        </p:txBody>
      </p:sp>
    </p:spTree>
    <p:extLst>
      <p:ext uri="{BB962C8B-B14F-4D97-AF65-F5344CB8AC3E}">
        <p14:creationId xmlns:p14="http://schemas.microsoft.com/office/powerpoint/2010/main" val="26459175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Object 86"/>
          <p:cNvGraphicFramePr>
            <a:graphicFrameLocks/>
          </p:cNvGraphicFramePr>
          <p:nvPr>
            <p:extLst>
              <p:ext uri="{D42A27DB-BD31-4B8C-83A1-F6EECF244321}">
                <p14:modId xmlns:p14="http://schemas.microsoft.com/office/powerpoint/2010/main" val="4003027340"/>
              </p:ext>
            </p:extLst>
          </p:nvPr>
        </p:nvGraphicFramePr>
        <p:xfrm>
          <a:off x="3746500" y="1612899"/>
          <a:ext cx="5524499" cy="4105191"/>
        </p:xfrm>
        <a:graphic>
          <a:graphicData uri="http://schemas.openxmlformats.org/drawingml/2006/chart">
            <c:chart xmlns:c="http://schemas.openxmlformats.org/drawingml/2006/chart" xmlns:r="http://schemas.openxmlformats.org/officeDocument/2006/relationships" r:id="rId3"/>
          </a:graphicData>
        </a:graphic>
      </p:graphicFrame>
      <p:sp>
        <p:nvSpPr>
          <p:cNvPr id="1198090" name="Rectangle 10"/>
          <p:cNvSpPr>
            <a:spLocks noGrp="1" noChangeArrowheads="1"/>
          </p:cNvSpPr>
          <p:nvPr>
            <p:ph type="title"/>
          </p:nvPr>
        </p:nvSpPr>
        <p:spPr/>
        <p:txBody>
          <a:bodyPr/>
          <a:lstStyle/>
          <a:p>
            <a:r>
              <a:rPr lang="en-US" dirty="0"/>
              <a:t>There’s no substitute for time on the road to retirement </a:t>
            </a:r>
          </a:p>
        </p:txBody>
      </p:sp>
      <p:sp>
        <p:nvSpPr>
          <p:cNvPr id="7" name="Text Placeholder 6"/>
          <p:cNvSpPr>
            <a:spLocks noGrp="1"/>
          </p:cNvSpPr>
          <p:nvPr>
            <p:ph type="body" sz="quarter" idx="10"/>
          </p:nvPr>
        </p:nvSpPr>
        <p:spPr/>
        <p:txBody>
          <a:bodyPr/>
          <a:lstStyle/>
          <a:p>
            <a:pPr marL="115888" indent="-115888">
              <a:lnSpc>
                <a:spcPct val="90000"/>
              </a:lnSpc>
              <a:spcBef>
                <a:spcPct val="0"/>
              </a:spcBef>
            </a:pPr>
            <a:r>
              <a:rPr lang="en-US" dirty="0"/>
              <a:t>Illustrative purposes only.</a:t>
            </a:r>
          </a:p>
        </p:txBody>
      </p:sp>
      <p:sp>
        <p:nvSpPr>
          <p:cNvPr id="11" name="Rectangle 70"/>
          <p:cNvSpPr>
            <a:spLocks noChangeArrowheads="1"/>
          </p:cNvSpPr>
          <p:nvPr/>
        </p:nvSpPr>
        <p:spPr bwMode="blackGray">
          <a:xfrm>
            <a:off x="5814535" y="4405047"/>
            <a:ext cx="1060450" cy="4985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nSpc>
                <a:spcPct val="90000"/>
              </a:lnSpc>
              <a:spcBef>
                <a:spcPct val="0"/>
              </a:spcBef>
            </a:pPr>
            <a:r>
              <a:rPr lang="en-US" sz="1800" dirty="0">
                <a:solidFill>
                  <a:schemeClr val="accent6"/>
                </a:solidFill>
                <a:latin typeface="+mj-lt"/>
              </a:rPr>
              <a:t>Total</a:t>
            </a:r>
          </a:p>
          <a:p>
            <a:pPr>
              <a:lnSpc>
                <a:spcPct val="90000"/>
              </a:lnSpc>
              <a:spcBef>
                <a:spcPct val="0"/>
              </a:spcBef>
            </a:pPr>
            <a:r>
              <a:rPr lang="en-US" sz="1800" dirty="0">
                <a:solidFill>
                  <a:schemeClr val="accent6"/>
                </a:solidFill>
                <a:latin typeface="+mj-lt"/>
              </a:rPr>
              <a:t>$245,425</a:t>
            </a:r>
          </a:p>
        </p:txBody>
      </p:sp>
      <p:sp>
        <p:nvSpPr>
          <p:cNvPr id="12" name="Rectangle 53"/>
          <p:cNvSpPr>
            <a:spLocks noChangeArrowheads="1"/>
          </p:cNvSpPr>
          <p:nvPr/>
        </p:nvSpPr>
        <p:spPr bwMode="blackGray">
          <a:xfrm>
            <a:off x="7125012" y="2436678"/>
            <a:ext cx="1060450" cy="4985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nSpc>
                <a:spcPct val="90000"/>
              </a:lnSpc>
              <a:spcBef>
                <a:spcPct val="0"/>
              </a:spcBef>
            </a:pPr>
            <a:r>
              <a:rPr lang="en-US" sz="1800" dirty="0">
                <a:solidFill>
                  <a:schemeClr val="accent6"/>
                </a:solidFill>
                <a:latin typeface="+mj-lt"/>
              </a:rPr>
              <a:t>Total</a:t>
            </a:r>
          </a:p>
          <a:p>
            <a:pPr>
              <a:lnSpc>
                <a:spcPct val="90000"/>
              </a:lnSpc>
              <a:spcBef>
                <a:spcPct val="0"/>
              </a:spcBef>
            </a:pPr>
            <a:r>
              <a:rPr lang="en-US" sz="1800" dirty="0">
                <a:solidFill>
                  <a:schemeClr val="accent6"/>
                </a:solidFill>
                <a:latin typeface="+mj-lt"/>
              </a:rPr>
              <a:t>$367,009</a:t>
            </a:r>
          </a:p>
        </p:txBody>
      </p:sp>
      <p:sp>
        <p:nvSpPr>
          <p:cNvPr id="14" name="Rectangle 47"/>
          <p:cNvSpPr>
            <a:spLocks noChangeArrowheads="1"/>
          </p:cNvSpPr>
          <p:nvPr/>
        </p:nvSpPr>
        <p:spPr bwMode="blackGray">
          <a:xfrm>
            <a:off x="3289474" y="2307027"/>
            <a:ext cx="1008063" cy="7478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l">
              <a:lnSpc>
                <a:spcPct val="90000"/>
              </a:lnSpc>
              <a:spcBef>
                <a:spcPct val="0"/>
              </a:spcBef>
            </a:pPr>
            <a:r>
              <a:rPr lang="en-US" sz="1800" dirty="0">
                <a:solidFill>
                  <a:srgbClr val="060000"/>
                </a:solidFill>
                <a:latin typeface="+mn-lt"/>
              </a:rPr>
              <a:t>Total</a:t>
            </a:r>
            <a:br>
              <a:rPr lang="en-US" sz="1800" dirty="0">
                <a:solidFill>
                  <a:srgbClr val="060000"/>
                </a:solidFill>
                <a:latin typeface="+mn-lt"/>
              </a:rPr>
            </a:br>
            <a:r>
              <a:rPr lang="en-US" sz="1800" dirty="0">
                <a:solidFill>
                  <a:srgbClr val="060000"/>
                </a:solidFill>
                <a:latin typeface="+mn-lt"/>
              </a:rPr>
              <a:t>invested</a:t>
            </a:r>
          </a:p>
          <a:p>
            <a:pPr algn="l">
              <a:lnSpc>
                <a:spcPct val="90000"/>
              </a:lnSpc>
              <a:spcBef>
                <a:spcPct val="0"/>
              </a:spcBef>
            </a:pPr>
            <a:r>
              <a:rPr lang="en-US" sz="1800" dirty="0">
                <a:solidFill>
                  <a:srgbClr val="060000"/>
                </a:solidFill>
                <a:latin typeface="+mn-lt"/>
              </a:rPr>
              <a:t>$50,000</a:t>
            </a:r>
          </a:p>
        </p:txBody>
      </p:sp>
      <p:sp>
        <p:nvSpPr>
          <p:cNvPr id="15" name="Rectangle 80"/>
          <p:cNvSpPr>
            <a:spLocks noChangeArrowheads="1"/>
          </p:cNvSpPr>
          <p:nvPr/>
        </p:nvSpPr>
        <p:spPr bwMode="blackGray">
          <a:xfrm>
            <a:off x="3289474" y="4254890"/>
            <a:ext cx="1189038" cy="7478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l">
              <a:lnSpc>
                <a:spcPct val="90000"/>
              </a:lnSpc>
              <a:spcBef>
                <a:spcPct val="0"/>
              </a:spcBef>
            </a:pPr>
            <a:r>
              <a:rPr lang="en-US" sz="1800" dirty="0">
                <a:solidFill>
                  <a:srgbClr val="060000"/>
                </a:solidFill>
                <a:latin typeface="+mn-lt"/>
              </a:rPr>
              <a:t>Total</a:t>
            </a:r>
            <a:br>
              <a:rPr lang="en-US" sz="1800" dirty="0">
                <a:solidFill>
                  <a:srgbClr val="060000"/>
                </a:solidFill>
                <a:latin typeface="+mn-lt"/>
              </a:rPr>
            </a:br>
            <a:r>
              <a:rPr lang="en-US" sz="1800" dirty="0">
                <a:solidFill>
                  <a:srgbClr val="060000"/>
                </a:solidFill>
                <a:latin typeface="+mn-lt"/>
              </a:rPr>
              <a:t>invested</a:t>
            </a:r>
          </a:p>
          <a:p>
            <a:pPr algn="l">
              <a:lnSpc>
                <a:spcPct val="90000"/>
              </a:lnSpc>
              <a:spcBef>
                <a:spcPct val="0"/>
              </a:spcBef>
            </a:pPr>
            <a:r>
              <a:rPr lang="en-US" sz="1800" dirty="0">
                <a:solidFill>
                  <a:srgbClr val="060000"/>
                </a:solidFill>
                <a:latin typeface="+mn-lt"/>
              </a:rPr>
              <a:t>$100,000</a:t>
            </a:r>
          </a:p>
        </p:txBody>
      </p:sp>
      <p:sp>
        <p:nvSpPr>
          <p:cNvPr id="16" name="Line 92"/>
          <p:cNvSpPr>
            <a:spLocks noChangeShapeType="1"/>
          </p:cNvSpPr>
          <p:nvPr/>
        </p:nvSpPr>
        <p:spPr bwMode="auto">
          <a:xfrm>
            <a:off x="4139961" y="2685123"/>
            <a:ext cx="404812" cy="0"/>
          </a:xfrm>
          <a:prstGeom prst="line">
            <a:avLst/>
          </a:prstGeom>
          <a:noFill/>
          <a:ln w="12700">
            <a:solidFill>
              <a:srgbClr val="06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endParaRPr lang="en-US">
              <a:solidFill>
                <a:srgbClr val="060000"/>
              </a:solidFill>
              <a:latin typeface="+mj-lt"/>
            </a:endParaRPr>
          </a:p>
        </p:txBody>
      </p:sp>
      <p:sp>
        <p:nvSpPr>
          <p:cNvPr id="17" name="Line 99"/>
          <p:cNvSpPr>
            <a:spLocks noChangeShapeType="1"/>
          </p:cNvSpPr>
          <p:nvPr/>
        </p:nvSpPr>
        <p:spPr bwMode="auto">
          <a:xfrm>
            <a:off x="4139961" y="4634573"/>
            <a:ext cx="404812" cy="0"/>
          </a:xfrm>
          <a:prstGeom prst="line">
            <a:avLst/>
          </a:prstGeom>
          <a:noFill/>
          <a:ln w="12700">
            <a:solidFill>
              <a:srgbClr val="06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endParaRPr lang="en-US">
              <a:solidFill>
                <a:srgbClr val="060000"/>
              </a:solidFill>
              <a:latin typeface="+mj-lt"/>
            </a:endParaRPr>
          </a:p>
        </p:txBody>
      </p:sp>
      <p:graphicFrame>
        <p:nvGraphicFramePr>
          <p:cNvPr id="19" name="Group 97"/>
          <p:cNvGraphicFramePr>
            <a:graphicFrameLocks noGrp="1"/>
          </p:cNvGraphicFramePr>
          <p:nvPr>
            <p:extLst>
              <p:ext uri="{D42A27DB-BD31-4B8C-83A1-F6EECF244321}">
                <p14:modId xmlns:p14="http://schemas.microsoft.com/office/powerpoint/2010/main" val="3440010995"/>
              </p:ext>
            </p:extLst>
          </p:nvPr>
        </p:nvGraphicFramePr>
        <p:xfrm>
          <a:off x="575233" y="1987849"/>
          <a:ext cx="2550587" cy="1188720"/>
        </p:xfrm>
        <a:graphic>
          <a:graphicData uri="http://schemas.openxmlformats.org/drawingml/2006/table">
            <a:tbl>
              <a:tblPr/>
              <a:tblGrid>
                <a:gridCol w="2550587">
                  <a:extLst>
                    <a:ext uri="{9D8B030D-6E8A-4147-A177-3AD203B41FA5}">
                      <a16:colId xmlns:a16="http://schemas.microsoft.com/office/drawing/2014/main" val="20000"/>
                    </a:ext>
                  </a:extLst>
                </a:gridCol>
              </a:tblGrid>
              <a:tr h="847725">
                <a:tc>
                  <a:txBody>
                    <a:bodyPr/>
                    <a:lstStyle/>
                    <a:p>
                      <a:pPr marL="0" marR="0" lvl="0" indent="0" algn="l" defTabSz="914400" rtl="0" eaLnBrk="0" fontAlgn="base" latinLnBrk="0" hangingPunct="0">
                        <a:lnSpc>
                          <a:spcPct val="100000"/>
                        </a:lnSpc>
                        <a:spcBef>
                          <a:spcPct val="0"/>
                        </a:spcBef>
                        <a:spcAft>
                          <a:spcPct val="25000"/>
                        </a:spcAft>
                        <a:buClr>
                          <a:srgbClr val="FFFF99"/>
                        </a:buClr>
                        <a:buSzTx/>
                        <a:buFontTx/>
                        <a:buNone/>
                        <a:tabLst>
                          <a:tab pos="3886200" algn="dec"/>
                          <a:tab pos="5032375" algn="dec"/>
                          <a:tab pos="6169025" algn="dec"/>
                          <a:tab pos="7315200" algn="dec"/>
                        </a:tabLst>
                      </a:pPr>
                      <a:r>
                        <a:rPr kumimoji="0" lang="en-US" sz="1800" b="0" i="0" u="none" strike="noStrike" cap="none" normalizeH="0" baseline="0" dirty="0">
                          <a:ln>
                            <a:noFill/>
                          </a:ln>
                          <a:solidFill>
                            <a:srgbClr val="000000"/>
                          </a:solidFill>
                          <a:effectLst/>
                          <a:latin typeface="+mj-lt"/>
                        </a:rPr>
                        <a:t>Investor A stays invested </a:t>
                      </a:r>
                      <a:r>
                        <a:rPr kumimoji="0" lang="en-US" sz="1800" b="0" i="0" u="none" strike="noStrike" cap="none" normalizeH="0" baseline="0" dirty="0">
                          <a:ln>
                            <a:noFill/>
                          </a:ln>
                          <a:solidFill>
                            <a:schemeClr val="tx1"/>
                          </a:solidFill>
                          <a:effectLst/>
                          <a:latin typeface="+mn-lt"/>
                        </a:rPr>
                        <a:t>Rolls over a $50,000 portfolio, which earns</a:t>
                      </a:r>
                      <a:br>
                        <a:rPr kumimoji="0" lang="en-US" sz="1800" b="0" i="0" u="none" strike="noStrike" cap="none" normalizeH="0" baseline="0" dirty="0">
                          <a:ln>
                            <a:noFill/>
                          </a:ln>
                          <a:solidFill>
                            <a:schemeClr val="tx1"/>
                          </a:solidFill>
                          <a:effectLst/>
                          <a:latin typeface="+mn-lt"/>
                        </a:rPr>
                      </a:br>
                      <a:r>
                        <a:rPr kumimoji="0" lang="en-US" sz="1800" b="0" i="0" u="none" strike="noStrike" cap="none" normalizeH="0" baseline="0" dirty="0">
                          <a:ln>
                            <a:noFill/>
                          </a:ln>
                          <a:solidFill>
                            <a:schemeClr val="tx1"/>
                          </a:solidFill>
                          <a:effectLst/>
                          <a:latin typeface="+mn-lt"/>
                        </a:rPr>
                        <a:t>8% a year for 25 years</a:t>
                      </a:r>
                    </a:p>
                  </a:txBody>
                  <a:tcPr anchor="ctr" horzOverflow="overflow">
                    <a:lnL cap="flat">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20" name="Group 94"/>
          <p:cNvGraphicFramePr>
            <a:graphicFrameLocks noGrp="1"/>
          </p:cNvGraphicFramePr>
          <p:nvPr>
            <p:extLst>
              <p:ext uri="{D42A27DB-BD31-4B8C-83A1-F6EECF244321}">
                <p14:modId xmlns:p14="http://schemas.microsoft.com/office/powerpoint/2010/main" val="847467990"/>
              </p:ext>
            </p:extLst>
          </p:nvPr>
        </p:nvGraphicFramePr>
        <p:xfrm>
          <a:off x="575234" y="3934593"/>
          <a:ext cx="2368549" cy="1737360"/>
        </p:xfrm>
        <a:graphic>
          <a:graphicData uri="http://schemas.openxmlformats.org/drawingml/2006/table">
            <a:tbl>
              <a:tblPr/>
              <a:tblGrid>
                <a:gridCol w="2368549">
                  <a:extLst>
                    <a:ext uri="{9D8B030D-6E8A-4147-A177-3AD203B41FA5}">
                      <a16:colId xmlns:a16="http://schemas.microsoft.com/office/drawing/2014/main" val="20000"/>
                    </a:ext>
                  </a:extLst>
                </a:gridCol>
              </a:tblGrid>
              <a:tr h="847725">
                <a:tc>
                  <a:txBody>
                    <a:bodyPr/>
                    <a:lstStyle/>
                    <a:p>
                      <a:pPr marL="0" marR="0" lvl="0" indent="0" algn="l" defTabSz="914400" rtl="0" eaLnBrk="0" fontAlgn="base" latinLnBrk="0" hangingPunct="0">
                        <a:lnSpc>
                          <a:spcPct val="100000"/>
                        </a:lnSpc>
                        <a:spcBef>
                          <a:spcPct val="0"/>
                        </a:spcBef>
                        <a:spcAft>
                          <a:spcPct val="25000"/>
                        </a:spcAft>
                        <a:buClr>
                          <a:srgbClr val="FFFF99"/>
                        </a:buClr>
                        <a:buSzTx/>
                        <a:buFontTx/>
                        <a:buNone/>
                        <a:tabLst>
                          <a:tab pos="3886200" algn="dec"/>
                          <a:tab pos="5032375" algn="dec"/>
                          <a:tab pos="6169025" algn="dec"/>
                          <a:tab pos="7315200" algn="dec"/>
                        </a:tabLst>
                        <a:defRPr/>
                      </a:pPr>
                      <a:r>
                        <a:rPr kumimoji="0" lang="en-US" sz="1800" b="0" i="0" u="none" strike="noStrike" cap="none" normalizeH="0" baseline="0" dirty="0">
                          <a:ln>
                            <a:noFill/>
                          </a:ln>
                          <a:solidFill>
                            <a:srgbClr val="000000"/>
                          </a:solidFill>
                          <a:effectLst/>
                          <a:latin typeface="+mj-lt"/>
                        </a:rPr>
                        <a:t>Investor B cashes out, then five years later tries to catch up</a:t>
                      </a:r>
                      <a:br>
                        <a:rPr kumimoji="0" lang="en-US" sz="1800" b="0" i="0" u="none" strike="noStrike" cap="none" normalizeH="0" baseline="0" dirty="0">
                          <a:ln>
                            <a:noFill/>
                          </a:ln>
                          <a:solidFill>
                            <a:srgbClr val="000000"/>
                          </a:solidFill>
                          <a:effectLst/>
                          <a:latin typeface="+mj-lt"/>
                        </a:rPr>
                      </a:br>
                      <a:r>
                        <a:rPr kumimoji="0" lang="en-US" sz="1800" b="0" i="0" u="none" strike="noStrike" cap="none" normalizeH="0" baseline="0" dirty="0">
                          <a:ln>
                            <a:noFill/>
                          </a:ln>
                          <a:solidFill>
                            <a:schemeClr val="tx1"/>
                          </a:solidFill>
                          <a:effectLst/>
                          <a:latin typeface="+mn-lt"/>
                        </a:rPr>
                        <a:t>Contributes $5,000 a year for 20 years, also earning 8%</a:t>
                      </a:r>
                    </a:p>
                  </a:txBody>
                  <a:tcPr anchor="ctr" horzOverflow="overflow">
                    <a:lnL cap="flat">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4193712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0371" name="Rectangle 3"/>
          <p:cNvSpPr>
            <a:spLocks noGrp="1" noChangeArrowheads="1"/>
          </p:cNvSpPr>
          <p:nvPr>
            <p:ph type="subTitle" idx="4294967295"/>
          </p:nvPr>
        </p:nvSpPr>
        <p:spPr>
          <a:xfrm>
            <a:off x="0" y="2947988"/>
            <a:ext cx="6400800" cy="2690812"/>
          </a:xfrm>
          <a:extLst>
            <a:ext uri="{91240B29-F687-4F45-9708-019B960494DF}">
              <a14:hiddenLine xmlns:a14="http://schemas.microsoft.com/office/drawing/2010/main" w="12700">
                <a:solidFill>
                  <a:schemeClr val="tx1"/>
                </a:solidFill>
                <a:miter lim="800000"/>
                <a:headEnd type="none" w="sm" len="sm"/>
                <a:tailEnd type="none" w="sm" len="sm"/>
              </a14:hiddenLine>
            </a:ext>
          </a:extLst>
        </p:spPr>
        <p:txBody>
          <a:bodyPr/>
          <a:lstStyle/>
          <a:p>
            <a:pPr marL="0" indent="0" eaLnBrk="1" hangingPunct="1">
              <a:defRPr/>
            </a:pPr>
            <a:endParaRPr lang="en-US" sz="2000" dirty="0">
              <a:ea typeface="+mn-ea"/>
              <a:cs typeface="+mn-cs"/>
            </a:endParaRPr>
          </a:p>
          <a:p>
            <a:pPr marL="0" indent="0" eaLnBrk="1" hangingPunct="1">
              <a:buFontTx/>
              <a:buNone/>
              <a:defRPr/>
            </a:pPr>
            <a:endParaRPr lang="en-US" sz="2000" dirty="0">
              <a:ea typeface="+mn-ea"/>
              <a:cs typeface="+mn-cs"/>
            </a:endParaRPr>
          </a:p>
        </p:txBody>
      </p:sp>
      <p:graphicFrame>
        <p:nvGraphicFramePr>
          <p:cNvPr id="6" name="Table 5"/>
          <p:cNvGraphicFramePr>
            <a:graphicFrameLocks noGrp="1"/>
          </p:cNvGraphicFramePr>
          <p:nvPr>
            <p:extLst>
              <p:ext uri="{D42A27DB-BD31-4B8C-83A1-F6EECF244321}">
                <p14:modId xmlns:p14="http://schemas.microsoft.com/office/powerpoint/2010/main" val="2827805788"/>
              </p:ext>
            </p:extLst>
          </p:nvPr>
        </p:nvGraphicFramePr>
        <p:xfrm>
          <a:off x="1374529" y="2708915"/>
          <a:ext cx="6397871" cy="1060704"/>
        </p:xfrm>
        <a:graphic>
          <a:graphicData uri="http://schemas.openxmlformats.org/drawingml/2006/table">
            <a:tbl>
              <a:tblPr firstRow="1" bandRow="1">
                <a:tableStyleId>{5C22544A-7EE6-4342-B048-85BDC9FD1C3A}</a:tableStyleId>
              </a:tblPr>
              <a:tblGrid>
                <a:gridCol w="2366102">
                  <a:extLst>
                    <a:ext uri="{9D8B030D-6E8A-4147-A177-3AD203B41FA5}">
                      <a16:colId xmlns:a16="http://schemas.microsoft.com/office/drawing/2014/main" val="20000"/>
                    </a:ext>
                  </a:extLst>
                </a:gridCol>
                <a:gridCol w="4031769">
                  <a:extLst>
                    <a:ext uri="{9D8B030D-6E8A-4147-A177-3AD203B41FA5}">
                      <a16:colId xmlns:a16="http://schemas.microsoft.com/office/drawing/2014/main" val="20001"/>
                    </a:ext>
                  </a:extLst>
                </a:gridCol>
              </a:tblGrid>
              <a:tr h="760133">
                <a:tc>
                  <a:txBody>
                    <a:bodyPr/>
                    <a:lstStyle/>
                    <a:p>
                      <a:pPr algn="ctr">
                        <a:lnSpc>
                          <a:spcPct val="90000"/>
                        </a:lnSpc>
                      </a:pPr>
                      <a:r>
                        <a:rPr lang="en-US" sz="3200" b="0" dirty="0">
                          <a:solidFill>
                            <a:srgbClr val="FFFFFF"/>
                          </a:solidFill>
                          <a:latin typeface="Source Sans Pro" panose="020B0503030403020204" pitchFamily="34" charset="0"/>
                        </a:rPr>
                        <a:t>Option 3</a:t>
                      </a:r>
                    </a:p>
                  </a:txBody>
                  <a:tcPr marT="91440" marB="91440" anchor="ctr">
                    <a:lnL w="28575" cap="flat" cmpd="sng" algn="ctr">
                      <a:solidFill>
                        <a:srgbClr val="62BC45"/>
                      </a:solidFill>
                      <a:prstDash val="solid"/>
                      <a:round/>
                      <a:headEnd type="none" w="med" len="med"/>
                      <a:tailEnd type="none" w="med" len="med"/>
                    </a:lnL>
                    <a:lnR w="28575" cap="flat" cmpd="sng" algn="ctr">
                      <a:solidFill>
                        <a:srgbClr val="62BC45"/>
                      </a:solidFill>
                      <a:prstDash val="solid"/>
                      <a:round/>
                      <a:headEnd type="none" w="med" len="med"/>
                      <a:tailEnd type="none" w="med" len="med"/>
                    </a:lnR>
                    <a:lnT w="28575" cap="flat" cmpd="sng" algn="ctr">
                      <a:solidFill>
                        <a:srgbClr val="62BC45"/>
                      </a:solidFill>
                      <a:prstDash val="solid"/>
                      <a:round/>
                      <a:headEnd type="none" w="med" len="med"/>
                      <a:tailEnd type="none" w="med" len="med"/>
                    </a:lnT>
                    <a:lnB w="28575" cap="flat" cmpd="sng" algn="ctr">
                      <a:solidFill>
                        <a:srgbClr val="62BC45"/>
                      </a:solidFill>
                      <a:prstDash val="solid"/>
                      <a:round/>
                      <a:headEnd type="none" w="med" len="med"/>
                      <a:tailEnd type="none" w="med" len="med"/>
                    </a:lnB>
                    <a:lnTlToBr w="12700" cmpd="sng">
                      <a:noFill/>
                      <a:prstDash val="solid"/>
                    </a:lnTlToBr>
                    <a:lnBlToTr w="12700" cmpd="sng">
                      <a:noFill/>
                      <a:prstDash val="solid"/>
                    </a:lnBlToTr>
                    <a:solidFill>
                      <a:srgbClr val="62BC45"/>
                    </a:solidFill>
                  </a:tcPr>
                </a:tc>
                <a:tc>
                  <a:txBody>
                    <a:bodyPr/>
                    <a:lstStyle/>
                    <a:p>
                      <a:pPr marL="0" marR="0" lvl="0" indent="0" algn="l" defTabSz="403433" rtl="0" eaLnBrk="1" fontAlgn="auto" latinLnBrk="0" hangingPunct="1">
                        <a:lnSpc>
                          <a:spcPct val="90000"/>
                        </a:lnSpc>
                        <a:spcBef>
                          <a:spcPts val="0"/>
                        </a:spcBef>
                        <a:spcAft>
                          <a:spcPts val="0"/>
                        </a:spcAft>
                        <a:buClrTx/>
                        <a:buSzTx/>
                        <a:buFontTx/>
                        <a:buNone/>
                        <a:tabLst/>
                        <a:defRPr/>
                      </a:pPr>
                      <a:r>
                        <a:rPr lang="en-US" sz="3200" b="0" kern="0" dirty="0">
                          <a:solidFill>
                            <a:schemeClr val="accent6"/>
                          </a:solidFill>
                          <a:latin typeface="+mj-lt"/>
                          <a:cs typeface="Arial" panose="020B0604020202020204" pitchFamily="34" charset="0"/>
                        </a:rPr>
                        <a:t>Move it to your new employer’s plan</a:t>
                      </a:r>
                    </a:p>
                  </a:txBody>
                  <a:tcPr marL="274320" marR="274320" marT="91440" marB="91440" anchor="ctr">
                    <a:lnL w="28575" cap="flat" cmpd="sng" algn="ctr">
                      <a:solidFill>
                        <a:srgbClr val="62BC45"/>
                      </a:solidFill>
                      <a:prstDash val="solid"/>
                      <a:round/>
                      <a:headEnd type="none" w="med" len="med"/>
                      <a:tailEnd type="none" w="med" len="med"/>
                    </a:lnL>
                    <a:lnR w="28575" cap="flat" cmpd="sng" algn="ctr">
                      <a:solidFill>
                        <a:srgbClr val="62BC45"/>
                      </a:solidFill>
                      <a:prstDash val="solid"/>
                      <a:round/>
                      <a:headEnd type="none" w="med" len="med"/>
                      <a:tailEnd type="none" w="med" len="med"/>
                    </a:lnR>
                    <a:lnT w="28575" cap="flat" cmpd="sng" algn="ctr">
                      <a:solidFill>
                        <a:srgbClr val="62BC45"/>
                      </a:solidFill>
                      <a:prstDash val="solid"/>
                      <a:round/>
                      <a:headEnd type="none" w="med" len="med"/>
                      <a:tailEnd type="none" w="med" len="med"/>
                    </a:lnT>
                    <a:lnB w="28575" cap="flat" cmpd="sng" algn="ctr">
                      <a:solidFill>
                        <a:srgbClr val="62BC45"/>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p:cNvSpPr txBox="1"/>
          <p:nvPr/>
        </p:nvSpPr>
        <p:spPr>
          <a:xfrm>
            <a:off x="1259389" y="4020991"/>
            <a:ext cx="7017103" cy="1046440"/>
          </a:xfrm>
          <a:prstGeom prst="rect">
            <a:avLst/>
          </a:prstGeom>
          <a:noFill/>
        </p:spPr>
        <p:txBody>
          <a:bodyPr wrap="square" rtlCol="0">
            <a:spAutoFit/>
          </a:bodyPr>
          <a:lstStyle/>
          <a:p>
            <a:pPr algn="l"/>
            <a:r>
              <a:rPr lang="en-US" sz="2400" dirty="0">
                <a:solidFill>
                  <a:schemeClr val="accent6"/>
                </a:solidFill>
                <a:latin typeface="+mj-lt"/>
              </a:rPr>
              <a:t>If you are changing jobs, you may be able to move your savings to your new employer’s retirement plan. </a:t>
            </a:r>
          </a:p>
          <a:p>
            <a:pPr algn="l"/>
            <a:endParaRPr lang="en-US" sz="1400" dirty="0">
              <a:latin typeface="+mj-lt"/>
            </a:endParaRPr>
          </a:p>
        </p:txBody>
      </p:sp>
    </p:spTree>
    <p:extLst>
      <p:ext uri="{BB962C8B-B14F-4D97-AF65-F5344CB8AC3E}">
        <p14:creationId xmlns:p14="http://schemas.microsoft.com/office/powerpoint/2010/main" val="18799469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5890" name="Rectangle 2"/>
          <p:cNvSpPr>
            <a:spLocks noGrp="1" noChangeArrowheads="1"/>
          </p:cNvSpPr>
          <p:nvPr>
            <p:ph type="title"/>
          </p:nvPr>
        </p:nvSpPr>
        <p:spPr>
          <a:xfrm>
            <a:off x="575234" y="715297"/>
            <a:ext cx="7882966" cy="1067088"/>
          </a:xfrm>
        </p:spPr>
        <p:txBody>
          <a:bodyPr/>
          <a:lstStyle/>
          <a:p>
            <a:r>
              <a:rPr lang="en-US" dirty="0"/>
              <a:t>Moving your savings can get you further down the road to retirement</a:t>
            </a:r>
          </a:p>
        </p:txBody>
      </p:sp>
      <p:graphicFrame>
        <p:nvGraphicFramePr>
          <p:cNvPr id="2" name="Table 1"/>
          <p:cNvGraphicFramePr>
            <a:graphicFrameLocks noGrp="1"/>
          </p:cNvGraphicFramePr>
          <p:nvPr>
            <p:extLst>
              <p:ext uri="{D42A27DB-BD31-4B8C-83A1-F6EECF244321}">
                <p14:modId xmlns:p14="http://schemas.microsoft.com/office/powerpoint/2010/main" val="2828545701"/>
              </p:ext>
            </p:extLst>
          </p:nvPr>
        </p:nvGraphicFramePr>
        <p:xfrm>
          <a:off x="575188" y="2869007"/>
          <a:ext cx="3918658" cy="3322320"/>
        </p:xfrm>
        <a:graphic>
          <a:graphicData uri="http://schemas.openxmlformats.org/drawingml/2006/table">
            <a:tbl>
              <a:tblPr firstRow="1" bandRow="1">
                <a:tableStyleId>{5C22544A-7EE6-4342-B048-85BDC9FD1C3A}</a:tableStyleId>
              </a:tblPr>
              <a:tblGrid>
                <a:gridCol w="3918658">
                  <a:extLst>
                    <a:ext uri="{9D8B030D-6E8A-4147-A177-3AD203B41FA5}">
                      <a16:colId xmlns:a16="http://schemas.microsoft.com/office/drawing/2014/main" val="20000"/>
                    </a:ext>
                  </a:extLst>
                </a:gridCol>
              </a:tblGrid>
              <a:tr h="520794">
                <a:tc>
                  <a:txBody>
                    <a:bodyPr/>
                    <a:lstStyle/>
                    <a:p>
                      <a:pPr marL="0" marR="0" lvl="0" indent="0" algn="ctr" defTabSz="403433" rtl="0" eaLnBrk="1" fontAlgn="auto" latinLnBrk="0" hangingPunct="1">
                        <a:lnSpc>
                          <a:spcPct val="100000"/>
                        </a:lnSpc>
                        <a:spcBef>
                          <a:spcPts val="0"/>
                        </a:spcBef>
                        <a:spcAft>
                          <a:spcPts val="0"/>
                        </a:spcAft>
                        <a:buClrTx/>
                        <a:buSzTx/>
                        <a:buFontTx/>
                        <a:buNone/>
                        <a:tabLst/>
                        <a:defRPr/>
                      </a:pPr>
                      <a:r>
                        <a:rPr lang="en-US" sz="2400" b="0" kern="1200" dirty="0">
                          <a:solidFill>
                            <a:srgbClr val="4F9C39"/>
                          </a:solidFill>
                          <a:latin typeface="+mj-lt"/>
                          <a:ea typeface="+mn-ea"/>
                          <a:cs typeface="+mn-cs"/>
                        </a:rPr>
                        <a:t>Pros</a:t>
                      </a:r>
                    </a:p>
                  </a:txBody>
                  <a:tcPr marT="91440" marB="9144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298606">
                <a:tc>
                  <a:txBody>
                    <a:bodyPr/>
                    <a:lstStyle/>
                    <a:p>
                      <a:pPr marL="285750" indent="-285750" algn="l">
                        <a:spcBef>
                          <a:spcPts val="0"/>
                        </a:spcBef>
                        <a:spcAft>
                          <a:spcPts val="600"/>
                        </a:spcAft>
                        <a:buClr>
                          <a:srgbClr val="0072BC"/>
                        </a:buClr>
                        <a:buFont typeface="Arial" panose="020B0604020202020204" pitchFamily="34" charset="0"/>
                        <a:buChar char="•"/>
                        <a:tabLst>
                          <a:tab pos="3886200" algn="dec"/>
                          <a:tab pos="5032375" algn="dec"/>
                          <a:tab pos="6169025" algn="dec"/>
                          <a:tab pos="7315200" algn="dec"/>
                        </a:tabLst>
                      </a:pPr>
                      <a:r>
                        <a:rPr lang="en-US" sz="2000" b="0" dirty="0">
                          <a:solidFill>
                            <a:schemeClr val="accent4"/>
                          </a:solidFill>
                          <a:latin typeface="+mn-lt"/>
                        </a:rPr>
                        <a:t>Tax-deferred compounding</a:t>
                      </a:r>
                      <a:r>
                        <a:rPr lang="en-US" sz="2000" b="0" baseline="0" dirty="0">
                          <a:solidFill>
                            <a:schemeClr val="accent4"/>
                          </a:solidFill>
                          <a:latin typeface="+mn-lt"/>
                        </a:rPr>
                        <a:t> </a:t>
                      </a:r>
                      <a:br>
                        <a:rPr lang="en-US" sz="2000" b="0" baseline="0" dirty="0">
                          <a:solidFill>
                            <a:schemeClr val="accent4"/>
                          </a:solidFill>
                          <a:latin typeface="+mn-lt"/>
                        </a:rPr>
                      </a:br>
                      <a:r>
                        <a:rPr lang="en-US" sz="2000" b="0" dirty="0">
                          <a:solidFill>
                            <a:schemeClr val="accent4"/>
                          </a:solidFill>
                          <a:latin typeface="+mn-lt"/>
                        </a:rPr>
                        <a:t>of assets</a:t>
                      </a:r>
                    </a:p>
                    <a:p>
                      <a:pPr marL="285750" indent="-285750" algn="l">
                        <a:spcBef>
                          <a:spcPts val="0"/>
                        </a:spcBef>
                        <a:spcAft>
                          <a:spcPts val="600"/>
                        </a:spcAft>
                        <a:buClr>
                          <a:srgbClr val="0072BC"/>
                        </a:buClr>
                        <a:buFont typeface="Arial" panose="020B0604020202020204" pitchFamily="34" charset="0"/>
                        <a:buChar char="•"/>
                        <a:tabLst>
                          <a:tab pos="3886200" algn="dec"/>
                          <a:tab pos="5032375" algn="dec"/>
                          <a:tab pos="6169025" algn="dec"/>
                          <a:tab pos="7315200" algn="dec"/>
                        </a:tabLst>
                      </a:pPr>
                      <a:r>
                        <a:rPr lang="en-US" sz="2000" b="0" dirty="0">
                          <a:solidFill>
                            <a:schemeClr val="accent4"/>
                          </a:solidFill>
                          <a:latin typeface="+mn-lt"/>
                        </a:rPr>
                        <a:t>Retirement assets under </a:t>
                      </a:r>
                      <a:br>
                        <a:rPr lang="en-US" sz="2000" b="0" dirty="0">
                          <a:solidFill>
                            <a:schemeClr val="accent4"/>
                          </a:solidFill>
                          <a:latin typeface="+mn-lt"/>
                        </a:rPr>
                      </a:br>
                      <a:r>
                        <a:rPr lang="en-US" sz="2000" b="0" dirty="0">
                          <a:solidFill>
                            <a:schemeClr val="accent4"/>
                          </a:solidFill>
                          <a:latin typeface="+mn-lt"/>
                        </a:rPr>
                        <a:t>one roof</a:t>
                      </a:r>
                    </a:p>
                    <a:p>
                      <a:pPr marL="285750" indent="-285750" algn="l">
                        <a:spcBef>
                          <a:spcPts val="0"/>
                        </a:spcBef>
                        <a:spcAft>
                          <a:spcPts val="600"/>
                        </a:spcAft>
                        <a:buClr>
                          <a:srgbClr val="0072BC"/>
                        </a:buClr>
                        <a:buFont typeface="Arial" panose="020B0604020202020204" pitchFamily="34" charset="0"/>
                        <a:buChar char="•"/>
                        <a:tabLst>
                          <a:tab pos="3886200" algn="dec"/>
                          <a:tab pos="5032375" algn="dec"/>
                          <a:tab pos="6169025" algn="dec"/>
                          <a:tab pos="7315200" algn="dec"/>
                        </a:tabLst>
                      </a:pPr>
                      <a:r>
                        <a:rPr lang="en-US" sz="2000" b="0" dirty="0">
                          <a:solidFill>
                            <a:schemeClr val="accent4"/>
                          </a:solidFill>
                          <a:latin typeface="+mn-lt"/>
                        </a:rPr>
                        <a:t>Some plans offer special investment options, such as employer stock purchase programs or loan provisions</a:t>
                      </a:r>
                    </a:p>
                  </a:txBody>
                  <a:tcPr marT="91440" marB="9144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4072511520"/>
              </p:ext>
            </p:extLst>
          </p:nvPr>
        </p:nvGraphicFramePr>
        <p:xfrm>
          <a:off x="4545436" y="2870887"/>
          <a:ext cx="4138126" cy="2886333"/>
        </p:xfrm>
        <a:graphic>
          <a:graphicData uri="http://schemas.openxmlformats.org/drawingml/2006/table">
            <a:tbl>
              <a:tblPr firstRow="1" bandRow="1">
                <a:tableStyleId>{5C22544A-7EE6-4342-B048-85BDC9FD1C3A}</a:tableStyleId>
              </a:tblPr>
              <a:tblGrid>
                <a:gridCol w="4138126">
                  <a:extLst>
                    <a:ext uri="{9D8B030D-6E8A-4147-A177-3AD203B41FA5}">
                      <a16:colId xmlns:a16="http://schemas.microsoft.com/office/drawing/2014/main" val="20000"/>
                    </a:ext>
                  </a:extLst>
                </a:gridCol>
              </a:tblGrid>
              <a:tr h="479827">
                <a:tc>
                  <a:txBody>
                    <a:bodyPr/>
                    <a:lstStyle/>
                    <a:p>
                      <a:pPr marL="0" marR="0" lvl="0" indent="0" algn="ctr" defTabSz="403433" rtl="0" eaLnBrk="1" fontAlgn="auto" latinLnBrk="0" hangingPunct="1">
                        <a:lnSpc>
                          <a:spcPct val="100000"/>
                        </a:lnSpc>
                        <a:spcBef>
                          <a:spcPts val="0"/>
                        </a:spcBef>
                        <a:spcAft>
                          <a:spcPts val="0"/>
                        </a:spcAft>
                        <a:buClrTx/>
                        <a:buSzTx/>
                        <a:buFontTx/>
                        <a:buNone/>
                        <a:tabLst/>
                        <a:defRPr/>
                      </a:pPr>
                      <a:r>
                        <a:rPr lang="en-US" sz="2400" b="0" kern="1200" dirty="0">
                          <a:solidFill>
                            <a:srgbClr val="EF343C"/>
                          </a:solidFill>
                          <a:latin typeface="+mj-lt"/>
                          <a:ea typeface="+mn-ea"/>
                          <a:cs typeface="+mn-cs"/>
                        </a:rPr>
                        <a:t>Cons</a:t>
                      </a:r>
                    </a:p>
                  </a:txBody>
                  <a:tcPr marT="91440" marB="9144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337693">
                <a:tc>
                  <a:txBody>
                    <a:bodyPr/>
                    <a:lstStyle/>
                    <a:p>
                      <a:pPr marL="285750" indent="-285750" algn="l">
                        <a:spcBef>
                          <a:spcPts val="0"/>
                        </a:spcBef>
                        <a:spcAft>
                          <a:spcPts val="600"/>
                        </a:spcAft>
                        <a:buClr>
                          <a:srgbClr val="0072BC"/>
                        </a:buClr>
                        <a:buFont typeface="Arial" panose="020B0604020202020204" pitchFamily="34" charset="0"/>
                        <a:buChar char="•"/>
                        <a:tabLst>
                          <a:tab pos="3886200" algn="dec"/>
                          <a:tab pos="5032375" algn="dec"/>
                          <a:tab pos="6169025" algn="dec"/>
                          <a:tab pos="7315200" algn="dec"/>
                        </a:tabLst>
                      </a:pPr>
                      <a:r>
                        <a:rPr lang="en-US" sz="2000" b="0" dirty="0">
                          <a:solidFill>
                            <a:schemeClr val="accent4"/>
                          </a:solidFill>
                          <a:latin typeface="+mn-lt"/>
                        </a:rPr>
                        <a:t>Investment options may</a:t>
                      </a:r>
                      <a:r>
                        <a:rPr lang="en-US" sz="2000" b="0" baseline="0" dirty="0">
                          <a:solidFill>
                            <a:schemeClr val="accent4"/>
                          </a:solidFill>
                          <a:latin typeface="+mn-lt"/>
                        </a:rPr>
                        <a:t> </a:t>
                      </a:r>
                      <a:r>
                        <a:rPr lang="en-US" sz="2000" b="0" dirty="0">
                          <a:solidFill>
                            <a:schemeClr val="accent4"/>
                          </a:solidFill>
                          <a:latin typeface="+mn-lt"/>
                        </a:rPr>
                        <a:t>be limited</a:t>
                      </a:r>
                    </a:p>
                    <a:p>
                      <a:pPr marL="285750" indent="-285750" algn="l">
                        <a:spcBef>
                          <a:spcPts val="0"/>
                        </a:spcBef>
                        <a:spcAft>
                          <a:spcPts val="600"/>
                        </a:spcAft>
                        <a:buClr>
                          <a:srgbClr val="0072BC"/>
                        </a:buClr>
                        <a:buFont typeface="Arial" panose="020B0604020202020204" pitchFamily="34" charset="0"/>
                        <a:buChar char="•"/>
                        <a:tabLst>
                          <a:tab pos="3886200" algn="dec"/>
                          <a:tab pos="5032375" algn="dec"/>
                          <a:tab pos="6169025" algn="dec"/>
                          <a:tab pos="7315200" algn="dec"/>
                        </a:tabLst>
                      </a:pPr>
                      <a:r>
                        <a:rPr lang="en-US" sz="2000" b="0" dirty="0">
                          <a:solidFill>
                            <a:schemeClr val="accent4"/>
                          </a:solidFill>
                          <a:latin typeface="+mn-lt"/>
                        </a:rPr>
                        <a:t>Rules governing withdrawals are based on the plan’s provisions</a:t>
                      </a:r>
                    </a:p>
                    <a:p>
                      <a:pPr marL="285750" indent="-285750" algn="l">
                        <a:spcBef>
                          <a:spcPts val="0"/>
                        </a:spcBef>
                        <a:spcAft>
                          <a:spcPts val="600"/>
                        </a:spcAft>
                        <a:buClr>
                          <a:srgbClr val="0072BC"/>
                        </a:buClr>
                        <a:buFont typeface="Arial" panose="020B0604020202020204" pitchFamily="34" charset="0"/>
                        <a:buChar char="•"/>
                        <a:tabLst>
                          <a:tab pos="3886200" algn="dec"/>
                          <a:tab pos="5032375" algn="dec"/>
                          <a:tab pos="6169025" algn="dec"/>
                          <a:tab pos="7315200" algn="dec"/>
                        </a:tabLst>
                      </a:pPr>
                      <a:r>
                        <a:rPr lang="en-US" sz="2000" b="0" dirty="0">
                          <a:solidFill>
                            <a:schemeClr val="accent4"/>
                          </a:solidFill>
                          <a:latin typeface="+mn-lt"/>
                        </a:rPr>
                        <a:t>New plan may not be available if you’re starting your own business</a:t>
                      </a:r>
                      <a:r>
                        <a:rPr lang="en-US" sz="2000" b="0" baseline="0" dirty="0">
                          <a:solidFill>
                            <a:schemeClr val="accent4"/>
                          </a:solidFill>
                          <a:latin typeface="+mn-lt"/>
                        </a:rPr>
                        <a:t> </a:t>
                      </a:r>
                      <a:r>
                        <a:rPr lang="en-US" sz="2000" b="0" dirty="0">
                          <a:solidFill>
                            <a:schemeClr val="accent4"/>
                          </a:solidFill>
                          <a:latin typeface="+mn-lt"/>
                        </a:rPr>
                        <a:t>or taking a part-time job</a:t>
                      </a:r>
                    </a:p>
                  </a:txBody>
                  <a:tcPr marT="91440" marB="9144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bl>
          </a:graphicData>
        </a:graphic>
      </p:graphicFrame>
      <p:cxnSp>
        <p:nvCxnSpPr>
          <p:cNvPr id="13" name="Straight Connector 12"/>
          <p:cNvCxnSpPr/>
          <p:nvPr/>
        </p:nvCxnSpPr>
        <p:spPr bwMode="auto">
          <a:xfrm>
            <a:off x="4247750" y="2041870"/>
            <a:ext cx="0" cy="4023360"/>
          </a:xfrm>
          <a:prstGeom prst="line">
            <a:avLst/>
          </a:prstGeom>
          <a:solidFill>
            <a:schemeClr val="accent1"/>
          </a:solidFill>
          <a:ln w="12700" cap="flat" cmpd="sng" algn="ctr">
            <a:solidFill>
              <a:schemeClr val="accent6">
                <a:lumMod val="50000"/>
              </a:schemeClr>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grpSp>
        <p:nvGrpSpPr>
          <p:cNvPr id="12" name="Group 11"/>
          <p:cNvGrpSpPr/>
          <p:nvPr/>
        </p:nvGrpSpPr>
        <p:grpSpPr>
          <a:xfrm>
            <a:off x="2076757" y="1990720"/>
            <a:ext cx="760300" cy="760300"/>
            <a:chOff x="2118851" y="1872575"/>
            <a:chExt cx="943896" cy="943896"/>
          </a:xfrm>
        </p:grpSpPr>
        <p:sp>
          <p:nvSpPr>
            <p:cNvPr id="14" name="Oval 13"/>
            <p:cNvSpPr/>
            <p:nvPr/>
          </p:nvSpPr>
          <p:spPr bwMode="auto">
            <a:xfrm>
              <a:off x="2118851" y="1872575"/>
              <a:ext cx="943896" cy="943896"/>
            </a:xfrm>
            <a:prstGeom prst="ellipse">
              <a:avLst/>
            </a:prstGeom>
            <a:noFill/>
            <a:ln w="57150">
              <a:solidFill>
                <a:srgbClr val="4F9C39"/>
              </a:solidFill>
              <a:miter lim="800000"/>
              <a:headEnd type="none" w="sm" len="sm"/>
              <a:tailEnd type="none" w="sm" len="sm"/>
            </a:ln>
            <a:effectLst/>
            <a:extLst>
              <a:ext uri="{909E8E84-426E-40DD-AFC4-6F175D3DCCD1}">
                <a14:hiddenFill xmlns:a14="http://schemas.microsoft.com/office/drawing/2010/main">
                  <a:solidFill>
                    <a:schemeClr val="accent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rtlCol="0" anchor="ctr"/>
            <a:lstStyle/>
            <a:p>
              <a:pPr algn="ctr">
                <a:spcBef>
                  <a:spcPct val="0"/>
                </a:spcBef>
                <a:spcAft>
                  <a:spcPct val="25000"/>
                </a:spcAft>
                <a:buClr>
                  <a:srgbClr val="FFFF99"/>
                </a:buClr>
                <a:tabLst>
                  <a:tab pos="3886200" algn="dec"/>
                  <a:tab pos="5032375" algn="dec"/>
                  <a:tab pos="6169025" algn="dec"/>
                  <a:tab pos="7315200" algn="dec"/>
                </a:tabLst>
              </a:pPr>
              <a:endParaRPr lang="en-US" sz="2000" dirty="0">
                <a:solidFill>
                  <a:srgbClr val="000000"/>
                </a:solidFill>
                <a:latin typeface="+mj-lt"/>
              </a:endParaRPr>
            </a:p>
          </p:txBody>
        </p:sp>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33931" y="2079184"/>
              <a:ext cx="713737" cy="530678"/>
            </a:xfrm>
            <a:prstGeom prst="rect">
              <a:avLst/>
            </a:prstGeom>
          </p:spPr>
        </p:pic>
      </p:grpSp>
      <p:grpSp>
        <p:nvGrpSpPr>
          <p:cNvPr id="16" name="Group 15"/>
          <p:cNvGrpSpPr/>
          <p:nvPr/>
        </p:nvGrpSpPr>
        <p:grpSpPr>
          <a:xfrm>
            <a:off x="6047005" y="1990720"/>
            <a:ext cx="760300" cy="760300"/>
            <a:chOff x="5971086" y="1918051"/>
            <a:chExt cx="943896" cy="943896"/>
          </a:xfrm>
        </p:grpSpPr>
        <p:pic>
          <p:nvPicPr>
            <p:cNvPr id="17" name="Picture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61749" y="2108714"/>
              <a:ext cx="562570" cy="562570"/>
            </a:xfrm>
            <a:prstGeom prst="rect">
              <a:avLst/>
            </a:prstGeom>
          </p:spPr>
        </p:pic>
        <p:sp>
          <p:nvSpPr>
            <p:cNvPr id="18" name="Oval 17"/>
            <p:cNvSpPr/>
            <p:nvPr/>
          </p:nvSpPr>
          <p:spPr bwMode="auto">
            <a:xfrm>
              <a:off x="5971086" y="1918051"/>
              <a:ext cx="943896" cy="943896"/>
            </a:xfrm>
            <a:prstGeom prst="ellipse">
              <a:avLst/>
            </a:prstGeom>
            <a:noFill/>
            <a:ln w="57150">
              <a:solidFill>
                <a:srgbClr val="EF343C"/>
              </a:solidFill>
              <a:miter lim="800000"/>
              <a:headEnd type="none" w="sm" len="sm"/>
              <a:tailEnd type="none" w="sm" len="sm"/>
            </a:ln>
            <a:effectLst/>
            <a:extLst>
              <a:ext uri="{909E8E84-426E-40DD-AFC4-6F175D3DCCD1}">
                <a14:hiddenFill xmlns:a14="http://schemas.microsoft.com/office/drawing/2010/main">
                  <a:solidFill>
                    <a:schemeClr val="accent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rtlCol="0" anchor="ctr"/>
            <a:lstStyle/>
            <a:p>
              <a:pPr algn="ctr">
                <a:spcBef>
                  <a:spcPct val="0"/>
                </a:spcBef>
                <a:spcAft>
                  <a:spcPct val="25000"/>
                </a:spcAft>
                <a:buClr>
                  <a:srgbClr val="FFFF99"/>
                </a:buClr>
                <a:tabLst>
                  <a:tab pos="3886200" algn="dec"/>
                  <a:tab pos="5032375" algn="dec"/>
                  <a:tab pos="6169025" algn="dec"/>
                  <a:tab pos="7315200" algn="dec"/>
                </a:tabLst>
              </a:pPr>
              <a:endParaRPr lang="en-US" sz="2000" dirty="0">
                <a:solidFill>
                  <a:srgbClr val="000000"/>
                </a:solidFill>
                <a:latin typeface="+mj-lt"/>
              </a:endParaRPr>
            </a:p>
          </p:txBody>
        </p:sp>
      </p:grpSp>
    </p:spTree>
    <p:extLst>
      <p:ext uri="{BB962C8B-B14F-4D97-AF65-F5344CB8AC3E}">
        <p14:creationId xmlns:p14="http://schemas.microsoft.com/office/powerpoint/2010/main" val="16524673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0371" name="Rectangle 3"/>
          <p:cNvSpPr>
            <a:spLocks noGrp="1" noChangeArrowheads="1"/>
          </p:cNvSpPr>
          <p:nvPr>
            <p:ph type="subTitle" idx="4294967295"/>
          </p:nvPr>
        </p:nvSpPr>
        <p:spPr>
          <a:xfrm>
            <a:off x="0" y="2947988"/>
            <a:ext cx="6400800" cy="2690812"/>
          </a:xfrm>
          <a:extLst>
            <a:ext uri="{91240B29-F687-4F45-9708-019B960494DF}">
              <a14:hiddenLine xmlns:a14="http://schemas.microsoft.com/office/drawing/2010/main" w="12700">
                <a:solidFill>
                  <a:schemeClr val="tx1"/>
                </a:solidFill>
                <a:miter lim="800000"/>
                <a:headEnd type="none" w="sm" len="sm"/>
                <a:tailEnd type="none" w="sm" len="sm"/>
              </a14:hiddenLine>
            </a:ext>
          </a:extLst>
        </p:spPr>
        <p:txBody>
          <a:bodyPr/>
          <a:lstStyle/>
          <a:p>
            <a:pPr marL="0" indent="0" eaLnBrk="1" hangingPunct="1">
              <a:defRPr/>
            </a:pPr>
            <a:endParaRPr lang="en-US" sz="2000" dirty="0">
              <a:ea typeface="+mn-ea"/>
              <a:cs typeface="+mn-cs"/>
            </a:endParaRPr>
          </a:p>
          <a:p>
            <a:pPr marL="0" indent="0" eaLnBrk="1" hangingPunct="1">
              <a:buFontTx/>
              <a:buNone/>
              <a:defRPr/>
            </a:pPr>
            <a:endParaRPr lang="en-US" sz="2000" dirty="0">
              <a:ea typeface="+mn-ea"/>
              <a:cs typeface="+mn-cs"/>
            </a:endParaRPr>
          </a:p>
        </p:txBody>
      </p:sp>
      <p:graphicFrame>
        <p:nvGraphicFramePr>
          <p:cNvPr id="6" name="Table 5"/>
          <p:cNvGraphicFramePr>
            <a:graphicFrameLocks noGrp="1"/>
          </p:cNvGraphicFramePr>
          <p:nvPr>
            <p:extLst>
              <p:ext uri="{D42A27DB-BD31-4B8C-83A1-F6EECF244321}">
                <p14:modId xmlns:p14="http://schemas.microsoft.com/office/powerpoint/2010/main" val="3212863527"/>
              </p:ext>
            </p:extLst>
          </p:nvPr>
        </p:nvGraphicFramePr>
        <p:xfrm>
          <a:off x="1371599" y="2708915"/>
          <a:ext cx="6400801" cy="1060704"/>
        </p:xfrm>
        <a:graphic>
          <a:graphicData uri="http://schemas.openxmlformats.org/drawingml/2006/table">
            <a:tbl>
              <a:tblPr firstRow="1" bandRow="1">
                <a:tableStyleId>{5C22544A-7EE6-4342-B048-85BDC9FD1C3A}</a:tableStyleId>
              </a:tblPr>
              <a:tblGrid>
                <a:gridCol w="2367186">
                  <a:extLst>
                    <a:ext uri="{9D8B030D-6E8A-4147-A177-3AD203B41FA5}">
                      <a16:colId xmlns:a16="http://schemas.microsoft.com/office/drawing/2014/main" val="20000"/>
                    </a:ext>
                  </a:extLst>
                </a:gridCol>
                <a:gridCol w="4033615">
                  <a:extLst>
                    <a:ext uri="{9D8B030D-6E8A-4147-A177-3AD203B41FA5}">
                      <a16:colId xmlns:a16="http://schemas.microsoft.com/office/drawing/2014/main" val="20001"/>
                    </a:ext>
                  </a:extLst>
                </a:gridCol>
              </a:tblGrid>
              <a:tr h="760133">
                <a:tc>
                  <a:txBody>
                    <a:bodyPr/>
                    <a:lstStyle/>
                    <a:p>
                      <a:pPr algn="ctr">
                        <a:lnSpc>
                          <a:spcPct val="90000"/>
                        </a:lnSpc>
                      </a:pPr>
                      <a:r>
                        <a:rPr lang="en-US" sz="3200" b="0" dirty="0">
                          <a:solidFill>
                            <a:srgbClr val="FFFFFF"/>
                          </a:solidFill>
                          <a:latin typeface="Source Sans Pro" panose="020B0503030403020204" pitchFamily="34" charset="0"/>
                        </a:rPr>
                        <a:t>Option 4</a:t>
                      </a:r>
                    </a:p>
                  </a:txBody>
                  <a:tcPr marT="91440" marB="91440" anchor="ctr">
                    <a:lnL w="28575" cap="flat" cmpd="sng" algn="ctr">
                      <a:solidFill>
                        <a:srgbClr val="8857A4"/>
                      </a:solidFill>
                      <a:prstDash val="solid"/>
                      <a:round/>
                      <a:headEnd type="none" w="med" len="med"/>
                      <a:tailEnd type="none" w="med" len="med"/>
                    </a:lnL>
                    <a:lnR w="28575" cap="flat" cmpd="sng" algn="ctr">
                      <a:solidFill>
                        <a:srgbClr val="8857A4"/>
                      </a:solidFill>
                      <a:prstDash val="solid"/>
                      <a:round/>
                      <a:headEnd type="none" w="med" len="med"/>
                      <a:tailEnd type="none" w="med" len="med"/>
                    </a:lnR>
                    <a:lnT w="28575" cap="flat" cmpd="sng" algn="ctr">
                      <a:solidFill>
                        <a:srgbClr val="8857A4"/>
                      </a:solidFill>
                      <a:prstDash val="solid"/>
                      <a:round/>
                      <a:headEnd type="none" w="med" len="med"/>
                      <a:tailEnd type="none" w="med" len="med"/>
                    </a:lnT>
                    <a:lnB w="28575" cap="flat" cmpd="sng" algn="ctr">
                      <a:solidFill>
                        <a:srgbClr val="8857A4"/>
                      </a:solidFill>
                      <a:prstDash val="solid"/>
                      <a:round/>
                      <a:headEnd type="none" w="med" len="med"/>
                      <a:tailEnd type="none" w="med" len="med"/>
                    </a:lnB>
                    <a:lnTlToBr w="12700" cmpd="sng">
                      <a:noFill/>
                      <a:prstDash val="solid"/>
                    </a:lnTlToBr>
                    <a:lnBlToTr w="12700" cmpd="sng">
                      <a:noFill/>
                      <a:prstDash val="solid"/>
                    </a:lnBlToTr>
                    <a:solidFill>
                      <a:srgbClr val="8857A4"/>
                    </a:solidFill>
                  </a:tcPr>
                </a:tc>
                <a:tc>
                  <a:txBody>
                    <a:bodyPr/>
                    <a:lstStyle/>
                    <a:p>
                      <a:pPr marL="0" marR="0" lvl="0" indent="0" algn="l" defTabSz="403433" rtl="0" eaLnBrk="1" fontAlgn="auto" latinLnBrk="0" hangingPunct="1">
                        <a:lnSpc>
                          <a:spcPct val="90000"/>
                        </a:lnSpc>
                        <a:spcBef>
                          <a:spcPts val="0"/>
                        </a:spcBef>
                        <a:spcAft>
                          <a:spcPts val="0"/>
                        </a:spcAft>
                        <a:buClrTx/>
                        <a:buSzTx/>
                        <a:buFontTx/>
                        <a:buNone/>
                        <a:tabLst/>
                        <a:defRPr/>
                      </a:pPr>
                      <a:r>
                        <a:rPr lang="en-US" sz="3200" b="0" kern="0" dirty="0">
                          <a:solidFill>
                            <a:schemeClr val="accent6"/>
                          </a:solidFill>
                          <a:latin typeface="+mj-lt"/>
                          <a:cs typeface="Arial" panose="020B0604020202020204" pitchFamily="34" charset="0"/>
                        </a:rPr>
                        <a:t>Take it with you with a Rollover IRA</a:t>
                      </a:r>
                    </a:p>
                  </a:txBody>
                  <a:tcPr marL="274320" marR="274320" marT="91440" marB="91440" anchor="ctr">
                    <a:lnL w="28575" cap="flat" cmpd="sng" algn="ctr">
                      <a:solidFill>
                        <a:srgbClr val="8857A4"/>
                      </a:solidFill>
                      <a:prstDash val="solid"/>
                      <a:round/>
                      <a:headEnd type="none" w="med" len="med"/>
                      <a:tailEnd type="none" w="med" len="med"/>
                    </a:lnL>
                    <a:lnR w="28575" cap="flat" cmpd="sng" algn="ctr">
                      <a:solidFill>
                        <a:srgbClr val="8857A4"/>
                      </a:solidFill>
                      <a:prstDash val="solid"/>
                      <a:round/>
                      <a:headEnd type="none" w="med" len="med"/>
                      <a:tailEnd type="none" w="med" len="med"/>
                    </a:lnR>
                    <a:lnT w="28575" cap="flat" cmpd="sng" algn="ctr">
                      <a:solidFill>
                        <a:srgbClr val="8857A4"/>
                      </a:solidFill>
                      <a:prstDash val="solid"/>
                      <a:round/>
                      <a:headEnd type="none" w="med" len="med"/>
                      <a:tailEnd type="none" w="med" len="med"/>
                    </a:lnT>
                    <a:lnB w="28575" cap="flat" cmpd="sng" algn="ctr">
                      <a:solidFill>
                        <a:srgbClr val="8857A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p:cNvSpPr txBox="1"/>
          <p:nvPr/>
        </p:nvSpPr>
        <p:spPr>
          <a:xfrm>
            <a:off x="1294559" y="4027240"/>
            <a:ext cx="6554882" cy="1046440"/>
          </a:xfrm>
          <a:prstGeom prst="rect">
            <a:avLst/>
          </a:prstGeom>
          <a:noFill/>
        </p:spPr>
        <p:txBody>
          <a:bodyPr wrap="square" rtlCol="0">
            <a:spAutoFit/>
          </a:bodyPr>
          <a:lstStyle/>
          <a:p>
            <a:pPr algn="l"/>
            <a:r>
              <a:rPr lang="en-US" sz="2400" dirty="0">
                <a:solidFill>
                  <a:schemeClr val="accent6"/>
                </a:solidFill>
                <a:latin typeface="+mj-lt"/>
              </a:rPr>
              <a:t>Transfer your savings to a Rollover IRA without taxes or penalty. </a:t>
            </a:r>
          </a:p>
          <a:p>
            <a:pPr algn="l"/>
            <a:endParaRPr lang="en-US" sz="1400" dirty="0">
              <a:latin typeface="+mn-lt"/>
            </a:endParaRPr>
          </a:p>
        </p:txBody>
      </p:sp>
    </p:spTree>
    <p:extLst>
      <p:ext uri="{BB962C8B-B14F-4D97-AF65-F5344CB8AC3E}">
        <p14:creationId xmlns:p14="http://schemas.microsoft.com/office/powerpoint/2010/main" val="14353842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5890" name="Rectangle 2"/>
          <p:cNvSpPr>
            <a:spLocks noGrp="1" noChangeArrowheads="1"/>
          </p:cNvSpPr>
          <p:nvPr>
            <p:ph type="title"/>
          </p:nvPr>
        </p:nvSpPr>
        <p:spPr>
          <a:xfrm>
            <a:off x="575234" y="715297"/>
            <a:ext cx="7882966" cy="1067088"/>
          </a:xfrm>
        </p:spPr>
        <p:txBody>
          <a:bodyPr/>
          <a:lstStyle/>
          <a:p>
            <a:r>
              <a:rPr lang="en-US" dirty="0"/>
              <a:t>A Rollover IRA offers a range of benefits, wherever your career takes you</a:t>
            </a:r>
          </a:p>
        </p:txBody>
      </p:sp>
      <p:graphicFrame>
        <p:nvGraphicFramePr>
          <p:cNvPr id="2" name="Table 1"/>
          <p:cNvGraphicFramePr>
            <a:graphicFrameLocks noGrp="1"/>
          </p:cNvGraphicFramePr>
          <p:nvPr>
            <p:extLst>
              <p:ext uri="{D42A27DB-BD31-4B8C-83A1-F6EECF244321}">
                <p14:modId xmlns:p14="http://schemas.microsoft.com/office/powerpoint/2010/main" val="2156119857"/>
              </p:ext>
            </p:extLst>
          </p:nvPr>
        </p:nvGraphicFramePr>
        <p:xfrm>
          <a:off x="575188" y="3024647"/>
          <a:ext cx="3810001" cy="2880360"/>
        </p:xfrm>
        <a:graphic>
          <a:graphicData uri="http://schemas.openxmlformats.org/drawingml/2006/table">
            <a:tbl>
              <a:tblPr firstRow="1" bandRow="1">
                <a:tableStyleId>{5C22544A-7EE6-4342-B048-85BDC9FD1C3A}</a:tableStyleId>
              </a:tblPr>
              <a:tblGrid>
                <a:gridCol w="3810001">
                  <a:extLst>
                    <a:ext uri="{9D8B030D-6E8A-4147-A177-3AD203B41FA5}">
                      <a16:colId xmlns:a16="http://schemas.microsoft.com/office/drawing/2014/main" val="20000"/>
                    </a:ext>
                  </a:extLst>
                </a:gridCol>
              </a:tblGrid>
              <a:tr h="520794">
                <a:tc>
                  <a:txBody>
                    <a:bodyPr/>
                    <a:lstStyle/>
                    <a:p>
                      <a:pPr marL="0" marR="0" lvl="0" indent="0" algn="ctr" defTabSz="403433" rtl="0" eaLnBrk="1" fontAlgn="auto" latinLnBrk="0" hangingPunct="1">
                        <a:lnSpc>
                          <a:spcPct val="100000"/>
                        </a:lnSpc>
                        <a:spcBef>
                          <a:spcPts val="0"/>
                        </a:spcBef>
                        <a:spcAft>
                          <a:spcPts val="0"/>
                        </a:spcAft>
                        <a:buClrTx/>
                        <a:buSzTx/>
                        <a:buFontTx/>
                        <a:buNone/>
                        <a:tabLst/>
                        <a:defRPr/>
                      </a:pPr>
                      <a:r>
                        <a:rPr lang="en-US" sz="2400" b="0" kern="1200" dirty="0">
                          <a:solidFill>
                            <a:srgbClr val="4F9C39"/>
                          </a:solidFill>
                          <a:latin typeface="+mj-lt"/>
                          <a:ea typeface="+mn-ea"/>
                          <a:cs typeface="+mn-cs"/>
                        </a:rPr>
                        <a:t>Pros</a:t>
                      </a:r>
                    </a:p>
                  </a:txBody>
                  <a:tcPr marT="91440" marB="9144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298606">
                <a:tc>
                  <a:txBody>
                    <a:bodyPr/>
                    <a:lstStyle/>
                    <a:p>
                      <a:pPr marL="285750" indent="-285750" algn="l">
                        <a:spcBef>
                          <a:spcPts val="0"/>
                        </a:spcBef>
                        <a:spcAft>
                          <a:spcPts val="600"/>
                        </a:spcAft>
                        <a:buClr>
                          <a:srgbClr val="0072BC"/>
                        </a:buClr>
                        <a:buFont typeface="Arial" panose="020B0604020202020204" pitchFamily="34" charset="0"/>
                        <a:buChar char="•"/>
                        <a:tabLst>
                          <a:tab pos="3886200" algn="dec"/>
                          <a:tab pos="5032375" algn="dec"/>
                          <a:tab pos="6169025" algn="dec"/>
                          <a:tab pos="7315200" algn="dec"/>
                        </a:tabLst>
                      </a:pPr>
                      <a:r>
                        <a:rPr lang="en-US" sz="1800" b="0" dirty="0">
                          <a:solidFill>
                            <a:schemeClr val="accent4"/>
                          </a:solidFill>
                          <a:latin typeface="+mn-lt"/>
                        </a:rPr>
                        <a:t>Wider range of investment choices</a:t>
                      </a:r>
                    </a:p>
                    <a:p>
                      <a:pPr marL="285750" indent="-285750" algn="l">
                        <a:spcBef>
                          <a:spcPts val="0"/>
                        </a:spcBef>
                        <a:spcAft>
                          <a:spcPts val="600"/>
                        </a:spcAft>
                        <a:buClr>
                          <a:srgbClr val="0072BC"/>
                        </a:buClr>
                        <a:buFont typeface="Arial" panose="020B0604020202020204" pitchFamily="34" charset="0"/>
                        <a:buChar char="•"/>
                        <a:tabLst>
                          <a:tab pos="3886200" algn="dec"/>
                          <a:tab pos="5032375" algn="dec"/>
                          <a:tab pos="6169025" algn="dec"/>
                          <a:tab pos="7315200" algn="dec"/>
                        </a:tabLst>
                      </a:pPr>
                      <a:r>
                        <a:rPr lang="en-US" sz="1800" b="0" dirty="0">
                          <a:solidFill>
                            <a:schemeClr val="accent4"/>
                          </a:solidFill>
                          <a:latin typeface="+mn-lt"/>
                        </a:rPr>
                        <a:t>Option to make withdrawals before age 59½ without IRS penalties</a:t>
                      </a:r>
                    </a:p>
                    <a:p>
                      <a:pPr marL="285750" indent="-285750" algn="l">
                        <a:spcBef>
                          <a:spcPts val="0"/>
                        </a:spcBef>
                        <a:spcAft>
                          <a:spcPts val="600"/>
                        </a:spcAft>
                        <a:buClr>
                          <a:srgbClr val="0072BC"/>
                        </a:buClr>
                        <a:buFont typeface="Arial" panose="020B0604020202020204" pitchFamily="34" charset="0"/>
                        <a:buChar char="•"/>
                        <a:tabLst>
                          <a:tab pos="3886200" algn="dec"/>
                          <a:tab pos="5032375" algn="dec"/>
                          <a:tab pos="6169025" algn="dec"/>
                          <a:tab pos="7315200" algn="dec"/>
                        </a:tabLst>
                      </a:pPr>
                      <a:r>
                        <a:rPr lang="en-US" sz="1800" b="0" dirty="0">
                          <a:solidFill>
                            <a:schemeClr val="accent4"/>
                          </a:solidFill>
                          <a:latin typeface="+mn-lt"/>
                        </a:rPr>
                        <a:t>Ability to convert assets to a</a:t>
                      </a:r>
                      <a:r>
                        <a:rPr lang="en-US" sz="1800" b="0" baseline="0" dirty="0">
                          <a:solidFill>
                            <a:schemeClr val="accent4"/>
                          </a:solidFill>
                          <a:latin typeface="+mn-lt"/>
                        </a:rPr>
                        <a:t> </a:t>
                      </a:r>
                      <a:br>
                        <a:rPr lang="en-US" sz="1800" b="0" baseline="0" dirty="0">
                          <a:solidFill>
                            <a:schemeClr val="accent4"/>
                          </a:solidFill>
                          <a:latin typeface="+mn-lt"/>
                        </a:rPr>
                      </a:br>
                      <a:r>
                        <a:rPr lang="en-US" sz="1800" b="0" dirty="0">
                          <a:solidFill>
                            <a:schemeClr val="accent4"/>
                          </a:solidFill>
                          <a:latin typeface="+mn-lt"/>
                        </a:rPr>
                        <a:t>Roth IRA</a:t>
                      </a:r>
                    </a:p>
                    <a:p>
                      <a:pPr marL="285750" indent="-285750" algn="l">
                        <a:spcBef>
                          <a:spcPts val="0"/>
                        </a:spcBef>
                        <a:spcAft>
                          <a:spcPts val="600"/>
                        </a:spcAft>
                        <a:buClr>
                          <a:srgbClr val="0072BC"/>
                        </a:buClr>
                        <a:buFont typeface="Arial" panose="020B0604020202020204" pitchFamily="34" charset="0"/>
                        <a:buChar char="•"/>
                        <a:tabLst>
                          <a:tab pos="3886200" algn="dec"/>
                          <a:tab pos="5032375" algn="dec"/>
                          <a:tab pos="6169025" algn="dec"/>
                          <a:tab pos="7315200" algn="dec"/>
                        </a:tabLst>
                      </a:pPr>
                      <a:r>
                        <a:rPr lang="en-US" sz="1800" b="0" dirty="0">
                          <a:solidFill>
                            <a:schemeClr val="accent4"/>
                          </a:solidFill>
                          <a:latin typeface="+mn-lt"/>
                        </a:rPr>
                        <a:t>Easier recordkeeping and</a:t>
                      </a:r>
                      <a:r>
                        <a:rPr lang="en-US" sz="1800" b="0" baseline="0" dirty="0">
                          <a:solidFill>
                            <a:schemeClr val="accent4"/>
                          </a:solidFill>
                          <a:latin typeface="+mn-lt"/>
                        </a:rPr>
                        <a:t> </a:t>
                      </a:r>
                      <a:r>
                        <a:rPr lang="en-US" sz="1800" b="0" dirty="0">
                          <a:solidFill>
                            <a:schemeClr val="accent4"/>
                          </a:solidFill>
                          <a:latin typeface="+mn-lt"/>
                        </a:rPr>
                        <a:t>management</a:t>
                      </a:r>
                    </a:p>
                  </a:txBody>
                  <a:tcPr marT="91440" marB="9144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136704241"/>
              </p:ext>
            </p:extLst>
          </p:nvPr>
        </p:nvGraphicFramePr>
        <p:xfrm>
          <a:off x="4817806" y="3026527"/>
          <a:ext cx="3810000" cy="2886333"/>
        </p:xfrm>
        <a:graphic>
          <a:graphicData uri="http://schemas.openxmlformats.org/drawingml/2006/table">
            <a:tbl>
              <a:tblPr firstRow="1" bandRow="1">
                <a:tableStyleId>{5C22544A-7EE6-4342-B048-85BDC9FD1C3A}</a:tableStyleId>
              </a:tblPr>
              <a:tblGrid>
                <a:gridCol w="3810000">
                  <a:extLst>
                    <a:ext uri="{9D8B030D-6E8A-4147-A177-3AD203B41FA5}">
                      <a16:colId xmlns:a16="http://schemas.microsoft.com/office/drawing/2014/main" val="20000"/>
                    </a:ext>
                  </a:extLst>
                </a:gridCol>
              </a:tblGrid>
              <a:tr h="479827">
                <a:tc>
                  <a:txBody>
                    <a:bodyPr/>
                    <a:lstStyle/>
                    <a:p>
                      <a:pPr marL="0" marR="0" lvl="0" indent="0" algn="ctr" defTabSz="403433" rtl="0" eaLnBrk="1" fontAlgn="auto" latinLnBrk="0" hangingPunct="1">
                        <a:lnSpc>
                          <a:spcPct val="100000"/>
                        </a:lnSpc>
                        <a:spcBef>
                          <a:spcPts val="0"/>
                        </a:spcBef>
                        <a:spcAft>
                          <a:spcPts val="0"/>
                        </a:spcAft>
                        <a:buClrTx/>
                        <a:buSzTx/>
                        <a:buFontTx/>
                        <a:buNone/>
                        <a:tabLst/>
                        <a:defRPr/>
                      </a:pPr>
                      <a:r>
                        <a:rPr lang="en-US" sz="2400" b="0" kern="1200" dirty="0">
                          <a:solidFill>
                            <a:srgbClr val="EF343C"/>
                          </a:solidFill>
                          <a:latin typeface="+mj-lt"/>
                          <a:ea typeface="+mn-ea"/>
                          <a:cs typeface="+mn-cs"/>
                        </a:rPr>
                        <a:t>Cons</a:t>
                      </a:r>
                    </a:p>
                  </a:txBody>
                  <a:tcPr marT="91440" marB="9144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337693">
                <a:tc>
                  <a:txBody>
                    <a:bodyPr/>
                    <a:lstStyle/>
                    <a:p>
                      <a:pPr marL="285750" indent="-285750" algn="l">
                        <a:spcBef>
                          <a:spcPts val="0"/>
                        </a:spcBef>
                        <a:spcAft>
                          <a:spcPts val="600"/>
                        </a:spcAft>
                        <a:buClr>
                          <a:srgbClr val="0072BC"/>
                        </a:buClr>
                        <a:buFont typeface="Arial" panose="020B0604020202020204" pitchFamily="34" charset="0"/>
                        <a:buChar char="•"/>
                        <a:tabLst>
                          <a:tab pos="3886200" algn="dec"/>
                          <a:tab pos="5032375" algn="dec"/>
                          <a:tab pos="6169025" algn="dec"/>
                          <a:tab pos="7315200" algn="dec"/>
                        </a:tabLst>
                      </a:pPr>
                      <a:r>
                        <a:rPr lang="en-US" sz="1800" b="0" dirty="0">
                          <a:solidFill>
                            <a:schemeClr val="accent4"/>
                          </a:solidFill>
                          <a:latin typeface="+mn-lt"/>
                        </a:rPr>
                        <a:t>Does not offer loans</a:t>
                      </a:r>
                    </a:p>
                    <a:p>
                      <a:pPr marL="285750" indent="-285750" algn="l">
                        <a:spcBef>
                          <a:spcPts val="0"/>
                        </a:spcBef>
                        <a:spcAft>
                          <a:spcPts val="600"/>
                        </a:spcAft>
                        <a:buClr>
                          <a:srgbClr val="0072BC"/>
                        </a:buClr>
                        <a:buFont typeface="Arial" panose="020B0604020202020204" pitchFamily="34" charset="0"/>
                        <a:buChar char="•"/>
                        <a:tabLst>
                          <a:tab pos="3886200" algn="dec"/>
                          <a:tab pos="5032375" algn="dec"/>
                          <a:tab pos="6169025" algn="dec"/>
                          <a:tab pos="7315200" algn="dec"/>
                        </a:tabLst>
                      </a:pPr>
                      <a:r>
                        <a:rPr lang="en-US" sz="1800" b="0" dirty="0">
                          <a:solidFill>
                            <a:schemeClr val="accent4"/>
                          </a:solidFill>
                          <a:latin typeface="+mn-lt"/>
                        </a:rPr>
                        <a:t>Special tax advantages for assets held in employer stock are not available</a:t>
                      </a:r>
                    </a:p>
                    <a:p>
                      <a:pPr marL="285750" indent="-285750" algn="l">
                        <a:spcBef>
                          <a:spcPts val="0"/>
                        </a:spcBef>
                        <a:spcAft>
                          <a:spcPts val="600"/>
                        </a:spcAft>
                        <a:buClr>
                          <a:srgbClr val="0072BC"/>
                        </a:buClr>
                        <a:buFont typeface="Arial" panose="020B0604020202020204" pitchFamily="34" charset="0"/>
                        <a:buChar char="•"/>
                        <a:tabLst>
                          <a:tab pos="3886200" algn="dec"/>
                          <a:tab pos="5032375" algn="dec"/>
                          <a:tab pos="6169025" algn="dec"/>
                          <a:tab pos="7315200" algn="dec"/>
                        </a:tabLst>
                      </a:pPr>
                      <a:r>
                        <a:rPr lang="en-US" sz="1800" b="0" dirty="0">
                          <a:solidFill>
                            <a:schemeClr val="accent4"/>
                          </a:solidFill>
                          <a:latin typeface="+mn-lt"/>
                        </a:rPr>
                        <a:t>May offer less protection</a:t>
                      </a:r>
                      <a:r>
                        <a:rPr lang="en-US" sz="1800" b="0" baseline="0" dirty="0">
                          <a:solidFill>
                            <a:schemeClr val="accent4"/>
                          </a:solidFill>
                          <a:latin typeface="+mn-lt"/>
                        </a:rPr>
                        <a:t> </a:t>
                      </a:r>
                      <a:r>
                        <a:rPr lang="en-US" sz="1800" b="0" dirty="0">
                          <a:solidFill>
                            <a:schemeClr val="accent4"/>
                          </a:solidFill>
                          <a:latin typeface="+mn-lt"/>
                        </a:rPr>
                        <a:t>from</a:t>
                      </a:r>
                      <a:r>
                        <a:rPr lang="en-US" sz="1800" b="0" baseline="0" dirty="0">
                          <a:solidFill>
                            <a:schemeClr val="accent4"/>
                          </a:solidFill>
                          <a:latin typeface="+mn-lt"/>
                        </a:rPr>
                        <a:t> </a:t>
                      </a:r>
                      <a:r>
                        <a:rPr lang="en-US" sz="1800" b="0" dirty="0">
                          <a:solidFill>
                            <a:schemeClr val="accent4"/>
                          </a:solidFill>
                          <a:latin typeface="+mn-lt"/>
                        </a:rPr>
                        <a:t>creditors</a:t>
                      </a:r>
                    </a:p>
                  </a:txBody>
                  <a:tcPr marT="91440" marB="9144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bl>
          </a:graphicData>
        </a:graphic>
      </p:graphicFrame>
      <p:cxnSp>
        <p:nvCxnSpPr>
          <p:cNvPr id="13" name="Straight Connector 12"/>
          <p:cNvCxnSpPr/>
          <p:nvPr/>
        </p:nvCxnSpPr>
        <p:spPr bwMode="auto">
          <a:xfrm>
            <a:off x="4572000" y="2197510"/>
            <a:ext cx="0" cy="3566160"/>
          </a:xfrm>
          <a:prstGeom prst="line">
            <a:avLst/>
          </a:prstGeom>
          <a:solidFill>
            <a:schemeClr val="accent1"/>
          </a:solidFill>
          <a:ln w="12700" cap="flat" cmpd="sng" algn="ctr">
            <a:solidFill>
              <a:schemeClr val="accent6">
                <a:lumMod val="50000"/>
              </a:schemeClr>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grpSp>
        <p:nvGrpSpPr>
          <p:cNvPr id="12" name="Group 11"/>
          <p:cNvGrpSpPr/>
          <p:nvPr/>
        </p:nvGrpSpPr>
        <p:grpSpPr>
          <a:xfrm>
            <a:off x="2076757" y="2146360"/>
            <a:ext cx="760300" cy="760300"/>
            <a:chOff x="2118851" y="1872575"/>
            <a:chExt cx="943896" cy="943896"/>
          </a:xfrm>
        </p:grpSpPr>
        <p:sp>
          <p:nvSpPr>
            <p:cNvPr id="14" name="Oval 13"/>
            <p:cNvSpPr/>
            <p:nvPr/>
          </p:nvSpPr>
          <p:spPr bwMode="auto">
            <a:xfrm>
              <a:off x="2118851" y="1872575"/>
              <a:ext cx="943896" cy="943896"/>
            </a:xfrm>
            <a:prstGeom prst="ellipse">
              <a:avLst/>
            </a:prstGeom>
            <a:noFill/>
            <a:ln w="57150">
              <a:solidFill>
                <a:srgbClr val="4F9C39"/>
              </a:solidFill>
              <a:miter lim="800000"/>
              <a:headEnd type="none" w="sm" len="sm"/>
              <a:tailEnd type="none" w="sm" len="sm"/>
            </a:ln>
            <a:effectLst/>
            <a:extLst>
              <a:ext uri="{909E8E84-426E-40DD-AFC4-6F175D3DCCD1}">
                <a14:hiddenFill xmlns:a14="http://schemas.microsoft.com/office/drawing/2010/main">
                  <a:solidFill>
                    <a:schemeClr val="accent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rtlCol="0" anchor="ctr"/>
            <a:lstStyle/>
            <a:p>
              <a:pPr algn="ctr">
                <a:spcBef>
                  <a:spcPct val="0"/>
                </a:spcBef>
                <a:spcAft>
                  <a:spcPct val="25000"/>
                </a:spcAft>
                <a:buClr>
                  <a:srgbClr val="FFFF99"/>
                </a:buClr>
                <a:tabLst>
                  <a:tab pos="3886200" algn="dec"/>
                  <a:tab pos="5032375" algn="dec"/>
                  <a:tab pos="6169025" algn="dec"/>
                  <a:tab pos="7315200" algn="dec"/>
                </a:tabLst>
              </a:pPr>
              <a:endParaRPr lang="en-US" sz="2000" dirty="0">
                <a:solidFill>
                  <a:srgbClr val="000000"/>
                </a:solidFill>
                <a:latin typeface="+mj-lt"/>
              </a:endParaRPr>
            </a:p>
          </p:txBody>
        </p:sp>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33931" y="2079184"/>
              <a:ext cx="713737" cy="530678"/>
            </a:xfrm>
            <a:prstGeom prst="rect">
              <a:avLst/>
            </a:prstGeom>
          </p:spPr>
        </p:pic>
      </p:grpSp>
      <p:grpSp>
        <p:nvGrpSpPr>
          <p:cNvPr id="16" name="Group 15"/>
          <p:cNvGrpSpPr/>
          <p:nvPr/>
        </p:nvGrpSpPr>
        <p:grpSpPr>
          <a:xfrm>
            <a:off x="6319375" y="2146360"/>
            <a:ext cx="760300" cy="760300"/>
            <a:chOff x="5971086" y="1918051"/>
            <a:chExt cx="943896" cy="943896"/>
          </a:xfrm>
        </p:grpSpPr>
        <p:pic>
          <p:nvPicPr>
            <p:cNvPr id="17" name="Picture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61749" y="2108714"/>
              <a:ext cx="562570" cy="562570"/>
            </a:xfrm>
            <a:prstGeom prst="rect">
              <a:avLst/>
            </a:prstGeom>
          </p:spPr>
        </p:pic>
        <p:sp>
          <p:nvSpPr>
            <p:cNvPr id="18" name="Oval 17"/>
            <p:cNvSpPr/>
            <p:nvPr/>
          </p:nvSpPr>
          <p:spPr bwMode="auto">
            <a:xfrm>
              <a:off x="5971086" y="1918051"/>
              <a:ext cx="943896" cy="943896"/>
            </a:xfrm>
            <a:prstGeom prst="ellipse">
              <a:avLst/>
            </a:prstGeom>
            <a:noFill/>
            <a:ln w="57150">
              <a:solidFill>
                <a:srgbClr val="EF343C"/>
              </a:solidFill>
              <a:miter lim="800000"/>
              <a:headEnd type="none" w="sm" len="sm"/>
              <a:tailEnd type="none" w="sm" len="sm"/>
            </a:ln>
            <a:effectLst/>
            <a:extLst>
              <a:ext uri="{909E8E84-426E-40DD-AFC4-6F175D3DCCD1}">
                <a14:hiddenFill xmlns:a14="http://schemas.microsoft.com/office/drawing/2010/main">
                  <a:solidFill>
                    <a:schemeClr val="accent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rtlCol="0" anchor="ctr"/>
            <a:lstStyle/>
            <a:p>
              <a:pPr algn="ctr">
                <a:spcBef>
                  <a:spcPct val="0"/>
                </a:spcBef>
                <a:spcAft>
                  <a:spcPct val="25000"/>
                </a:spcAft>
                <a:buClr>
                  <a:srgbClr val="FFFF99"/>
                </a:buClr>
                <a:tabLst>
                  <a:tab pos="3886200" algn="dec"/>
                  <a:tab pos="5032375" algn="dec"/>
                  <a:tab pos="6169025" algn="dec"/>
                  <a:tab pos="7315200" algn="dec"/>
                </a:tabLst>
              </a:pPr>
              <a:endParaRPr lang="en-US" sz="2000" dirty="0">
                <a:solidFill>
                  <a:srgbClr val="000000"/>
                </a:solidFill>
                <a:latin typeface="+mj-lt"/>
              </a:endParaRPr>
            </a:p>
          </p:txBody>
        </p:sp>
      </p:grpSp>
    </p:spTree>
    <p:extLst>
      <p:ext uri="{BB962C8B-B14F-4D97-AF65-F5344CB8AC3E}">
        <p14:creationId xmlns:p14="http://schemas.microsoft.com/office/powerpoint/2010/main" val="23406581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5890" name="Rectangle 2"/>
          <p:cNvSpPr>
            <a:spLocks noGrp="1" noChangeArrowheads="1"/>
          </p:cNvSpPr>
          <p:nvPr>
            <p:ph type="title"/>
          </p:nvPr>
        </p:nvSpPr>
        <p:spPr/>
        <p:txBody>
          <a:bodyPr/>
          <a:lstStyle/>
          <a:p>
            <a:r>
              <a:rPr lang="en-US" dirty="0"/>
              <a:t>Two ways to roll over your savings</a:t>
            </a:r>
          </a:p>
        </p:txBody>
      </p:sp>
      <p:sp>
        <p:nvSpPr>
          <p:cNvPr id="9" name="Content Placeholder 8"/>
          <p:cNvSpPr>
            <a:spLocks noGrp="1"/>
          </p:cNvSpPr>
          <p:nvPr>
            <p:ph idx="1"/>
          </p:nvPr>
        </p:nvSpPr>
        <p:spPr>
          <a:xfrm>
            <a:off x="575233" y="1952857"/>
            <a:ext cx="8082383" cy="3615428"/>
          </a:xfrm>
        </p:spPr>
        <p:txBody>
          <a:bodyPr/>
          <a:lstStyle/>
          <a:p>
            <a:pPr marL="460375" indent="-460375"/>
            <a:r>
              <a:rPr lang="en-US" sz="2000" dirty="0"/>
              <a:t>	Direct rollover</a:t>
            </a:r>
          </a:p>
          <a:p>
            <a:pPr marL="285750" indent="-285750">
              <a:spcBef>
                <a:spcPts val="1200"/>
              </a:spcBef>
              <a:spcAft>
                <a:spcPts val="600"/>
              </a:spcAft>
              <a:buFont typeface="Arial" panose="020B0604020202020204" pitchFamily="34" charset="0"/>
              <a:buChar char="•"/>
              <a:tabLst>
                <a:tab pos="3886200" algn="dec"/>
                <a:tab pos="5032375" algn="dec"/>
                <a:tab pos="6169025" algn="dec"/>
                <a:tab pos="7315200" algn="dec"/>
              </a:tabLst>
            </a:pPr>
            <a:r>
              <a:rPr lang="en-US" sz="2000" dirty="0">
                <a:solidFill>
                  <a:schemeClr val="accent4"/>
                </a:solidFill>
                <a:latin typeface="+mn-lt"/>
              </a:rPr>
              <a:t>Retirement assets are transferred directly from former </a:t>
            </a:r>
            <a:br>
              <a:rPr lang="en-US" sz="2000" dirty="0">
                <a:solidFill>
                  <a:schemeClr val="accent4"/>
                </a:solidFill>
                <a:latin typeface="+mn-lt"/>
              </a:rPr>
            </a:br>
            <a:r>
              <a:rPr lang="en-US" sz="2000" dirty="0">
                <a:solidFill>
                  <a:schemeClr val="accent4"/>
                </a:solidFill>
                <a:latin typeface="+mn-lt"/>
              </a:rPr>
              <a:t>employer’s plan to:</a:t>
            </a:r>
          </a:p>
          <a:p>
            <a:pPr marL="689183" lvl="1" indent="-285750">
              <a:spcBef>
                <a:spcPts val="0"/>
              </a:spcBef>
              <a:spcAft>
                <a:spcPts val="600"/>
              </a:spcAft>
              <a:tabLst>
                <a:tab pos="3886200" algn="dec"/>
                <a:tab pos="5032375" algn="dec"/>
                <a:tab pos="6169025" algn="dec"/>
                <a:tab pos="7315200" algn="dec"/>
              </a:tabLst>
            </a:pPr>
            <a:r>
              <a:rPr lang="en-US" dirty="0">
                <a:solidFill>
                  <a:schemeClr val="accent4"/>
                </a:solidFill>
              </a:rPr>
              <a:t>A Rollover IRA, or</a:t>
            </a:r>
          </a:p>
          <a:p>
            <a:pPr marL="689183" lvl="1" indent="-285750">
              <a:spcBef>
                <a:spcPts val="0"/>
              </a:spcBef>
              <a:spcAft>
                <a:spcPts val="600"/>
              </a:spcAft>
              <a:tabLst>
                <a:tab pos="3886200" algn="dec"/>
                <a:tab pos="5032375" algn="dec"/>
                <a:tab pos="6169025" algn="dec"/>
                <a:tab pos="7315200" algn="dec"/>
              </a:tabLst>
            </a:pPr>
            <a:r>
              <a:rPr lang="en-US" dirty="0">
                <a:solidFill>
                  <a:schemeClr val="accent4"/>
                </a:solidFill>
              </a:rPr>
              <a:t>A new employer’s plan</a:t>
            </a:r>
          </a:p>
          <a:p>
            <a:pPr marL="285750" indent="-285750">
              <a:spcBef>
                <a:spcPts val="0"/>
              </a:spcBef>
              <a:spcAft>
                <a:spcPts val="600"/>
              </a:spcAft>
              <a:buFont typeface="Arial" panose="020B0604020202020204" pitchFamily="34" charset="0"/>
              <a:buChar char="•"/>
              <a:tabLst>
                <a:tab pos="3886200" algn="dec"/>
                <a:tab pos="5032375" algn="dec"/>
                <a:tab pos="6169025" algn="dec"/>
                <a:tab pos="7315200" algn="dec"/>
              </a:tabLst>
            </a:pPr>
            <a:r>
              <a:rPr lang="en-US" sz="2000" dirty="0">
                <a:solidFill>
                  <a:schemeClr val="accent4"/>
                </a:solidFill>
                <a:latin typeface="+mn-lt"/>
              </a:rPr>
              <a:t>No income taxes due </a:t>
            </a:r>
          </a:p>
          <a:p>
            <a:pPr marL="285750" indent="-285750">
              <a:spcBef>
                <a:spcPts val="0"/>
              </a:spcBef>
              <a:spcAft>
                <a:spcPts val="600"/>
              </a:spcAft>
              <a:buFont typeface="Arial" panose="020B0604020202020204" pitchFamily="34" charset="0"/>
              <a:buChar char="•"/>
              <a:tabLst>
                <a:tab pos="3886200" algn="dec"/>
                <a:tab pos="5032375" algn="dec"/>
                <a:tab pos="6169025" algn="dec"/>
                <a:tab pos="7315200" algn="dec"/>
              </a:tabLst>
            </a:pPr>
            <a:r>
              <a:rPr lang="en-US" sz="2000" dirty="0">
                <a:solidFill>
                  <a:schemeClr val="accent4"/>
                </a:solidFill>
                <a:latin typeface="+mn-lt"/>
              </a:rPr>
              <a:t>No mandatory 20% federal income tax withholding</a:t>
            </a:r>
          </a:p>
          <a:p>
            <a:pPr marL="285750" indent="-285750">
              <a:spcBef>
                <a:spcPts val="0"/>
              </a:spcBef>
              <a:spcAft>
                <a:spcPts val="600"/>
              </a:spcAft>
              <a:buFont typeface="Arial" panose="020B0604020202020204" pitchFamily="34" charset="0"/>
              <a:buChar char="•"/>
              <a:tabLst>
                <a:tab pos="3886200" algn="dec"/>
                <a:tab pos="5032375" algn="dec"/>
                <a:tab pos="6169025" algn="dec"/>
                <a:tab pos="7315200" algn="dec"/>
              </a:tabLst>
            </a:pPr>
            <a:r>
              <a:rPr lang="en-US" sz="2000" dirty="0">
                <a:solidFill>
                  <a:schemeClr val="accent4"/>
                </a:solidFill>
                <a:latin typeface="+mn-lt"/>
              </a:rPr>
              <a:t>No IRS penalty for early withdrawal</a:t>
            </a:r>
          </a:p>
          <a:p>
            <a:endParaRPr lang="en-US" dirty="0"/>
          </a:p>
          <a:p>
            <a:endParaRPr lang="en-US" dirty="0"/>
          </a:p>
        </p:txBody>
      </p:sp>
      <p:sp>
        <p:nvSpPr>
          <p:cNvPr id="10" name="Text Placeholder 9"/>
          <p:cNvSpPr>
            <a:spLocks noGrp="1"/>
          </p:cNvSpPr>
          <p:nvPr>
            <p:ph type="body" sz="quarter" idx="10"/>
          </p:nvPr>
        </p:nvSpPr>
        <p:spPr/>
        <p:txBody>
          <a:bodyPr/>
          <a:lstStyle/>
          <a:p>
            <a:endParaRPr lang="en-US"/>
          </a:p>
        </p:txBody>
      </p:sp>
      <p:sp>
        <p:nvSpPr>
          <p:cNvPr id="2" name="TextBox 1"/>
          <p:cNvSpPr txBox="1"/>
          <p:nvPr/>
        </p:nvSpPr>
        <p:spPr>
          <a:xfrm>
            <a:off x="685800" y="1985282"/>
            <a:ext cx="365760" cy="365760"/>
          </a:xfrm>
          <a:prstGeom prst="rect">
            <a:avLst/>
          </a:prstGeom>
          <a:solidFill>
            <a:srgbClr val="8857A4"/>
          </a:solidFill>
        </p:spPr>
        <p:txBody>
          <a:bodyPr wrap="square" tIns="91440" bIns="91440" rtlCol="0" anchor="ctr" anchorCtr="0">
            <a:noAutofit/>
          </a:bodyPr>
          <a:lstStyle/>
          <a:p>
            <a:r>
              <a:rPr lang="en-US" sz="2400" dirty="0">
                <a:solidFill>
                  <a:srgbClr val="FFFFFF"/>
                </a:solidFill>
                <a:latin typeface="+mj-lt"/>
              </a:rPr>
              <a:t>1</a:t>
            </a:r>
          </a:p>
        </p:txBody>
      </p:sp>
    </p:spTree>
    <p:extLst>
      <p:ext uri="{BB962C8B-B14F-4D97-AF65-F5344CB8AC3E}">
        <p14:creationId xmlns:p14="http://schemas.microsoft.com/office/powerpoint/2010/main" val="28225704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5890" name="Rectangle 2"/>
          <p:cNvSpPr>
            <a:spLocks noGrp="1" noChangeArrowheads="1"/>
          </p:cNvSpPr>
          <p:nvPr>
            <p:ph type="title"/>
          </p:nvPr>
        </p:nvSpPr>
        <p:spPr/>
        <p:txBody>
          <a:bodyPr/>
          <a:lstStyle/>
          <a:p>
            <a:r>
              <a:rPr lang="en-US" dirty="0"/>
              <a:t>Two ways to roll over your savings</a:t>
            </a:r>
          </a:p>
        </p:txBody>
      </p:sp>
      <p:sp>
        <p:nvSpPr>
          <p:cNvPr id="3" name="Content Placeholder 2"/>
          <p:cNvSpPr>
            <a:spLocks noGrp="1"/>
          </p:cNvSpPr>
          <p:nvPr>
            <p:ph idx="1"/>
          </p:nvPr>
        </p:nvSpPr>
        <p:spPr/>
        <p:txBody>
          <a:bodyPr/>
          <a:lstStyle/>
          <a:p>
            <a:pPr marL="460375" indent="-460375"/>
            <a:r>
              <a:rPr lang="en-US" sz="2000" dirty="0"/>
              <a:t>	Indirect rollover</a:t>
            </a:r>
          </a:p>
          <a:p>
            <a:pPr marL="285750" indent="-285750">
              <a:spcBef>
                <a:spcPts val="1200"/>
              </a:spcBef>
              <a:spcAft>
                <a:spcPts val="600"/>
              </a:spcAft>
              <a:buFont typeface="Arial" panose="020B0604020202020204" pitchFamily="34" charset="0"/>
              <a:buChar char="•"/>
              <a:tabLst>
                <a:tab pos="3886200" algn="dec"/>
                <a:tab pos="5032375" algn="dec"/>
                <a:tab pos="6169025" algn="dec"/>
                <a:tab pos="7315200" algn="dec"/>
              </a:tabLst>
            </a:pPr>
            <a:r>
              <a:rPr lang="en-US" sz="2000" dirty="0">
                <a:solidFill>
                  <a:schemeClr val="accent4"/>
                </a:solidFill>
                <a:latin typeface="+mn-lt"/>
              </a:rPr>
              <a:t>Distribution check is made payable to participant</a:t>
            </a:r>
          </a:p>
          <a:p>
            <a:pPr marL="285750" indent="-285750">
              <a:spcBef>
                <a:spcPts val="0"/>
              </a:spcBef>
              <a:spcAft>
                <a:spcPts val="600"/>
              </a:spcAft>
              <a:buFont typeface="Arial" panose="020B0604020202020204" pitchFamily="34" charset="0"/>
              <a:buChar char="•"/>
              <a:tabLst>
                <a:tab pos="3886200" algn="dec"/>
                <a:tab pos="5032375" algn="dec"/>
                <a:tab pos="6169025" algn="dec"/>
                <a:tab pos="7315200" algn="dec"/>
              </a:tabLst>
            </a:pPr>
            <a:r>
              <a:rPr lang="en-US" sz="2000" dirty="0">
                <a:solidFill>
                  <a:schemeClr val="accent4"/>
                </a:solidFill>
                <a:latin typeface="+mn-lt"/>
              </a:rPr>
              <a:t>20% is withheld for federal income tax purposes</a:t>
            </a:r>
          </a:p>
          <a:p>
            <a:pPr marL="285750" indent="-285750">
              <a:spcBef>
                <a:spcPts val="0"/>
              </a:spcBef>
              <a:spcAft>
                <a:spcPts val="600"/>
              </a:spcAft>
              <a:buFont typeface="Arial" panose="020B0604020202020204" pitchFamily="34" charset="0"/>
              <a:buChar char="•"/>
              <a:tabLst>
                <a:tab pos="3886200" algn="dec"/>
                <a:tab pos="5032375" algn="dec"/>
                <a:tab pos="6169025" algn="dec"/>
                <a:tab pos="7315200" algn="dec"/>
              </a:tabLst>
            </a:pPr>
            <a:r>
              <a:rPr lang="en-US" sz="2000" dirty="0">
                <a:solidFill>
                  <a:schemeClr val="accent4"/>
                </a:solidFill>
                <a:latin typeface="+mn-lt"/>
              </a:rPr>
              <a:t>Participant has 60 days to reinvest distribution</a:t>
            </a:r>
            <a:br>
              <a:rPr lang="en-US" sz="2000" dirty="0">
                <a:solidFill>
                  <a:schemeClr val="accent4"/>
                </a:solidFill>
                <a:latin typeface="+mn-lt"/>
              </a:rPr>
            </a:br>
            <a:r>
              <a:rPr lang="en-US" sz="2000" dirty="0">
                <a:solidFill>
                  <a:schemeClr val="accent4"/>
                </a:solidFill>
                <a:latin typeface="+mn-lt"/>
              </a:rPr>
              <a:t>(including amount withheld) in a new employer’s plan or</a:t>
            </a:r>
            <a:br>
              <a:rPr lang="en-US" sz="2000" dirty="0">
                <a:solidFill>
                  <a:schemeClr val="accent4"/>
                </a:solidFill>
                <a:latin typeface="+mn-lt"/>
              </a:rPr>
            </a:br>
            <a:r>
              <a:rPr lang="en-US" sz="2000" dirty="0">
                <a:solidFill>
                  <a:schemeClr val="accent4"/>
                </a:solidFill>
                <a:latin typeface="+mn-lt"/>
              </a:rPr>
              <a:t>in a Rollover IRA</a:t>
            </a:r>
          </a:p>
          <a:p>
            <a:pPr marL="285750" indent="-285750">
              <a:spcBef>
                <a:spcPts val="0"/>
              </a:spcBef>
              <a:spcAft>
                <a:spcPts val="600"/>
              </a:spcAft>
              <a:buFont typeface="Arial" panose="020B0604020202020204" pitchFamily="34" charset="0"/>
              <a:buChar char="•"/>
              <a:tabLst>
                <a:tab pos="3886200" algn="dec"/>
                <a:tab pos="5032375" algn="dec"/>
                <a:tab pos="6169025" algn="dec"/>
                <a:tab pos="7315200" algn="dec"/>
              </a:tabLst>
            </a:pPr>
            <a:r>
              <a:rPr lang="en-US" sz="2000" dirty="0">
                <a:solidFill>
                  <a:schemeClr val="accent4"/>
                </a:solidFill>
                <a:latin typeface="+mn-lt"/>
              </a:rPr>
              <a:t>IRS penalty for missed deadline is severe</a:t>
            </a:r>
          </a:p>
          <a:p>
            <a:pPr marL="689183" lvl="1" indent="-285750">
              <a:spcBef>
                <a:spcPts val="0"/>
              </a:spcBef>
              <a:spcAft>
                <a:spcPts val="600"/>
              </a:spcAft>
              <a:tabLst>
                <a:tab pos="3886200" algn="dec"/>
                <a:tab pos="5032375" algn="dec"/>
                <a:tab pos="6169025" algn="dec"/>
                <a:tab pos="7315200" algn="dec"/>
              </a:tabLst>
            </a:pPr>
            <a:r>
              <a:rPr lang="en-US" dirty="0">
                <a:solidFill>
                  <a:schemeClr val="accent4"/>
                </a:solidFill>
                <a:latin typeface="+mn-lt"/>
              </a:rPr>
              <a:t>Cannot shelter those assets from taxes in the future</a:t>
            </a:r>
          </a:p>
          <a:p>
            <a:pPr marL="689183" lvl="1" indent="-285750">
              <a:spcBef>
                <a:spcPts val="0"/>
              </a:spcBef>
              <a:spcAft>
                <a:spcPts val="600"/>
              </a:spcAft>
              <a:tabLst>
                <a:tab pos="3886200" algn="dec"/>
                <a:tab pos="5032375" algn="dec"/>
                <a:tab pos="6169025" algn="dec"/>
                <a:tab pos="7315200" algn="dec"/>
              </a:tabLst>
            </a:pPr>
            <a:r>
              <a:rPr lang="en-US" dirty="0">
                <a:solidFill>
                  <a:schemeClr val="accent4"/>
                </a:solidFill>
                <a:latin typeface="+mn-lt"/>
              </a:rPr>
              <a:t>Income taxes must be paid on full distribution</a:t>
            </a:r>
          </a:p>
          <a:p>
            <a:pPr marL="689183" lvl="1" indent="-285750">
              <a:spcBef>
                <a:spcPts val="0"/>
              </a:spcBef>
              <a:spcAft>
                <a:spcPts val="600"/>
              </a:spcAft>
              <a:tabLst>
                <a:tab pos="3886200" algn="dec"/>
                <a:tab pos="5032375" algn="dec"/>
                <a:tab pos="6169025" algn="dec"/>
                <a:tab pos="7315200" algn="dec"/>
              </a:tabLst>
            </a:pPr>
            <a:r>
              <a:rPr lang="en-US" dirty="0">
                <a:solidFill>
                  <a:schemeClr val="accent4"/>
                </a:solidFill>
                <a:latin typeface="+mn-lt"/>
              </a:rPr>
              <a:t>10% additional tax if distribution is made before age 59½</a:t>
            </a:r>
          </a:p>
          <a:p>
            <a:endParaRPr lang="en-US" dirty="0">
              <a:latin typeface="+mn-lt"/>
            </a:endParaRPr>
          </a:p>
        </p:txBody>
      </p:sp>
      <p:sp>
        <p:nvSpPr>
          <p:cNvPr id="4" name="Text Placeholder 3"/>
          <p:cNvSpPr>
            <a:spLocks noGrp="1"/>
          </p:cNvSpPr>
          <p:nvPr>
            <p:ph type="body" sz="quarter" idx="10"/>
          </p:nvPr>
        </p:nvSpPr>
        <p:spPr/>
        <p:txBody>
          <a:bodyPr/>
          <a:lstStyle/>
          <a:p>
            <a:endParaRPr lang="en-US"/>
          </a:p>
        </p:txBody>
      </p:sp>
      <p:sp>
        <p:nvSpPr>
          <p:cNvPr id="5" name="TextBox 4"/>
          <p:cNvSpPr txBox="1"/>
          <p:nvPr/>
        </p:nvSpPr>
        <p:spPr>
          <a:xfrm>
            <a:off x="685800" y="1985282"/>
            <a:ext cx="365760" cy="365760"/>
          </a:xfrm>
          <a:prstGeom prst="rect">
            <a:avLst/>
          </a:prstGeom>
          <a:solidFill>
            <a:srgbClr val="8857A4"/>
          </a:solidFill>
        </p:spPr>
        <p:txBody>
          <a:bodyPr wrap="square" tIns="91440" bIns="91440" rtlCol="0" anchor="ctr" anchorCtr="0">
            <a:noAutofit/>
          </a:bodyPr>
          <a:lstStyle/>
          <a:p>
            <a:r>
              <a:rPr lang="en-US" sz="2400" dirty="0">
                <a:solidFill>
                  <a:srgbClr val="FFFFFF"/>
                </a:solidFill>
                <a:latin typeface="+mj-lt"/>
              </a:rPr>
              <a:t>2</a:t>
            </a:r>
          </a:p>
        </p:txBody>
      </p:sp>
    </p:spTree>
    <p:extLst>
      <p:ext uri="{BB962C8B-B14F-4D97-AF65-F5344CB8AC3E}">
        <p14:creationId xmlns:p14="http://schemas.microsoft.com/office/powerpoint/2010/main" val="39393367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Things to remember</a:t>
            </a:r>
            <a:endParaRPr lang="en-US" dirty="0"/>
          </a:p>
        </p:txBody>
      </p:sp>
      <p:sp>
        <p:nvSpPr>
          <p:cNvPr id="3" name="Content Placeholder 2"/>
          <p:cNvSpPr>
            <a:spLocks noGrp="1"/>
          </p:cNvSpPr>
          <p:nvPr>
            <p:ph idx="1"/>
          </p:nvPr>
        </p:nvSpPr>
        <p:spPr/>
        <p:txBody>
          <a:bodyPr/>
          <a:lstStyle/>
          <a:p>
            <a:pPr marL="200316" lvl="1">
              <a:spcBef>
                <a:spcPct val="80000"/>
              </a:spcBef>
              <a:buChar char="•"/>
            </a:pPr>
            <a:r>
              <a:rPr lang="en-US" dirty="0">
                <a:solidFill>
                  <a:schemeClr val="accent4"/>
                </a:solidFill>
              </a:rPr>
              <a:t>Cashing out can cost you</a:t>
            </a:r>
          </a:p>
          <a:p>
            <a:pPr marL="200316" lvl="1">
              <a:spcBef>
                <a:spcPct val="80000"/>
              </a:spcBef>
              <a:buChar char="•"/>
            </a:pPr>
            <a:r>
              <a:rPr lang="en-US" dirty="0">
                <a:solidFill>
                  <a:schemeClr val="accent4"/>
                </a:solidFill>
              </a:rPr>
              <a:t>Compounding can help grow your savings</a:t>
            </a:r>
          </a:p>
          <a:p>
            <a:pPr marL="200316" lvl="1">
              <a:spcBef>
                <a:spcPct val="80000"/>
              </a:spcBef>
              <a:buChar char="•"/>
            </a:pPr>
            <a:r>
              <a:rPr lang="en-US" dirty="0">
                <a:solidFill>
                  <a:schemeClr val="accent4"/>
                </a:solidFill>
              </a:rPr>
              <a:t>A Rollover IRA may offer more flexibility</a:t>
            </a:r>
          </a:p>
          <a:p>
            <a:pPr marL="200316" lvl="1">
              <a:spcBef>
                <a:spcPct val="80000"/>
              </a:spcBef>
              <a:buChar char="•"/>
            </a:pPr>
            <a:r>
              <a:rPr lang="en-US" dirty="0">
                <a:solidFill>
                  <a:schemeClr val="accent4"/>
                </a:solidFill>
              </a:rPr>
              <a:t>Talk to your financial advisor</a:t>
            </a:r>
          </a:p>
        </p:txBody>
      </p:sp>
      <p:sp>
        <p:nvSpPr>
          <p:cNvPr id="11" name="Text Placeholder 10">
            <a:extLst>
              <a:ext uri="{FF2B5EF4-FFF2-40B4-BE49-F238E27FC236}">
                <a16:creationId xmlns:a16="http://schemas.microsoft.com/office/drawing/2014/main" id="{97EF3725-E354-44E8-BBA2-4F5C218A7381}"/>
              </a:ext>
            </a:extLst>
          </p:cNvPr>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14130196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0"/>
          </p:nvPr>
        </p:nvSpPr>
        <p:spPr/>
        <p:txBody>
          <a:bodyPr/>
          <a:lstStyle/>
          <a:p>
            <a:r>
              <a:rPr lang="en-US" dirty="0"/>
              <a:t>For informational purposes only. Not an investment recommendation.</a:t>
            </a:r>
          </a:p>
          <a:p>
            <a:r>
              <a:rPr lang="en-US" b="1" dirty="0"/>
              <a:t>Investors should carefully consider the investment objectives, risks, charges, and expenses of a fund before investing. For a prospectus, or a summary prospectus, if available, containing this and other information for any Putnam fund or product, call your financial representative or call Putnam at 1-800-225-1581. Please read the prospectus carefully before investing. </a:t>
            </a:r>
          </a:p>
        </p:txBody>
      </p:sp>
    </p:spTree>
    <p:extLst>
      <p:ext uri="{BB962C8B-B14F-4D97-AF65-F5344CB8AC3E}">
        <p14:creationId xmlns:p14="http://schemas.microsoft.com/office/powerpoint/2010/main" val="8746152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940572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90" name="Rectangle 10"/>
          <p:cNvSpPr>
            <a:spLocks noGrp="1" noChangeArrowheads="1"/>
          </p:cNvSpPr>
          <p:nvPr>
            <p:ph type="title"/>
          </p:nvPr>
        </p:nvSpPr>
        <p:spPr>
          <a:xfrm>
            <a:off x="575234" y="1503002"/>
            <a:ext cx="8091094" cy="281820"/>
          </a:xfrm>
        </p:spPr>
        <p:txBody>
          <a:bodyPr/>
          <a:lstStyle/>
          <a:p>
            <a:r>
              <a:rPr lang="en-US"/>
              <a:t>Your career may take many twists </a:t>
            </a:r>
            <a:br>
              <a:rPr lang="en-US"/>
            </a:br>
            <a:r>
              <a:rPr lang="en-US"/>
              <a:t>and turns</a:t>
            </a:r>
            <a:endParaRPr lang="en-US" dirty="0"/>
          </a:p>
        </p:txBody>
      </p:sp>
      <p:sp>
        <p:nvSpPr>
          <p:cNvPr id="2" name="Content Placeholder 1"/>
          <p:cNvSpPr>
            <a:spLocks noGrp="1"/>
          </p:cNvSpPr>
          <p:nvPr>
            <p:ph idx="1"/>
          </p:nvPr>
        </p:nvSpPr>
        <p:spPr>
          <a:xfrm>
            <a:off x="698269" y="2668384"/>
            <a:ext cx="7968059" cy="3083893"/>
          </a:xfrm>
        </p:spPr>
        <p:txBody>
          <a:bodyPr/>
          <a:lstStyle/>
          <a:p>
            <a:pPr marL="0" indent="0">
              <a:buNone/>
            </a:pPr>
            <a:r>
              <a:rPr lang="en-US" altLang="en-US" sz="2800" dirty="0"/>
              <a:t>Americans, on average, have worked</a:t>
            </a:r>
            <a:br>
              <a:rPr lang="en-US" altLang="en-US" sz="2800" dirty="0"/>
            </a:br>
            <a:r>
              <a:rPr lang="en-US" altLang="en-US" sz="3600" dirty="0">
                <a:solidFill>
                  <a:srgbClr val="0072BC"/>
                </a:solidFill>
                <a:latin typeface="+mj-lt"/>
              </a:rPr>
              <a:t>12</a:t>
            </a:r>
            <a:r>
              <a:rPr lang="en-US" altLang="en-US" sz="2800" dirty="0">
                <a:solidFill>
                  <a:srgbClr val="0072BC"/>
                </a:solidFill>
              </a:rPr>
              <a:t> </a:t>
            </a:r>
            <a:r>
              <a:rPr lang="en-US" altLang="en-US" sz="2800" dirty="0"/>
              <a:t>different jobs by the time</a:t>
            </a:r>
            <a:br>
              <a:rPr lang="en-US" altLang="en-US" sz="2800" dirty="0"/>
            </a:br>
            <a:r>
              <a:rPr lang="en-US" altLang="en-US" sz="2800" dirty="0"/>
              <a:t>they turn </a:t>
            </a:r>
            <a:r>
              <a:rPr lang="en-US" altLang="en-US" sz="3600" b="1" dirty="0">
                <a:solidFill>
                  <a:srgbClr val="0072BC"/>
                </a:solidFill>
              </a:rPr>
              <a:t>52</a:t>
            </a:r>
            <a:r>
              <a:rPr lang="en-US" altLang="en-US" sz="3200" dirty="0"/>
              <a:t> </a:t>
            </a:r>
            <a:r>
              <a:rPr lang="en-US" altLang="en-US" sz="2800" dirty="0"/>
              <a:t>years old.</a:t>
            </a:r>
          </a:p>
        </p:txBody>
      </p:sp>
      <p:sp>
        <p:nvSpPr>
          <p:cNvPr id="6" name="Text Placeholder 5"/>
          <p:cNvSpPr>
            <a:spLocks noGrp="1"/>
          </p:cNvSpPr>
          <p:nvPr>
            <p:ph type="body" sz="quarter" idx="10"/>
          </p:nvPr>
        </p:nvSpPr>
        <p:spPr>
          <a:xfrm>
            <a:off x="575234" y="5910738"/>
            <a:ext cx="8091094" cy="193971"/>
          </a:xfrm>
        </p:spPr>
        <p:txBody>
          <a:bodyPr/>
          <a:lstStyle/>
          <a:p>
            <a:pPr>
              <a:lnSpc>
                <a:spcPct val="90000"/>
              </a:lnSpc>
              <a:spcBef>
                <a:spcPct val="0"/>
              </a:spcBef>
            </a:pPr>
            <a:r>
              <a:rPr lang="en-US" dirty="0"/>
              <a:t>Source: Bureau of Labor Statistics, August 2019, “Number Of Jobs Held, Labor Market Activity, And Earnings Growth Among The Youngest Baby Boomers: Results From A Longitudinal Survey.”</a:t>
            </a:r>
          </a:p>
        </p:txBody>
      </p:sp>
    </p:spTree>
    <p:extLst>
      <p:ext uri="{BB962C8B-B14F-4D97-AF65-F5344CB8AC3E}">
        <p14:creationId xmlns:p14="http://schemas.microsoft.com/office/powerpoint/2010/main" val="3113007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0132" name="Rectangle 4"/>
          <p:cNvSpPr>
            <a:spLocks noGrp="1" noChangeArrowheads="1"/>
          </p:cNvSpPr>
          <p:nvPr>
            <p:ph type="title"/>
          </p:nvPr>
        </p:nvSpPr>
        <p:spPr/>
        <p:txBody>
          <a:bodyPr/>
          <a:lstStyle/>
          <a:p>
            <a:r>
              <a:rPr lang="en-US" dirty="0"/>
              <a:t>Which road will you follow?</a:t>
            </a:r>
          </a:p>
        </p:txBody>
      </p:sp>
      <p:graphicFrame>
        <p:nvGraphicFramePr>
          <p:cNvPr id="6" name="Table 5"/>
          <p:cNvGraphicFramePr>
            <a:graphicFrameLocks noGrp="1"/>
          </p:cNvGraphicFramePr>
          <p:nvPr>
            <p:extLst>
              <p:ext uri="{D42A27DB-BD31-4B8C-83A1-F6EECF244321}">
                <p14:modId xmlns:p14="http://schemas.microsoft.com/office/powerpoint/2010/main" val="2311666775"/>
              </p:ext>
            </p:extLst>
          </p:nvPr>
        </p:nvGraphicFramePr>
        <p:xfrm>
          <a:off x="685800" y="2263001"/>
          <a:ext cx="6852863" cy="566928"/>
        </p:xfrm>
        <a:graphic>
          <a:graphicData uri="http://schemas.openxmlformats.org/drawingml/2006/table">
            <a:tbl>
              <a:tblPr firstRow="1" bandRow="1">
                <a:tableStyleId>{5C22544A-7EE6-4342-B048-85BDC9FD1C3A}</a:tableStyleId>
              </a:tblPr>
              <a:tblGrid>
                <a:gridCol w="893853">
                  <a:extLst>
                    <a:ext uri="{9D8B030D-6E8A-4147-A177-3AD203B41FA5}">
                      <a16:colId xmlns:a16="http://schemas.microsoft.com/office/drawing/2014/main" val="20000"/>
                    </a:ext>
                  </a:extLst>
                </a:gridCol>
                <a:gridCol w="5959010">
                  <a:extLst>
                    <a:ext uri="{9D8B030D-6E8A-4147-A177-3AD203B41FA5}">
                      <a16:colId xmlns:a16="http://schemas.microsoft.com/office/drawing/2014/main" val="20001"/>
                    </a:ext>
                  </a:extLst>
                </a:gridCol>
              </a:tblGrid>
              <a:tr h="488511">
                <a:tc>
                  <a:txBody>
                    <a:bodyPr/>
                    <a:lstStyle/>
                    <a:p>
                      <a:pPr algn="ctr">
                        <a:lnSpc>
                          <a:spcPct val="90000"/>
                        </a:lnSpc>
                      </a:pPr>
                      <a:r>
                        <a:rPr lang="en-US" sz="2800" b="0" dirty="0">
                          <a:solidFill>
                            <a:srgbClr val="FFFFFF"/>
                          </a:solidFill>
                          <a:latin typeface="Source Sans Pro" panose="020B0503030403020204" pitchFamily="34" charset="0"/>
                        </a:rPr>
                        <a:t>1</a:t>
                      </a:r>
                    </a:p>
                  </a:txBody>
                  <a:tcPr marT="91440" marB="91440" anchor="ctr">
                    <a:lnL w="19050" cap="flat" cmpd="sng" algn="ctr">
                      <a:solidFill>
                        <a:srgbClr val="0072BC"/>
                      </a:solidFill>
                      <a:prstDash val="solid"/>
                      <a:round/>
                      <a:headEnd type="none" w="med" len="med"/>
                      <a:tailEnd type="none" w="med" len="med"/>
                    </a:lnL>
                    <a:lnR w="19050" cap="flat" cmpd="sng" algn="ctr">
                      <a:solidFill>
                        <a:srgbClr val="0072BC"/>
                      </a:solidFill>
                      <a:prstDash val="solid"/>
                      <a:round/>
                      <a:headEnd type="none" w="med" len="med"/>
                      <a:tailEnd type="none" w="med" len="med"/>
                    </a:lnR>
                    <a:lnT w="19050" cap="flat" cmpd="sng" algn="ctr">
                      <a:solidFill>
                        <a:srgbClr val="0072BC"/>
                      </a:solidFill>
                      <a:prstDash val="solid"/>
                      <a:round/>
                      <a:headEnd type="none" w="med" len="med"/>
                      <a:tailEnd type="none" w="med" len="med"/>
                    </a:lnT>
                    <a:lnB w="19050" cap="flat" cmpd="sng" algn="ctr">
                      <a:solidFill>
                        <a:srgbClr val="0072BC"/>
                      </a:solidFill>
                      <a:prstDash val="solid"/>
                      <a:round/>
                      <a:headEnd type="none" w="med" len="med"/>
                      <a:tailEnd type="none" w="med" len="med"/>
                    </a:lnB>
                    <a:lnTlToBr w="12700" cmpd="sng">
                      <a:noFill/>
                      <a:prstDash val="solid"/>
                    </a:lnTlToBr>
                    <a:lnBlToTr w="12700" cmpd="sng">
                      <a:noFill/>
                      <a:prstDash val="solid"/>
                    </a:lnBlToTr>
                    <a:solidFill>
                      <a:srgbClr val="0072BC"/>
                    </a:solidFill>
                  </a:tcPr>
                </a:tc>
                <a:tc>
                  <a:txBody>
                    <a:bodyPr/>
                    <a:lstStyle/>
                    <a:p>
                      <a:pPr marL="0" marR="0" lvl="0" indent="0" algn="l" defTabSz="403433" rtl="0" eaLnBrk="1" fontAlgn="auto" latinLnBrk="0" hangingPunct="1">
                        <a:lnSpc>
                          <a:spcPct val="90000"/>
                        </a:lnSpc>
                        <a:spcBef>
                          <a:spcPts val="0"/>
                        </a:spcBef>
                        <a:spcAft>
                          <a:spcPts val="0"/>
                        </a:spcAft>
                        <a:buClrTx/>
                        <a:buSzTx/>
                        <a:buFontTx/>
                        <a:buNone/>
                        <a:tabLst/>
                        <a:defRPr/>
                      </a:pPr>
                      <a:r>
                        <a:rPr lang="en-US" sz="2800" b="0" kern="0" dirty="0">
                          <a:solidFill>
                            <a:srgbClr val="000000"/>
                          </a:solidFill>
                          <a:latin typeface="+mn-lt"/>
                          <a:cs typeface="Arial" panose="020B0604020202020204" pitchFamily="34" charset="0"/>
                        </a:rPr>
                        <a:t>Stay put: leave it in the plan</a:t>
                      </a:r>
                    </a:p>
                  </a:txBody>
                  <a:tcPr marL="274320" marR="274320" marT="91440" marB="91440" anchor="ctr">
                    <a:lnL w="19050" cap="flat" cmpd="sng" algn="ctr">
                      <a:solidFill>
                        <a:srgbClr val="0072BC"/>
                      </a:solidFill>
                      <a:prstDash val="solid"/>
                      <a:round/>
                      <a:headEnd type="none" w="med" len="med"/>
                      <a:tailEnd type="none" w="med" len="med"/>
                    </a:lnL>
                    <a:lnR w="19050" cap="flat" cmpd="sng" algn="ctr">
                      <a:solidFill>
                        <a:srgbClr val="0072BC"/>
                      </a:solidFill>
                      <a:prstDash val="solid"/>
                      <a:round/>
                      <a:headEnd type="none" w="med" len="med"/>
                      <a:tailEnd type="none" w="med" len="med"/>
                    </a:lnR>
                    <a:lnT w="19050" cap="flat" cmpd="sng" algn="ctr">
                      <a:solidFill>
                        <a:srgbClr val="0072BC"/>
                      </a:solidFill>
                      <a:prstDash val="solid"/>
                      <a:round/>
                      <a:headEnd type="none" w="med" len="med"/>
                      <a:tailEnd type="none" w="med" len="med"/>
                    </a:lnT>
                    <a:lnB w="19050" cap="flat" cmpd="sng" algn="ctr">
                      <a:solidFill>
                        <a:srgbClr val="0072BC"/>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3655498780"/>
              </p:ext>
            </p:extLst>
          </p:nvPr>
        </p:nvGraphicFramePr>
        <p:xfrm>
          <a:off x="685800" y="3005208"/>
          <a:ext cx="6852863" cy="566928"/>
        </p:xfrm>
        <a:graphic>
          <a:graphicData uri="http://schemas.openxmlformats.org/drawingml/2006/table">
            <a:tbl>
              <a:tblPr firstRow="1" bandRow="1">
                <a:tableStyleId>{5C22544A-7EE6-4342-B048-85BDC9FD1C3A}</a:tableStyleId>
              </a:tblPr>
              <a:tblGrid>
                <a:gridCol w="893853">
                  <a:extLst>
                    <a:ext uri="{9D8B030D-6E8A-4147-A177-3AD203B41FA5}">
                      <a16:colId xmlns:a16="http://schemas.microsoft.com/office/drawing/2014/main" val="20000"/>
                    </a:ext>
                  </a:extLst>
                </a:gridCol>
                <a:gridCol w="5959010">
                  <a:extLst>
                    <a:ext uri="{9D8B030D-6E8A-4147-A177-3AD203B41FA5}">
                      <a16:colId xmlns:a16="http://schemas.microsoft.com/office/drawing/2014/main" val="20001"/>
                    </a:ext>
                  </a:extLst>
                </a:gridCol>
              </a:tblGrid>
              <a:tr h="488511">
                <a:tc>
                  <a:txBody>
                    <a:bodyPr/>
                    <a:lstStyle/>
                    <a:p>
                      <a:pPr algn="ctr">
                        <a:lnSpc>
                          <a:spcPct val="90000"/>
                        </a:lnSpc>
                      </a:pPr>
                      <a:r>
                        <a:rPr lang="en-US" sz="2800" b="0" dirty="0">
                          <a:solidFill>
                            <a:srgbClr val="FFFFFF"/>
                          </a:solidFill>
                          <a:latin typeface="Source Sans Pro" panose="020B0503030403020204" pitchFamily="34" charset="0"/>
                        </a:rPr>
                        <a:t>2</a:t>
                      </a:r>
                    </a:p>
                  </a:txBody>
                  <a:tcPr marT="91440" marB="91440" anchor="ctr">
                    <a:lnL w="19050" cap="flat" cmpd="sng" algn="ctr">
                      <a:solidFill>
                        <a:srgbClr val="00AFC2"/>
                      </a:solidFill>
                      <a:prstDash val="solid"/>
                      <a:round/>
                      <a:headEnd type="none" w="med" len="med"/>
                      <a:tailEnd type="none" w="med" len="med"/>
                    </a:lnL>
                    <a:lnR w="19050" cap="flat" cmpd="sng" algn="ctr">
                      <a:solidFill>
                        <a:srgbClr val="00AFC2"/>
                      </a:solidFill>
                      <a:prstDash val="solid"/>
                      <a:round/>
                      <a:headEnd type="none" w="med" len="med"/>
                      <a:tailEnd type="none" w="med" len="med"/>
                    </a:lnR>
                    <a:lnT w="19050" cap="flat" cmpd="sng" algn="ctr">
                      <a:solidFill>
                        <a:srgbClr val="00AFC2"/>
                      </a:solidFill>
                      <a:prstDash val="solid"/>
                      <a:round/>
                      <a:headEnd type="none" w="med" len="med"/>
                      <a:tailEnd type="none" w="med" len="med"/>
                    </a:lnT>
                    <a:lnB w="19050" cap="flat" cmpd="sng" algn="ctr">
                      <a:solidFill>
                        <a:srgbClr val="00AFC2"/>
                      </a:solidFill>
                      <a:prstDash val="solid"/>
                      <a:round/>
                      <a:headEnd type="none" w="med" len="med"/>
                      <a:tailEnd type="none" w="med" len="med"/>
                    </a:lnB>
                    <a:lnTlToBr w="12700" cmpd="sng">
                      <a:noFill/>
                      <a:prstDash val="solid"/>
                    </a:lnTlToBr>
                    <a:lnBlToTr w="12700" cmpd="sng">
                      <a:noFill/>
                      <a:prstDash val="solid"/>
                    </a:lnBlToTr>
                    <a:solidFill>
                      <a:srgbClr val="00AFC2"/>
                    </a:solidFill>
                  </a:tcPr>
                </a:tc>
                <a:tc>
                  <a:txBody>
                    <a:bodyPr/>
                    <a:lstStyle/>
                    <a:p>
                      <a:pPr marL="0" marR="0" lvl="0" indent="0" algn="l" defTabSz="403433" rtl="0" eaLnBrk="1" fontAlgn="auto" latinLnBrk="0" hangingPunct="1">
                        <a:lnSpc>
                          <a:spcPct val="90000"/>
                        </a:lnSpc>
                        <a:spcBef>
                          <a:spcPts val="0"/>
                        </a:spcBef>
                        <a:spcAft>
                          <a:spcPts val="0"/>
                        </a:spcAft>
                        <a:buClrTx/>
                        <a:buSzTx/>
                        <a:buFontTx/>
                        <a:buNone/>
                        <a:tabLst/>
                        <a:defRPr/>
                      </a:pPr>
                      <a:r>
                        <a:rPr lang="en-US" sz="2800" b="0" kern="0" dirty="0">
                          <a:solidFill>
                            <a:srgbClr val="000000"/>
                          </a:solidFill>
                          <a:latin typeface="+mn-lt"/>
                          <a:cs typeface="Arial" panose="020B0604020202020204" pitchFamily="34" charset="0"/>
                        </a:rPr>
                        <a:t>Convert it to cash</a:t>
                      </a:r>
                    </a:p>
                  </a:txBody>
                  <a:tcPr marL="274320" marR="274320" marT="91440" marB="91440" anchor="ctr">
                    <a:lnL w="19050" cap="flat" cmpd="sng" algn="ctr">
                      <a:solidFill>
                        <a:srgbClr val="00AFC2"/>
                      </a:solidFill>
                      <a:prstDash val="solid"/>
                      <a:round/>
                      <a:headEnd type="none" w="med" len="med"/>
                      <a:tailEnd type="none" w="med" len="med"/>
                    </a:lnL>
                    <a:lnR w="19050" cap="flat" cmpd="sng" algn="ctr">
                      <a:solidFill>
                        <a:srgbClr val="00AFC2"/>
                      </a:solidFill>
                      <a:prstDash val="solid"/>
                      <a:round/>
                      <a:headEnd type="none" w="med" len="med"/>
                      <a:tailEnd type="none" w="med" len="med"/>
                    </a:lnR>
                    <a:lnT w="19050" cap="flat" cmpd="sng" algn="ctr">
                      <a:solidFill>
                        <a:srgbClr val="00AFC2"/>
                      </a:solidFill>
                      <a:prstDash val="solid"/>
                      <a:round/>
                      <a:headEnd type="none" w="med" len="med"/>
                      <a:tailEnd type="none" w="med" len="med"/>
                    </a:lnT>
                    <a:lnB w="19050" cap="flat" cmpd="sng" algn="ctr">
                      <a:solidFill>
                        <a:srgbClr val="00AFC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120685476"/>
              </p:ext>
            </p:extLst>
          </p:nvPr>
        </p:nvGraphicFramePr>
        <p:xfrm>
          <a:off x="685800" y="3747415"/>
          <a:ext cx="6852863" cy="566928"/>
        </p:xfrm>
        <a:graphic>
          <a:graphicData uri="http://schemas.openxmlformats.org/drawingml/2006/table">
            <a:tbl>
              <a:tblPr firstRow="1" bandRow="1">
                <a:tableStyleId>{5C22544A-7EE6-4342-B048-85BDC9FD1C3A}</a:tableStyleId>
              </a:tblPr>
              <a:tblGrid>
                <a:gridCol w="893853">
                  <a:extLst>
                    <a:ext uri="{9D8B030D-6E8A-4147-A177-3AD203B41FA5}">
                      <a16:colId xmlns:a16="http://schemas.microsoft.com/office/drawing/2014/main" val="20000"/>
                    </a:ext>
                  </a:extLst>
                </a:gridCol>
                <a:gridCol w="5959010">
                  <a:extLst>
                    <a:ext uri="{9D8B030D-6E8A-4147-A177-3AD203B41FA5}">
                      <a16:colId xmlns:a16="http://schemas.microsoft.com/office/drawing/2014/main" val="20001"/>
                    </a:ext>
                  </a:extLst>
                </a:gridCol>
              </a:tblGrid>
              <a:tr h="488511">
                <a:tc>
                  <a:txBody>
                    <a:bodyPr/>
                    <a:lstStyle/>
                    <a:p>
                      <a:pPr algn="ctr">
                        <a:lnSpc>
                          <a:spcPct val="90000"/>
                        </a:lnSpc>
                      </a:pPr>
                      <a:r>
                        <a:rPr lang="en-US" sz="2800" b="0" dirty="0">
                          <a:solidFill>
                            <a:srgbClr val="FFFFFF"/>
                          </a:solidFill>
                          <a:latin typeface="Source Sans Pro" panose="020B0503030403020204" pitchFamily="34" charset="0"/>
                        </a:rPr>
                        <a:t>3</a:t>
                      </a:r>
                    </a:p>
                  </a:txBody>
                  <a:tcPr marT="91440" marB="91440" anchor="ctr">
                    <a:lnL w="19050" cap="flat" cmpd="sng" algn="ctr">
                      <a:solidFill>
                        <a:srgbClr val="62BC45"/>
                      </a:solidFill>
                      <a:prstDash val="solid"/>
                      <a:round/>
                      <a:headEnd type="none" w="med" len="med"/>
                      <a:tailEnd type="none" w="med" len="med"/>
                    </a:lnL>
                    <a:lnR w="19050" cap="flat" cmpd="sng" algn="ctr">
                      <a:solidFill>
                        <a:srgbClr val="62BC45"/>
                      </a:solidFill>
                      <a:prstDash val="solid"/>
                      <a:round/>
                      <a:headEnd type="none" w="med" len="med"/>
                      <a:tailEnd type="none" w="med" len="med"/>
                    </a:lnR>
                    <a:lnT w="19050" cap="flat" cmpd="sng" algn="ctr">
                      <a:solidFill>
                        <a:srgbClr val="62BC45"/>
                      </a:solidFill>
                      <a:prstDash val="solid"/>
                      <a:round/>
                      <a:headEnd type="none" w="med" len="med"/>
                      <a:tailEnd type="none" w="med" len="med"/>
                    </a:lnT>
                    <a:lnB w="19050" cap="flat" cmpd="sng" algn="ctr">
                      <a:solidFill>
                        <a:srgbClr val="62BC45"/>
                      </a:solidFill>
                      <a:prstDash val="solid"/>
                      <a:round/>
                      <a:headEnd type="none" w="med" len="med"/>
                      <a:tailEnd type="none" w="med" len="med"/>
                    </a:lnB>
                    <a:lnTlToBr w="12700" cmpd="sng">
                      <a:noFill/>
                      <a:prstDash val="solid"/>
                    </a:lnTlToBr>
                    <a:lnBlToTr w="12700" cmpd="sng">
                      <a:noFill/>
                      <a:prstDash val="solid"/>
                    </a:lnBlToTr>
                    <a:solidFill>
                      <a:srgbClr val="62BC45"/>
                    </a:solidFill>
                  </a:tcPr>
                </a:tc>
                <a:tc>
                  <a:txBody>
                    <a:bodyPr/>
                    <a:lstStyle/>
                    <a:p>
                      <a:pPr marL="0" marR="0" lvl="0" indent="0" algn="l" defTabSz="403433" rtl="0" eaLnBrk="1" fontAlgn="auto" latinLnBrk="0" hangingPunct="1">
                        <a:lnSpc>
                          <a:spcPct val="90000"/>
                        </a:lnSpc>
                        <a:spcBef>
                          <a:spcPts val="0"/>
                        </a:spcBef>
                        <a:spcAft>
                          <a:spcPts val="0"/>
                        </a:spcAft>
                        <a:buClrTx/>
                        <a:buSzTx/>
                        <a:buFontTx/>
                        <a:buNone/>
                        <a:tabLst/>
                        <a:defRPr/>
                      </a:pPr>
                      <a:r>
                        <a:rPr lang="en-US" sz="2800" b="0" kern="0" dirty="0">
                          <a:solidFill>
                            <a:srgbClr val="000000"/>
                          </a:solidFill>
                          <a:latin typeface="+mn-lt"/>
                          <a:cs typeface="Arial" panose="020B0604020202020204" pitchFamily="34" charset="0"/>
                        </a:rPr>
                        <a:t>Move it to your new employer’s plan</a:t>
                      </a:r>
                    </a:p>
                  </a:txBody>
                  <a:tcPr marL="274320" marR="274320" marT="91440" marB="91440" anchor="ctr">
                    <a:lnL w="19050" cap="flat" cmpd="sng" algn="ctr">
                      <a:solidFill>
                        <a:srgbClr val="62BC45"/>
                      </a:solidFill>
                      <a:prstDash val="solid"/>
                      <a:round/>
                      <a:headEnd type="none" w="med" len="med"/>
                      <a:tailEnd type="none" w="med" len="med"/>
                    </a:lnL>
                    <a:lnR w="19050" cap="flat" cmpd="sng" algn="ctr">
                      <a:solidFill>
                        <a:srgbClr val="62BC45"/>
                      </a:solidFill>
                      <a:prstDash val="solid"/>
                      <a:round/>
                      <a:headEnd type="none" w="med" len="med"/>
                      <a:tailEnd type="none" w="med" len="med"/>
                    </a:lnR>
                    <a:lnT w="19050" cap="flat" cmpd="sng" algn="ctr">
                      <a:solidFill>
                        <a:srgbClr val="62BC45"/>
                      </a:solidFill>
                      <a:prstDash val="solid"/>
                      <a:round/>
                      <a:headEnd type="none" w="med" len="med"/>
                      <a:tailEnd type="none" w="med" len="med"/>
                    </a:lnT>
                    <a:lnB w="19050" cap="flat" cmpd="sng" algn="ctr">
                      <a:solidFill>
                        <a:srgbClr val="62BC45"/>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10" name="Table 9"/>
          <p:cNvGraphicFramePr>
            <a:graphicFrameLocks noGrp="1"/>
          </p:cNvGraphicFramePr>
          <p:nvPr>
            <p:extLst>
              <p:ext uri="{D42A27DB-BD31-4B8C-83A1-F6EECF244321}">
                <p14:modId xmlns:p14="http://schemas.microsoft.com/office/powerpoint/2010/main" val="1076907090"/>
              </p:ext>
            </p:extLst>
          </p:nvPr>
        </p:nvGraphicFramePr>
        <p:xfrm>
          <a:off x="685800" y="4489621"/>
          <a:ext cx="6852863" cy="566928"/>
        </p:xfrm>
        <a:graphic>
          <a:graphicData uri="http://schemas.openxmlformats.org/drawingml/2006/table">
            <a:tbl>
              <a:tblPr firstRow="1" bandRow="1">
                <a:tableStyleId>{5C22544A-7EE6-4342-B048-85BDC9FD1C3A}</a:tableStyleId>
              </a:tblPr>
              <a:tblGrid>
                <a:gridCol w="893853">
                  <a:extLst>
                    <a:ext uri="{9D8B030D-6E8A-4147-A177-3AD203B41FA5}">
                      <a16:colId xmlns:a16="http://schemas.microsoft.com/office/drawing/2014/main" val="20000"/>
                    </a:ext>
                  </a:extLst>
                </a:gridCol>
                <a:gridCol w="5959010">
                  <a:extLst>
                    <a:ext uri="{9D8B030D-6E8A-4147-A177-3AD203B41FA5}">
                      <a16:colId xmlns:a16="http://schemas.microsoft.com/office/drawing/2014/main" val="20001"/>
                    </a:ext>
                  </a:extLst>
                </a:gridCol>
              </a:tblGrid>
              <a:tr h="488511">
                <a:tc>
                  <a:txBody>
                    <a:bodyPr/>
                    <a:lstStyle/>
                    <a:p>
                      <a:pPr algn="ctr">
                        <a:lnSpc>
                          <a:spcPct val="90000"/>
                        </a:lnSpc>
                      </a:pPr>
                      <a:r>
                        <a:rPr lang="en-US" sz="2800" b="0" dirty="0">
                          <a:solidFill>
                            <a:srgbClr val="FFFFFF"/>
                          </a:solidFill>
                          <a:latin typeface="Source Sans Pro" panose="020B0503030403020204" pitchFamily="34" charset="0"/>
                        </a:rPr>
                        <a:t>4</a:t>
                      </a:r>
                    </a:p>
                  </a:txBody>
                  <a:tcPr marT="91440" marB="91440" anchor="ctr">
                    <a:lnL w="19050" cap="flat" cmpd="sng" algn="ctr">
                      <a:solidFill>
                        <a:srgbClr val="8857A4"/>
                      </a:solidFill>
                      <a:prstDash val="solid"/>
                      <a:round/>
                      <a:headEnd type="none" w="med" len="med"/>
                      <a:tailEnd type="none" w="med" len="med"/>
                    </a:lnL>
                    <a:lnR w="19050" cap="flat" cmpd="sng" algn="ctr">
                      <a:solidFill>
                        <a:srgbClr val="8857A4"/>
                      </a:solidFill>
                      <a:prstDash val="solid"/>
                      <a:round/>
                      <a:headEnd type="none" w="med" len="med"/>
                      <a:tailEnd type="none" w="med" len="med"/>
                    </a:lnR>
                    <a:lnT w="19050" cap="flat" cmpd="sng" algn="ctr">
                      <a:solidFill>
                        <a:srgbClr val="8857A4"/>
                      </a:solidFill>
                      <a:prstDash val="solid"/>
                      <a:round/>
                      <a:headEnd type="none" w="med" len="med"/>
                      <a:tailEnd type="none" w="med" len="med"/>
                    </a:lnT>
                    <a:lnB w="19050" cap="flat" cmpd="sng" algn="ctr">
                      <a:solidFill>
                        <a:srgbClr val="8857A4"/>
                      </a:solidFill>
                      <a:prstDash val="solid"/>
                      <a:round/>
                      <a:headEnd type="none" w="med" len="med"/>
                      <a:tailEnd type="none" w="med" len="med"/>
                    </a:lnB>
                    <a:lnTlToBr w="12700" cmpd="sng">
                      <a:noFill/>
                      <a:prstDash val="solid"/>
                    </a:lnTlToBr>
                    <a:lnBlToTr w="12700" cmpd="sng">
                      <a:noFill/>
                      <a:prstDash val="solid"/>
                    </a:lnBlToTr>
                    <a:solidFill>
                      <a:srgbClr val="8857A4"/>
                    </a:solidFill>
                  </a:tcPr>
                </a:tc>
                <a:tc>
                  <a:txBody>
                    <a:bodyPr/>
                    <a:lstStyle/>
                    <a:p>
                      <a:pPr marL="0" marR="0" lvl="0" indent="0" algn="l" defTabSz="403433" rtl="0" eaLnBrk="1" fontAlgn="auto" latinLnBrk="0" hangingPunct="1">
                        <a:lnSpc>
                          <a:spcPct val="90000"/>
                        </a:lnSpc>
                        <a:spcBef>
                          <a:spcPts val="0"/>
                        </a:spcBef>
                        <a:spcAft>
                          <a:spcPts val="0"/>
                        </a:spcAft>
                        <a:buClrTx/>
                        <a:buSzTx/>
                        <a:buFontTx/>
                        <a:buNone/>
                        <a:tabLst/>
                        <a:defRPr/>
                      </a:pPr>
                      <a:r>
                        <a:rPr lang="en-US" sz="2800" b="0" kern="0" dirty="0">
                          <a:solidFill>
                            <a:srgbClr val="000000"/>
                          </a:solidFill>
                          <a:latin typeface="+mn-lt"/>
                          <a:cs typeface="Arial" panose="020B0604020202020204" pitchFamily="34" charset="0"/>
                        </a:rPr>
                        <a:t>Take it with you with a Rollover IRA</a:t>
                      </a:r>
                    </a:p>
                  </a:txBody>
                  <a:tcPr marL="274320" marR="274320" marT="91440" marB="91440" anchor="ctr">
                    <a:lnL w="19050" cap="flat" cmpd="sng" algn="ctr">
                      <a:solidFill>
                        <a:srgbClr val="8857A4"/>
                      </a:solidFill>
                      <a:prstDash val="solid"/>
                      <a:round/>
                      <a:headEnd type="none" w="med" len="med"/>
                      <a:tailEnd type="none" w="med" len="med"/>
                    </a:lnL>
                    <a:lnR w="19050" cap="flat" cmpd="sng" algn="ctr">
                      <a:solidFill>
                        <a:srgbClr val="8857A4"/>
                      </a:solidFill>
                      <a:prstDash val="solid"/>
                      <a:round/>
                      <a:headEnd type="none" w="med" len="med"/>
                      <a:tailEnd type="none" w="med" len="med"/>
                    </a:lnR>
                    <a:lnT w="19050" cap="flat" cmpd="sng" algn="ctr">
                      <a:solidFill>
                        <a:srgbClr val="8857A4"/>
                      </a:solidFill>
                      <a:prstDash val="solid"/>
                      <a:round/>
                      <a:headEnd type="none" w="med" len="med"/>
                      <a:tailEnd type="none" w="med" len="med"/>
                    </a:lnT>
                    <a:lnB w="19050" cap="flat" cmpd="sng" algn="ctr">
                      <a:solidFill>
                        <a:srgbClr val="8857A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7221311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0371" name="Rectangle 3"/>
          <p:cNvSpPr>
            <a:spLocks noGrp="1" noChangeArrowheads="1"/>
          </p:cNvSpPr>
          <p:nvPr>
            <p:ph type="subTitle" idx="4294967295"/>
          </p:nvPr>
        </p:nvSpPr>
        <p:spPr>
          <a:xfrm>
            <a:off x="0" y="2947988"/>
            <a:ext cx="6400800" cy="2690812"/>
          </a:xfrm>
          <a:extLst>
            <a:ext uri="{91240B29-F687-4F45-9708-019B960494DF}">
              <a14:hiddenLine xmlns:a14="http://schemas.microsoft.com/office/drawing/2010/main" w="12700">
                <a:solidFill>
                  <a:schemeClr val="tx1"/>
                </a:solidFill>
                <a:miter lim="800000"/>
                <a:headEnd type="none" w="sm" len="sm"/>
                <a:tailEnd type="none" w="sm" len="sm"/>
              </a14:hiddenLine>
            </a:ext>
          </a:extLst>
        </p:spPr>
        <p:txBody>
          <a:bodyPr/>
          <a:lstStyle/>
          <a:p>
            <a:pPr marL="0" indent="0" eaLnBrk="1" hangingPunct="1">
              <a:defRPr/>
            </a:pPr>
            <a:endParaRPr lang="en-US" sz="2000" dirty="0">
              <a:ea typeface="+mn-ea"/>
              <a:cs typeface="+mn-cs"/>
            </a:endParaRPr>
          </a:p>
          <a:p>
            <a:pPr marL="0" indent="0" eaLnBrk="1" hangingPunct="1">
              <a:buFontTx/>
              <a:buNone/>
              <a:defRPr/>
            </a:pPr>
            <a:endParaRPr lang="en-US" sz="2000" dirty="0">
              <a:ea typeface="+mn-ea"/>
              <a:cs typeface="+mn-cs"/>
            </a:endParaRPr>
          </a:p>
        </p:txBody>
      </p:sp>
      <p:graphicFrame>
        <p:nvGraphicFramePr>
          <p:cNvPr id="6" name="Table 5"/>
          <p:cNvGraphicFramePr>
            <a:graphicFrameLocks noGrp="1"/>
          </p:cNvGraphicFramePr>
          <p:nvPr>
            <p:extLst>
              <p:ext uri="{D42A27DB-BD31-4B8C-83A1-F6EECF244321}">
                <p14:modId xmlns:p14="http://schemas.microsoft.com/office/powerpoint/2010/main" val="3881623751"/>
              </p:ext>
            </p:extLst>
          </p:nvPr>
        </p:nvGraphicFramePr>
        <p:xfrm>
          <a:off x="1371599" y="2708915"/>
          <a:ext cx="6477841" cy="1060704"/>
        </p:xfrm>
        <a:graphic>
          <a:graphicData uri="http://schemas.openxmlformats.org/drawingml/2006/table">
            <a:tbl>
              <a:tblPr firstRow="1" bandRow="1">
                <a:tableStyleId>{5C22544A-7EE6-4342-B048-85BDC9FD1C3A}</a:tableStyleId>
              </a:tblPr>
              <a:tblGrid>
                <a:gridCol w="2395677">
                  <a:extLst>
                    <a:ext uri="{9D8B030D-6E8A-4147-A177-3AD203B41FA5}">
                      <a16:colId xmlns:a16="http://schemas.microsoft.com/office/drawing/2014/main" val="20000"/>
                    </a:ext>
                  </a:extLst>
                </a:gridCol>
                <a:gridCol w="4082164">
                  <a:extLst>
                    <a:ext uri="{9D8B030D-6E8A-4147-A177-3AD203B41FA5}">
                      <a16:colId xmlns:a16="http://schemas.microsoft.com/office/drawing/2014/main" val="20001"/>
                    </a:ext>
                  </a:extLst>
                </a:gridCol>
              </a:tblGrid>
              <a:tr h="760133">
                <a:tc>
                  <a:txBody>
                    <a:bodyPr/>
                    <a:lstStyle/>
                    <a:p>
                      <a:pPr algn="ctr">
                        <a:lnSpc>
                          <a:spcPct val="90000"/>
                        </a:lnSpc>
                      </a:pPr>
                      <a:r>
                        <a:rPr lang="en-US" sz="3200" b="0" dirty="0">
                          <a:solidFill>
                            <a:srgbClr val="FFFFFF"/>
                          </a:solidFill>
                          <a:latin typeface="Source Sans Pro" panose="020B0503030403020204" pitchFamily="34" charset="0"/>
                        </a:rPr>
                        <a:t>Option 1</a:t>
                      </a:r>
                    </a:p>
                  </a:txBody>
                  <a:tcPr marT="91440" marB="91440" anchor="ctr">
                    <a:lnL w="28575" cap="flat" cmpd="sng" algn="ctr">
                      <a:solidFill>
                        <a:srgbClr val="0072BC"/>
                      </a:solidFill>
                      <a:prstDash val="solid"/>
                      <a:round/>
                      <a:headEnd type="none" w="med" len="med"/>
                      <a:tailEnd type="none" w="med" len="med"/>
                    </a:lnL>
                    <a:lnR w="28575" cap="flat" cmpd="sng" algn="ctr">
                      <a:solidFill>
                        <a:srgbClr val="0072BC"/>
                      </a:solidFill>
                      <a:prstDash val="solid"/>
                      <a:round/>
                      <a:headEnd type="none" w="med" len="med"/>
                      <a:tailEnd type="none" w="med" len="med"/>
                    </a:lnR>
                    <a:lnT w="28575" cap="flat" cmpd="sng" algn="ctr">
                      <a:solidFill>
                        <a:srgbClr val="0072BC"/>
                      </a:solidFill>
                      <a:prstDash val="solid"/>
                      <a:round/>
                      <a:headEnd type="none" w="med" len="med"/>
                      <a:tailEnd type="none" w="med" len="med"/>
                    </a:lnT>
                    <a:lnB w="28575" cap="flat" cmpd="sng" algn="ctr">
                      <a:solidFill>
                        <a:srgbClr val="0072BC"/>
                      </a:solidFill>
                      <a:prstDash val="solid"/>
                      <a:round/>
                      <a:headEnd type="none" w="med" len="med"/>
                      <a:tailEnd type="none" w="med" len="med"/>
                    </a:lnB>
                    <a:lnTlToBr w="12700" cmpd="sng">
                      <a:noFill/>
                      <a:prstDash val="solid"/>
                    </a:lnTlToBr>
                    <a:lnBlToTr w="12700" cmpd="sng">
                      <a:noFill/>
                      <a:prstDash val="solid"/>
                    </a:lnBlToTr>
                    <a:solidFill>
                      <a:srgbClr val="0072BC"/>
                    </a:solidFill>
                  </a:tcPr>
                </a:tc>
                <a:tc>
                  <a:txBody>
                    <a:bodyPr/>
                    <a:lstStyle/>
                    <a:p>
                      <a:pPr marL="0" marR="0" lvl="0" indent="0" algn="l" defTabSz="403433" rtl="0" eaLnBrk="1" fontAlgn="auto" latinLnBrk="0" hangingPunct="1">
                        <a:lnSpc>
                          <a:spcPct val="90000"/>
                        </a:lnSpc>
                        <a:spcBef>
                          <a:spcPts val="0"/>
                        </a:spcBef>
                        <a:spcAft>
                          <a:spcPts val="0"/>
                        </a:spcAft>
                        <a:buClrTx/>
                        <a:buSzTx/>
                        <a:buFontTx/>
                        <a:buNone/>
                        <a:tabLst/>
                        <a:defRPr/>
                      </a:pPr>
                      <a:r>
                        <a:rPr lang="en-US" sz="3200" b="0" kern="0" dirty="0">
                          <a:solidFill>
                            <a:schemeClr val="accent6"/>
                          </a:solidFill>
                          <a:latin typeface="+mj-lt"/>
                          <a:cs typeface="Arial" panose="020B0604020202020204" pitchFamily="34" charset="0"/>
                        </a:rPr>
                        <a:t>Stay put: </a:t>
                      </a:r>
                      <a:br>
                        <a:rPr lang="en-US" sz="3200" b="0" kern="0" dirty="0">
                          <a:solidFill>
                            <a:schemeClr val="accent6"/>
                          </a:solidFill>
                          <a:latin typeface="+mj-lt"/>
                          <a:cs typeface="Arial" panose="020B0604020202020204" pitchFamily="34" charset="0"/>
                        </a:rPr>
                      </a:br>
                      <a:r>
                        <a:rPr lang="en-US" sz="3200" b="0" kern="0" dirty="0">
                          <a:solidFill>
                            <a:schemeClr val="accent6"/>
                          </a:solidFill>
                          <a:latin typeface="+mj-lt"/>
                          <a:cs typeface="Arial" panose="020B0604020202020204" pitchFamily="34" charset="0"/>
                        </a:rPr>
                        <a:t>leave it in the plan</a:t>
                      </a:r>
                    </a:p>
                  </a:txBody>
                  <a:tcPr marL="274320" marR="274320" marT="91440" marB="91440" anchor="ctr">
                    <a:lnL w="28575" cap="flat" cmpd="sng" algn="ctr">
                      <a:solidFill>
                        <a:srgbClr val="0072BC"/>
                      </a:solidFill>
                      <a:prstDash val="solid"/>
                      <a:round/>
                      <a:headEnd type="none" w="med" len="med"/>
                      <a:tailEnd type="none" w="med" len="med"/>
                    </a:lnL>
                    <a:lnR w="28575" cap="flat" cmpd="sng" algn="ctr">
                      <a:solidFill>
                        <a:srgbClr val="0072BC"/>
                      </a:solidFill>
                      <a:prstDash val="solid"/>
                      <a:round/>
                      <a:headEnd type="none" w="med" len="med"/>
                      <a:tailEnd type="none" w="med" len="med"/>
                    </a:lnR>
                    <a:lnT w="28575" cap="flat" cmpd="sng" algn="ctr">
                      <a:solidFill>
                        <a:srgbClr val="0072BC"/>
                      </a:solidFill>
                      <a:prstDash val="solid"/>
                      <a:round/>
                      <a:headEnd type="none" w="med" len="med"/>
                      <a:tailEnd type="none" w="med" len="med"/>
                    </a:lnT>
                    <a:lnB w="28575" cap="flat" cmpd="sng" algn="ctr">
                      <a:solidFill>
                        <a:srgbClr val="0072BC"/>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p:cNvSpPr txBox="1"/>
          <p:nvPr/>
        </p:nvSpPr>
        <p:spPr>
          <a:xfrm>
            <a:off x="1294559" y="4028808"/>
            <a:ext cx="6554882" cy="1046440"/>
          </a:xfrm>
          <a:prstGeom prst="rect">
            <a:avLst/>
          </a:prstGeom>
          <a:noFill/>
        </p:spPr>
        <p:txBody>
          <a:bodyPr wrap="square" rtlCol="0">
            <a:spAutoFit/>
          </a:bodyPr>
          <a:lstStyle/>
          <a:p>
            <a:pPr algn="l"/>
            <a:r>
              <a:rPr lang="en-US" sz="2400" dirty="0">
                <a:solidFill>
                  <a:schemeClr val="accent6"/>
                </a:solidFill>
                <a:latin typeface="+mj-lt"/>
              </a:rPr>
              <a:t>You can often keep your retirement savings invested in your old plan after you leave your job. </a:t>
            </a:r>
          </a:p>
          <a:p>
            <a:pPr algn="l"/>
            <a:endParaRPr lang="en-US" sz="1400" dirty="0">
              <a:latin typeface="+mj-lt"/>
            </a:endParaRPr>
          </a:p>
        </p:txBody>
      </p:sp>
    </p:spTree>
    <p:extLst>
      <p:ext uri="{BB962C8B-B14F-4D97-AF65-F5344CB8AC3E}">
        <p14:creationId xmlns:p14="http://schemas.microsoft.com/office/powerpoint/2010/main" val="36615234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5890" name="Rectangle 2"/>
          <p:cNvSpPr>
            <a:spLocks noGrp="1" noChangeArrowheads="1"/>
          </p:cNvSpPr>
          <p:nvPr>
            <p:ph type="title"/>
          </p:nvPr>
        </p:nvSpPr>
        <p:spPr>
          <a:xfrm>
            <a:off x="575234" y="685800"/>
            <a:ext cx="7882966" cy="1097746"/>
          </a:xfrm>
        </p:spPr>
        <p:txBody>
          <a:bodyPr/>
          <a:lstStyle/>
          <a:p>
            <a:r>
              <a:rPr lang="en-US" dirty="0"/>
              <a:t>You may want to leave your money </a:t>
            </a:r>
            <a:br>
              <a:rPr lang="en-US" dirty="0"/>
            </a:br>
            <a:r>
              <a:rPr lang="en-US" dirty="0"/>
              <a:t>in the plan</a:t>
            </a:r>
          </a:p>
        </p:txBody>
      </p:sp>
      <p:sp>
        <p:nvSpPr>
          <p:cNvPr id="18" name="Text Placeholder 17"/>
          <p:cNvSpPr>
            <a:spLocks noGrp="1"/>
          </p:cNvSpPr>
          <p:nvPr>
            <p:ph type="body" sz="quarter" idx="10"/>
          </p:nvPr>
        </p:nvSpPr>
        <p:spPr/>
        <p:txBody>
          <a:bodyPr/>
          <a:lstStyle/>
          <a:p>
            <a:endParaRPr lang="en-US"/>
          </a:p>
        </p:txBody>
      </p:sp>
      <p:graphicFrame>
        <p:nvGraphicFramePr>
          <p:cNvPr id="2" name="Table 1"/>
          <p:cNvGraphicFramePr>
            <a:graphicFrameLocks noGrp="1"/>
          </p:cNvGraphicFramePr>
          <p:nvPr>
            <p:extLst>
              <p:ext uri="{D42A27DB-BD31-4B8C-83A1-F6EECF244321}">
                <p14:modId xmlns:p14="http://schemas.microsoft.com/office/powerpoint/2010/main" val="1464962975"/>
              </p:ext>
            </p:extLst>
          </p:nvPr>
        </p:nvGraphicFramePr>
        <p:xfrm>
          <a:off x="575189" y="2754634"/>
          <a:ext cx="3505420" cy="2847246"/>
        </p:xfrm>
        <a:graphic>
          <a:graphicData uri="http://schemas.openxmlformats.org/drawingml/2006/table">
            <a:tbl>
              <a:tblPr firstRow="1" bandRow="1">
                <a:tableStyleId>{5C22544A-7EE6-4342-B048-85BDC9FD1C3A}</a:tableStyleId>
              </a:tblPr>
              <a:tblGrid>
                <a:gridCol w="3505420">
                  <a:extLst>
                    <a:ext uri="{9D8B030D-6E8A-4147-A177-3AD203B41FA5}">
                      <a16:colId xmlns:a16="http://schemas.microsoft.com/office/drawing/2014/main" val="20000"/>
                    </a:ext>
                  </a:extLst>
                </a:gridCol>
              </a:tblGrid>
              <a:tr h="520794">
                <a:tc>
                  <a:txBody>
                    <a:bodyPr/>
                    <a:lstStyle/>
                    <a:p>
                      <a:pPr marL="0" marR="0" lvl="0" indent="0" algn="ctr" defTabSz="403433" rtl="0" eaLnBrk="1" fontAlgn="auto" latinLnBrk="0" hangingPunct="1">
                        <a:lnSpc>
                          <a:spcPct val="100000"/>
                        </a:lnSpc>
                        <a:spcBef>
                          <a:spcPts val="0"/>
                        </a:spcBef>
                        <a:spcAft>
                          <a:spcPts val="0"/>
                        </a:spcAft>
                        <a:buClrTx/>
                        <a:buSzTx/>
                        <a:buFontTx/>
                        <a:buNone/>
                        <a:tabLst/>
                        <a:defRPr/>
                      </a:pPr>
                      <a:r>
                        <a:rPr lang="en-US" sz="2400" b="0" kern="1200" dirty="0">
                          <a:solidFill>
                            <a:srgbClr val="4F9C39"/>
                          </a:solidFill>
                          <a:latin typeface="+mj-lt"/>
                          <a:ea typeface="+mn-ea"/>
                          <a:cs typeface="+mn-cs"/>
                        </a:rPr>
                        <a:t>Pros</a:t>
                      </a:r>
                    </a:p>
                  </a:txBody>
                  <a:tcPr marT="91440" marB="9144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298606">
                <a:tc>
                  <a:txBody>
                    <a:bodyPr/>
                    <a:lstStyle/>
                    <a:p>
                      <a:pPr marL="285750" indent="-285750" algn="l">
                        <a:spcBef>
                          <a:spcPts val="0"/>
                        </a:spcBef>
                        <a:spcAft>
                          <a:spcPts val="600"/>
                        </a:spcAft>
                        <a:buClr>
                          <a:srgbClr val="0072BC"/>
                        </a:buClr>
                        <a:buFont typeface="Arial" panose="020B0604020202020204" pitchFamily="34" charset="0"/>
                        <a:buChar char="•"/>
                        <a:tabLst>
                          <a:tab pos="3886200" algn="dec"/>
                          <a:tab pos="5032375" algn="dec"/>
                          <a:tab pos="6169025" algn="dec"/>
                          <a:tab pos="7315200" algn="dec"/>
                        </a:tabLst>
                      </a:pPr>
                      <a:r>
                        <a:rPr lang="en-US" sz="1800" b="0" dirty="0">
                          <a:solidFill>
                            <a:schemeClr val="accent4"/>
                          </a:solidFill>
                          <a:latin typeface="+mn-lt"/>
                        </a:rPr>
                        <a:t>Tax-deferred compounding </a:t>
                      </a:r>
                    </a:p>
                    <a:p>
                      <a:pPr marL="285750" indent="-285750" algn="l">
                        <a:spcBef>
                          <a:spcPts val="0"/>
                        </a:spcBef>
                        <a:spcAft>
                          <a:spcPts val="600"/>
                        </a:spcAft>
                        <a:buClr>
                          <a:srgbClr val="0072BC"/>
                        </a:buClr>
                        <a:buFont typeface="Arial" panose="020B0604020202020204" pitchFamily="34" charset="0"/>
                        <a:buChar char="•"/>
                        <a:tabLst>
                          <a:tab pos="3886200" algn="dec"/>
                          <a:tab pos="5032375" algn="dec"/>
                          <a:tab pos="6169025" algn="dec"/>
                          <a:tab pos="7315200" algn="dec"/>
                        </a:tabLst>
                      </a:pPr>
                      <a:r>
                        <a:rPr lang="en-US" sz="1800" b="0" dirty="0">
                          <a:solidFill>
                            <a:schemeClr val="accent4"/>
                          </a:solidFill>
                          <a:latin typeface="+mn-lt"/>
                        </a:rPr>
                        <a:t>No taxes or IRS penalties</a:t>
                      </a:r>
                    </a:p>
                    <a:p>
                      <a:pPr marL="285750" indent="-285750" algn="l">
                        <a:spcBef>
                          <a:spcPts val="0"/>
                        </a:spcBef>
                        <a:spcAft>
                          <a:spcPts val="600"/>
                        </a:spcAft>
                        <a:buClr>
                          <a:srgbClr val="0072BC"/>
                        </a:buClr>
                        <a:buFont typeface="Arial" panose="020B0604020202020204" pitchFamily="34" charset="0"/>
                        <a:buChar char="•"/>
                        <a:tabLst>
                          <a:tab pos="3886200" algn="dec"/>
                          <a:tab pos="5032375" algn="dec"/>
                          <a:tab pos="6169025" algn="dec"/>
                          <a:tab pos="7315200" algn="dec"/>
                        </a:tabLst>
                      </a:pPr>
                      <a:r>
                        <a:rPr lang="en-US" sz="1800" b="0" dirty="0">
                          <a:solidFill>
                            <a:schemeClr val="accent4"/>
                          </a:solidFill>
                          <a:latin typeface="+mn-lt"/>
                        </a:rPr>
                        <a:t>Some plans offer special investment options such as employer stock </a:t>
                      </a:r>
                    </a:p>
                    <a:p>
                      <a:pPr marL="285750" indent="-285750" algn="l">
                        <a:spcBef>
                          <a:spcPts val="0"/>
                        </a:spcBef>
                        <a:spcAft>
                          <a:spcPts val="600"/>
                        </a:spcAft>
                        <a:buClr>
                          <a:srgbClr val="0072BC"/>
                        </a:buClr>
                        <a:buFont typeface="Arial" panose="020B0604020202020204" pitchFamily="34" charset="0"/>
                        <a:buChar char="•"/>
                        <a:tabLst>
                          <a:tab pos="3886200" algn="dec"/>
                          <a:tab pos="5032375" algn="dec"/>
                          <a:tab pos="6169025" algn="dec"/>
                          <a:tab pos="7315200" algn="dec"/>
                        </a:tabLst>
                      </a:pPr>
                      <a:r>
                        <a:rPr lang="en-US" sz="1800" b="0" dirty="0">
                          <a:solidFill>
                            <a:schemeClr val="accent4"/>
                          </a:solidFill>
                          <a:latin typeface="+mn-lt"/>
                        </a:rPr>
                        <a:t>May offer much lower fees</a:t>
                      </a:r>
                    </a:p>
                  </a:txBody>
                  <a:tcPr marT="91440" marB="9144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2082353453"/>
              </p:ext>
            </p:extLst>
          </p:nvPr>
        </p:nvGraphicFramePr>
        <p:xfrm>
          <a:off x="4385189" y="2741930"/>
          <a:ext cx="4258626" cy="2886333"/>
        </p:xfrm>
        <a:graphic>
          <a:graphicData uri="http://schemas.openxmlformats.org/drawingml/2006/table">
            <a:tbl>
              <a:tblPr firstRow="1" bandRow="1">
                <a:tableStyleId>{5C22544A-7EE6-4342-B048-85BDC9FD1C3A}</a:tableStyleId>
              </a:tblPr>
              <a:tblGrid>
                <a:gridCol w="4258626">
                  <a:extLst>
                    <a:ext uri="{9D8B030D-6E8A-4147-A177-3AD203B41FA5}">
                      <a16:colId xmlns:a16="http://schemas.microsoft.com/office/drawing/2014/main" val="20000"/>
                    </a:ext>
                  </a:extLst>
                </a:gridCol>
              </a:tblGrid>
              <a:tr h="479827">
                <a:tc>
                  <a:txBody>
                    <a:bodyPr/>
                    <a:lstStyle/>
                    <a:p>
                      <a:pPr marL="0" marR="0" lvl="0" indent="0" algn="ctr" defTabSz="403433" rtl="0" eaLnBrk="1" fontAlgn="auto" latinLnBrk="0" hangingPunct="1">
                        <a:lnSpc>
                          <a:spcPct val="100000"/>
                        </a:lnSpc>
                        <a:spcBef>
                          <a:spcPts val="0"/>
                        </a:spcBef>
                        <a:spcAft>
                          <a:spcPts val="0"/>
                        </a:spcAft>
                        <a:buClrTx/>
                        <a:buSzTx/>
                        <a:buFontTx/>
                        <a:buNone/>
                        <a:tabLst/>
                        <a:defRPr/>
                      </a:pPr>
                      <a:r>
                        <a:rPr lang="en-US" sz="2400" b="0" kern="1200" dirty="0">
                          <a:solidFill>
                            <a:srgbClr val="EF343C"/>
                          </a:solidFill>
                          <a:latin typeface="+mj-lt"/>
                          <a:ea typeface="+mn-ea"/>
                          <a:cs typeface="+mn-cs"/>
                        </a:rPr>
                        <a:t>Cons</a:t>
                      </a:r>
                    </a:p>
                  </a:txBody>
                  <a:tcPr marT="91440" marB="9144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337693">
                <a:tc>
                  <a:txBody>
                    <a:bodyPr/>
                    <a:lstStyle/>
                    <a:p>
                      <a:pPr marL="285750" indent="-285750" algn="l">
                        <a:spcBef>
                          <a:spcPts val="0"/>
                        </a:spcBef>
                        <a:spcAft>
                          <a:spcPts val="600"/>
                        </a:spcAft>
                        <a:buClr>
                          <a:srgbClr val="0072BC"/>
                        </a:buClr>
                        <a:buFont typeface="Arial" panose="020B0604020202020204" pitchFamily="34" charset="0"/>
                        <a:buChar char="•"/>
                        <a:tabLst>
                          <a:tab pos="3886200" algn="dec"/>
                          <a:tab pos="5032375" algn="dec"/>
                          <a:tab pos="6169025" algn="dec"/>
                          <a:tab pos="7315200" algn="dec"/>
                        </a:tabLst>
                      </a:pPr>
                      <a:r>
                        <a:rPr lang="en-US" sz="1800" b="0" dirty="0">
                          <a:solidFill>
                            <a:schemeClr val="accent4"/>
                          </a:solidFill>
                          <a:latin typeface="+mn-lt"/>
                        </a:rPr>
                        <a:t>Your investment choices may</a:t>
                      </a:r>
                      <a:r>
                        <a:rPr lang="en-US" sz="1800" b="0" baseline="0" dirty="0">
                          <a:solidFill>
                            <a:schemeClr val="accent4"/>
                          </a:solidFill>
                          <a:latin typeface="+mn-lt"/>
                        </a:rPr>
                        <a:t> </a:t>
                      </a:r>
                      <a:br>
                        <a:rPr lang="en-US" sz="1800" b="0" baseline="0" dirty="0">
                          <a:solidFill>
                            <a:schemeClr val="accent4"/>
                          </a:solidFill>
                          <a:latin typeface="+mn-lt"/>
                        </a:rPr>
                      </a:br>
                      <a:r>
                        <a:rPr lang="en-US" sz="1800" b="0" dirty="0">
                          <a:solidFill>
                            <a:schemeClr val="accent4"/>
                          </a:solidFill>
                          <a:latin typeface="+mn-lt"/>
                        </a:rPr>
                        <a:t>be limited</a:t>
                      </a:r>
                    </a:p>
                    <a:p>
                      <a:pPr marL="285750" indent="-285750" algn="l">
                        <a:spcBef>
                          <a:spcPts val="0"/>
                        </a:spcBef>
                        <a:spcAft>
                          <a:spcPts val="600"/>
                        </a:spcAft>
                        <a:buClr>
                          <a:srgbClr val="0072BC"/>
                        </a:buClr>
                        <a:buFont typeface="Arial" panose="020B0604020202020204" pitchFamily="34" charset="0"/>
                        <a:buChar char="•"/>
                        <a:tabLst>
                          <a:tab pos="3886200" algn="dec"/>
                          <a:tab pos="5032375" algn="dec"/>
                          <a:tab pos="6169025" algn="dec"/>
                          <a:tab pos="7315200" algn="dec"/>
                        </a:tabLst>
                      </a:pPr>
                      <a:r>
                        <a:rPr lang="en-US" sz="1800" b="0" dirty="0">
                          <a:solidFill>
                            <a:schemeClr val="accent4"/>
                          </a:solidFill>
                          <a:latin typeface="+mn-lt"/>
                        </a:rPr>
                        <a:t>You may not be allowed to make additional contributions or</a:t>
                      </a:r>
                      <a:r>
                        <a:rPr lang="en-US" sz="1800" b="0" baseline="0" dirty="0">
                          <a:solidFill>
                            <a:schemeClr val="accent4"/>
                          </a:solidFill>
                          <a:latin typeface="+mn-lt"/>
                        </a:rPr>
                        <a:t> </a:t>
                      </a:r>
                      <a:r>
                        <a:rPr lang="en-US" sz="1800" b="0" dirty="0">
                          <a:solidFill>
                            <a:schemeClr val="accent4"/>
                          </a:solidFill>
                          <a:latin typeface="+mn-lt"/>
                        </a:rPr>
                        <a:t>take</a:t>
                      </a:r>
                      <a:r>
                        <a:rPr lang="en-US" sz="1800" b="0" baseline="0" dirty="0">
                          <a:solidFill>
                            <a:schemeClr val="accent4"/>
                          </a:solidFill>
                          <a:latin typeface="+mn-lt"/>
                        </a:rPr>
                        <a:t> </a:t>
                      </a:r>
                      <a:r>
                        <a:rPr lang="en-US" sz="1800" b="0" dirty="0">
                          <a:solidFill>
                            <a:schemeClr val="accent4"/>
                          </a:solidFill>
                          <a:latin typeface="+mn-lt"/>
                        </a:rPr>
                        <a:t>loans</a:t>
                      </a:r>
                    </a:p>
                    <a:p>
                      <a:pPr marL="285750" indent="-285750" algn="l">
                        <a:spcBef>
                          <a:spcPts val="0"/>
                        </a:spcBef>
                        <a:spcAft>
                          <a:spcPts val="600"/>
                        </a:spcAft>
                        <a:buClr>
                          <a:srgbClr val="0072BC"/>
                        </a:buClr>
                        <a:buFont typeface="Arial" panose="020B0604020202020204" pitchFamily="34" charset="0"/>
                        <a:buChar char="•"/>
                        <a:tabLst>
                          <a:tab pos="3886200" algn="dec"/>
                          <a:tab pos="5032375" algn="dec"/>
                          <a:tab pos="6169025" algn="dec"/>
                          <a:tab pos="7315200" algn="dec"/>
                        </a:tabLst>
                      </a:pPr>
                      <a:r>
                        <a:rPr lang="en-US" sz="1800" b="0" dirty="0">
                          <a:solidFill>
                            <a:schemeClr val="accent4"/>
                          </a:solidFill>
                          <a:latin typeface="+mn-lt"/>
                        </a:rPr>
                        <a:t>You could have recordkeeping headaches if you change jobs frequently</a:t>
                      </a:r>
                    </a:p>
                    <a:p>
                      <a:pPr marL="285750" indent="-285750" algn="l">
                        <a:spcBef>
                          <a:spcPts val="0"/>
                        </a:spcBef>
                        <a:spcAft>
                          <a:spcPts val="600"/>
                        </a:spcAft>
                        <a:buClr>
                          <a:srgbClr val="0072BC"/>
                        </a:buClr>
                        <a:buFont typeface="Arial" panose="020B0604020202020204" pitchFamily="34" charset="0"/>
                        <a:buChar char="•"/>
                        <a:tabLst>
                          <a:tab pos="3886200" algn="dec"/>
                          <a:tab pos="5032375" algn="dec"/>
                          <a:tab pos="6169025" algn="dec"/>
                          <a:tab pos="7315200" algn="dec"/>
                        </a:tabLst>
                      </a:pPr>
                      <a:r>
                        <a:rPr lang="en-US" sz="1800" b="0" dirty="0">
                          <a:solidFill>
                            <a:schemeClr val="accent4"/>
                          </a:solidFill>
                          <a:latin typeface="+mn-lt"/>
                        </a:rPr>
                        <a:t>The plan controls access to</a:t>
                      </a:r>
                      <a:r>
                        <a:rPr lang="en-US" sz="1800" b="0" baseline="0" dirty="0">
                          <a:solidFill>
                            <a:schemeClr val="accent4"/>
                          </a:solidFill>
                          <a:latin typeface="+mn-lt"/>
                        </a:rPr>
                        <a:t> </a:t>
                      </a:r>
                      <a:r>
                        <a:rPr lang="en-US" sz="1800" b="0" dirty="0">
                          <a:solidFill>
                            <a:schemeClr val="accent4"/>
                          </a:solidFill>
                          <a:latin typeface="+mn-lt"/>
                        </a:rPr>
                        <a:t>your savings</a:t>
                      </a:r>
                    </a:p>
                  </a:txBody>
                  <a:tcPr marT="91440" marB="9144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bl>
          </a:graphicData>
        </a:graphic>
      </p:graphicFrame>
      <p:grpSp>
        <p:nvGrpSpPr>
          <p:cNvPr id="9" name="Group 8"/>
          <p:cNvGrpSpPr/>
          <p:nvPr/>
        </p:nvGrpSpPr>
        <p:grpSpPr>
          <a:xfrm>
            <a:off x="1931428" y="1922907"/>
            <a:ext cx="760300" cy="760300"/>
            <a:chOff x="2118851" y="1872575"/>
            <a:chExt cx="943896" cy="943896"/>
          </a:xfrm>
        </p:grpSpPr>
        <p:sp>
          <p:nvSpPr>
            <p:cNvPr id="3" name="Oval 2"/>
            <p:cNvSpPr/>
            <p:nvPr/>
          </p:nvSpPr>
          <p:spPr bwMode="auto">
            <a:xfrm>
              <a:off x="2118851" y="1872575"/>
              <a:ext cx="943896" cy="943896"/>
            </a:xfrm>
            <a:prstGeom prst="ellipse">
              <a:avLst/>
            </a:prstGeom>
            <a:noFill/>
            <a:ln w="57150">
              <a:solidFill>
                <a:srgbClr val="4F9C39"/>
              </a:solidFill>
              <a:miter lim="800000"/>
              <a:headEnd type="none" w="sm" len="sm"/>
              <a:tailEnd type="none" w="sm" len="sm"/>
            </a:ln>
            <a:effectLst/>
            <a:extLst>
              <a:ext uri="{909E8E84-426E-40DD-AFC4-6F175D3DCCD1}">
                <a14:hiddenFill xmlns:a14="http://schemas.microsoft.com/office/drawing/2010/main">
                  <a:solidFill>
                    <a:schemeClr val="accent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rtlCol="0" anchor="ctr"/>
            <a:lstStyle/>
            <a:p>
              <a:pPr algn="ctr">
                <a:spcBef>
                  <a:spcPct val="0"/>
                </a:spcBef>
                <a:spcAft>
                  <a:spcPct val="25000"/>
                </a:spcAft>
                <a:buClr>
                  <a:srgbClr val="FFFF99"/>
                </a:buClr>
                <a:tabLst>
                  <a:tab pos="3886200" algn="dec"/>
                  <a:tab pos="5032375" algn="dec"/>
                  <a:tab pos="6169025" algn="dec"/>
                  <a:tab pos="7315200" algn="dec"/>
                </a:tabLst>
              </a:pPr>
              <a:endParaRPr lang="en-US" sz="2000" dirty="0">
                <a:solidFill>
                  <a:srgbClr val="000000"/>
                </a:solidFill>
                <a:latin typeface="+mj-lt"/>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33931" y="2079184"/>
              <a:ext cx="713737" cy="530678"/>
            </a:xfrm>
            <a:prstGeom prst="rect">
              <a:avLst/>
            </a:prstGeom>
          </p:spPr>
        </p:pic>
      </p:grpSp>
      <p:grpSp>
        <p:nvGrpSpPr>
          <p:cNvPr id="7" name="Group 6"/>
          <p:cNvGrpSpPr/>
          <p:nvPr/>
        </p:nvGrpSpPr>
        <p:grpSpPr>
          <a:xfrm>
            <a:off x="6134352" y="1908323"/>
            <a:ext cx="760300" cy="760300"/>
            <a:chOff x="5971086" y="1918051"/>
            <a:chExt cx="943896" cy="943896"/>
          </a:xfrm>
        </p:grpSpPr>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61749" y="2108714"/>
              <a:ext cx="562570" cy="562570"/>
            </a:xfrm>
            <a:prstGeom prst="rect">
              <a:avLst/>
            </a:prstGeom>
          </p:spPr>
        </p:pic>
        <p:sp>
          <p:nvSpPr>
            <p:cNvPr id="8" name="Oval 7"/>
            <p:cNvSpPr/>
            <p:nvPr/>
          </p:nvSpPr>
          <p:spPr bwMode="auto">
            <a:xfrm>
              <a:off x="5971086" y="1918051"/>
              <a:ext cx="943896" cy="943896"/>
            </a:xfrm>
            <a:prstGeom prst="ellipse">
              <a:avLst/>
            </a:prstGeom>
            <a:noFill/>
            <a:ln w="57150">
              <a:solidFill>
                <a:srgbClr val="EF343C"/>
              </a:solidFill>
              <a:miter lim="800000"/>
              <a:headEnd type="none" w="sm" len="sm"/>
              <a:tailEnd type="none" w="sm" len="sm"/>
            </a:ln>
            <a:effectLst/>
            <a:extLst>
              <a:ext uri="{909E8E84-426E-40DD-AFC4-6F175D3DCCD1}">
                <a14:hiddenFill xmlns:a14="http://schemas.microsoft.com/office/drawing/2010/main">
                  <a:solidFill>
                    <a:schemeClr val="accent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rtlCol="0" anchor="ctr"/>
            <a:lstStyle/>
            <a:p>
              <a:pPr algn="ctr">
                <a:spcBef>
                  <a:spcPct val="0"/>
                </a:spcBef>
                <a:spcAft>
                  <a:spcPct val="25000"/>
                </a:spcAft>
                <a:buClr>
                  <a:srgbClr val="FFFF99"/>
                </a:buClr>
                <a:tabLst>
                  <a:tab pos="3886200" algn="dec"/>
                  <a:tab pos="5032375" algn="dec"/>
                  <a:tab pos="6169025" algn="dec"/>
                  <a:tab pos="7315200" algn="dec"/>
                </a:tabLst>
              </a:pPr>
              <a:endParaRPr lang="en-US" sz="2000" dirty="0">
                <a:solidFill>
                  <a:srgbClr val="000000"/>
                </a:solidFill>
                <a:latin typeface="+mj-lt"/>
              </a:endParaRPr>
            </a:p>
          </p:txBody>
        </p:sp>
      </p:grpSp>
      <p:cxnSp>
        <p:nvCxnSpPr>
          <p:cNvPr id="13" name="Straight Connector 12"/>
          <p:cNvCxnSpPr/>
          <p:nvPr/>
        </p:nvCxnSpPr>
        <p:spPr bwMode="auto">
          <a:xfrm flipH="1">
            <a:off x="4080608" y="1908323"/>
            <a:ext cx="2511" cy="3859431"/>
          </a:xfrm>
          <a:prstGeom prst="line">
            <a:avLst/>
          </a:prstGeom>
          <a:solidFill>
            <a:schemeClr val="accent1"/>
          </a:solidFill>
          <a:ln w="12700" cap="flat" cmpd="sng" algn="ctr">
            <a:solidFill>
              <a:schemeClr val="accent6">
                <a:lumMod val="50000"/>
              </a:schemeClr>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Tree>
    <p:extLst>
      <p:ext uri="{BB962C8B-B14F-4D97-AF65-F5344CB8AC3E}">
        <p14:creationId xmlns:p14="http://schemas.microsoft.com/office/powerpoint/2010/main" val="32806097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0371" name="Rectangle 3"/>
          <p:cNvSpPr>
            <a:spLocks noGrp="1" noChangeArrowheads="1"/>
          </p:cNvSpPr>
          <p:nvPr>
            <p:ph type="subTitle" idx="4294967295"/>
          </p:nvPr>
        </p:nvSpPr>
        <p:spPr>
          <a:xfrm>
            <a:off x="0" y="2947988"/>
            <a:ext cx="6400800" cy="2690812"/>
          </a:xfrm>
          <a:extLst>
            <a:ext uri="{91240B29-F687-4F45-9708-019B960494DF}">
              <a14:hiddenLine xmlns:a14="http://schemas.microsoft.com/office/drawing/2010/main" w="12700">
                <a:solidFill>
                  <a:schemeClr val="tx1"/>
                </a:solidFill>
                <a:miter lim="800000"/>
                <a:headEnd type="none" w="sm" len="sm"/>
                <a:tailEnd type="none" w="sm" len="sm"/>
              </a14:hiddenLine>
            </a:ext>
          </a:extLst>
        </p:spPr>
        <p:txBody>
          <a:bodyPr/>
          <a:lstStyle/>
          <a:p>
            <a:pPr marL="0" indent="0" eaLnBrk="1" hangingPunct="1">
              <a:defRPr/>
            </a:pPr>
            <a:endParaRPr lang="en-US" sz="2000" dirty="0">
              <a:ea typeface="+mn-ea"/>
              <a:cs typeface="+mn-cs"/>
            </a:endParaRPr>
          </a:p>
          <a:p>
            <a:pPr marL="0" indent="0" eaLnBrk="1" hangingPunct="1">
              <a:buFontTx/>
              <a:buNone/>
              <a:defRPr/>
            </a:pPr>
            <a:endParaRPr lang="en-US" sz="2000" dirty="0">
              <a:ea typeface="+mn-ea"/>
              <a:cs typeface="+mn-cs"/>
            </a:endParaRPr>
          </a:p>
        </p:txBody>
      </p:sp>
      <p:graphicFrame>
        <p:nvGraphicFramePr>
          <p:cNvPr id="6" name="Table 5"/>
          <p:cNvGraphicFramePr>
            <a:graphicFrameLocks noGrp="1"/>
          </p:cNvGraphicFramePr>
          <p:nvPr>
            <p:extLst>
              <p:ext uri="{D42A27DB-BD31-4B8C-83A1-F6EECF244321}">
                <p14:modId xmlns:p14="http://schemas.microsoft.com/office/powerpoint/2010/main" val="2342982682"/>
              </p:ext>
            </p:extLst>
          </p:nvPr>
        </p:nvGraphicFramePr>
        <p:xfrm>
          <a:off x="1371599" y="2708915"/>
          <a:ext cx="6400801" cy="760133"/>
        </p:xfrm>
        <a:graphic>
          <a:graphicData uri="http://schemas.openxmlformats.org/drawingml/2006/table">
            <a:tbl>
              <a:tblPr firstRow="1" bandRow="1">
                <a:tableStyleId>{5C22544A-7EE6-4342-B048-85BDC9FD1C3A}</a:tableStyleId>
              </a:tblPr>
              <a:tblGrid>
                <a:gridCol w="2403232">
                  <a:extLst>
                    <a:ext uri="{9D8B030D-6E8A-4147-A177-3AD203B41FA5}">
                      <a16:colId xmlns:a16="http://schemas.microsoft.com/office/drawing/2014/main" val="20000"/>
                    </a:ext>
                  </a:extLst>
                </a:gridCol>
                <a:gridCol w="3997569">
                  <a:extLst>
                    <a:ext uri="{9D8B030D-6E8A-4147-A177-3AD203B41FA5}">
                      <a16:colId xmlns:a16="http://schemas.microsoft.com/office/drawing/2014/main" val="20001"/>
                    </a:ext>
                  </a:extLst>
                </a:gridCol>
              </a:tblGrid>
              <a:tr h="760133">
                <a:tc>
                  <a:txBody>
                    <a:bodyPr/>
                    <a:lstStyle/>
                    <a:p>
                      <a:pPr algn="ctr">
                        <a:lnSpc>
                          <a:spcPct val="90000"/>
                        </a:lnSpc>
                      </a:pPr>
                      <a:r>
                        <a:rPr lang="en-US" sz="3200" b="0" dirty="0">
                          <a:solidFill>
                            <a:srgbClr val="FFFFFF"/>
                          </a:solidFill>
                          <a:latin typeface="Source Sans Pro" panose="020B0503030403020204" pitchFamily="34" charset="0"/>
                        </a:rPr>
                        <a:t>Option 2</a:t>
                      </a:r>
                    </a:p>
                  </a:txBody>
                  <a:tcPr marT="91440" marB="91440" anchor="ctr">
                    <a:lnL w="28575" cap="flat" cmpd="sng" algn="ctr">
                      <a:solidFill>
                        <a:srgbClr val="00AFC2"/>
                      </a:solidFill>
                      <a:prstDash val="solid"/>
                      <a:round/>
                      <a:headEnd type="none" w="med" len="med"/>
                      <a:tailEnd type="none" w="med" len="med"/>
                    </a:lnL>
                    <a:lnR w="28575" cap="flat" cmpd="sng" algn="ctr">
                      <a:solidFill>
                        <a:srgbClr val="00AFC2"/>
                      </a:solidFill>
                      <a:prstDash val="solid"/>
                      <a:round/>
                      <a:headEnd type="none" w="med" len="med"/>
                      <a:tailEnd type="none" w="med" len="med"/>
                    </a:lnR>
                    <a:lnT w="28575" cap="flat" cmpd="sng" algn="ctr">
                      <a:solidFill>
                        <a:srgbClr val="00AFC2"/>
                      </a:solidFill>
                      <a:prstDash val="solid"/>
                      <a:round/>
                      <a:headEnd type="none" w="med" len="med"/>
                      <a:tailEnd type="none" w="med" len="med"/>
                    </a:lnT>
                    <a:lnB w="28575" cap="flat" cmpd="sng" algn="ctr">
                      <a:solidFill>
                        <a:srgbClr val="00AFC2"/>
                      </a:solidFill>
                      <a:prstDash val="solid"/>
                      <a:round/>
                      <a:headEnd type="none" w="med" len="med"/>
                      <a:tailEnd type="none" w="med" len="med"/>
                    </a:lnB>
                    <a:lnTlToBr w="12700" cmpd="sng">
                      <a:noFill/>
                      <a:prstDash val="solid"/>
                    </a:lnTlToBr>
                    <a:lnBlToTr w="12700" cmpd="sng">
                      <a:noFill/>
                      <a:prstDash val="solid"/>
                    </a:lnBlToTr>
                    <a:solidFill>
                      <a:srgbClr val="00AFC2"/>
                    </a:solidFill>
                  </a:tcPr>
                </a:tc>
                <a:tc>
                  <a:txBody>
                    <a:bodyPr/>
                    <a:lstStyle/>
                    <a:p>
                      <a:pPr marL="0" marR="0" lvl="0" indent="0" algn="l" defTabSz="403433" rtl="0" eaLnBrk="1" fontAlgn="auto" latinLnBrk="0" hangingPunct="1">
                        <a:lnSpc>
                          <a:spcPct val="90000"/>
                        </a:lnSpc>
                        <a:spcBef>
                          <a:spcPts val="0"/>
                        </a:spcBef>
                        <a:spcAft>
                          <a:spcPts val="0"/>
                        </a:spcAft>
                        <a:buClrTx/>
                        <a:buSzTx/>
                        <a:buFontTx/>
                        <a:buNone/>
                        <a:tabLst/>
                        <a:defRPr/>
                      </a:pPr>
                      <a:r>
                        <a:rPr lang="en-US" sz="3200" b="0" kern="0" dirty="0">
                          <a:solidFill>
                            <a:schemeClr val="accent6"/>
                          </a:solidFill>
                          <a:latin typeface="+mj-lt"/>
                          <a:cs typeface="Arial" panose="020B0604020202020204" pitchFamily="34" charset="0"/>
                        </a:rPr>
                        <a:t>Convert it to cash</a:t>
                      </a:r>
                    </a:p>
                  </a:txBody>
                  <a:tcPr marL="274320" marR="274320" marT="91440" marB="91440" anchor="ctr">
                    <a:lnL w="28575" cap="flat" cmpd="sng" algn="ctr">
                      <a:solidFill>
                        <a:srgbClr val="00AFC2"/>
                      </a:solidFill>
                      <a:prstDash val="solid"/>
                      <a:round/>
                      <a:headEnd type="none" w="med" len="med"/>
                      <a:tailEnd type="none" w="med" len="med"/>
                    </a:lnL>
                    <a:lnR w="28575" cap="flat" cmpd="sng" algn="ctr">
                      <a:solidFill>
                        <a:srgbClr val="00AFC2"/>
                      </a:solidFill>
                      <a:prstDash val="solid"/>
                      <a:round/>
                      <a:headEnd type="none" w="med" len="med"/>
                      <a:tailEnd type="none" w="med" len="med"/>
                    </a:lnR>
                    <a:lnT w="28575" cap="flat" cmpd="sng" algn="ctr">
                      <a:solidFill>
                        <a:srgbClr val="00AFC2"/>
                      </a:solidFill>
                      <a:prstDash val="solid"/>
                      <a:round/>
                      <a:headEnd type="none" w="med" len="med"/>
                      <a:tailEnd type="none" w="med" len="med"/>
                    </a:lnT>
                    <a:lnB w="28575" cap="flat" cmpd="sng" algn="ctr">
                      <a:solidFill>
                        <a:srgbClr val="00AFC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p:cNvSpPr txBox="1"/>
          <p:nvPr/>
        </p:nvSpPr>
        <p:spPr>
          <a:xfrm>
            <a:off x="1294559" y="3731727"/>
            <a:ext cx="6820741" cy="1323439"/>
          </a:xfrm>
          <a:prstGeom prst="rect">
            <a:avLst/>
          </a:prstGeom>
          <a:noFill/>
        </p:spPr>
        <p:txBody>
          <a:bodyPr wrap="square" rtlCol="0">
            <a:spAutoFit/>
          </a:bodyPr>
          <a:lstStyle/>
          <a:p>
            <a:pPr algn="l"/>
            <a:r>
              <a:rPr lang="en-US" sz="2200" dirty="0">
                <a:solidFill>
                  <a:schemeClr val="accent6"/>
                </a:solidFill>
                <a:latin typeface="+mj-lt"/>
              </a:rPr>
              <a:t>Withdrawing your assets in a lump sum is an option, but it’s rarely the best choice for pursuing your retirement savings goals.</a:t>
            </a:r>
          </a:p>
          <a:p>
            <a:pPr algn="l"/>
            <a:endParaRPr lang="en-US" sz="1400" dirty="0">
              <a:latin typeface="+mn-lt"/>
            </a:endParaRPr>
          </a:p>
        </p:txBody>
      </p:sp>
    </p:spTree>
    <p:extLst>
      <p:ext uri="{BB962C8B-B14F-4D97-AF65-F5344CB8AC3E}">
        <p14:creationId xmlns:p14="http://schemas.microsoft.com/office/powerpoint/2010/main" val="26930717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Content Placeholder 16"/>
          <p:cNvSpPr>
            <a:spLocks noGrp="1"/>
          </p:cNvSpPr>
          <p:nvPr>
            <p:ph idx="1"/>
          </p:nvPr>
        </p:nvSpPr>
        <p:spPr>
          <a:xfrm>
            <a:off x="575234" y="1866890"/>
            <a:ext cx="7882966" cy="3615428"/>
          </a:xfrm>
        </p:spPr>
        <p:txBody>
          <a:bodyPr/>
          <a:lstStyle/>
          <a:p>
            <a:r>
              <a:rPr lang="en-US" dirty="0">
                <a:solidFill>
                  <a:schemeClr val="accent4"/>
                </a:solidFill>
                <a:latin typeface="+mn-lt"/>
              </a:rPr>
              <a:t>Taking a cash distribution can have a significant impact </a:t>
            </a:r>
            <a:br>
              <a:rPr lang="en-US" dirty="0">
                <a:solidFill>
                  <a:schemeClr val="accent4"/>
                </a:solidFill>
                <a:latin typeface="+mn-lt"/>
              </a:rPr>
            </a:br>
            <a:r>
              <a:rPr lang="en-US" dirty="0">
                <a:solidFill>
                  <a:schemeClr val="accent4"/>
                </a:solidFill>
                <a:latin typeface="+mn-lt"/>
              </a:rPr>
              <a:t>on your ability to meet your savings goals</a:t>
            </a:r>
          </a:p>
          <a:p>
            <a:endParaRPr lang="en-US" dirty="0"/>
          </a:p>
          <a:p>
            <a:endParaRPr lang="en-US" dirty="0"/>
          </a:p>
        </p:txBody>
      </p:sp>
      <p:sp>
        <p:nvSpPr>
          <p:cNvPr id="805890" name="Rectangle 2"/>
          <p:cNvSpPr>
            <a:spLocks noGrp="1" noChangeArrowheads="1"/>
          </p:cNvSpPr>
          <p:nvPr>
            <p:ph type="title"/>
          </p:nvPr>
        </p:nvSpPr>
        <p:spPr/>
        <p:txBody>
          <a:bodyPr/>
          <a:lstStyle/>
          <a:p>
            <a:r>
              <a:rPr lang="en-US" dirty="0"/>
              <a:t>Avoid detours!</a:t>
            </a:r>
          </a:p>
        </p:txBody>
      </p:sp>
      <p:graphicFrame>
        <p:nvGraphicFramePr>
          <p:cNvPr id="2" name="Table 1"/>
          <p:cNvGraphicFramePr>
            <a:graphicFrameLocks noGrp="1"/>
          </p:cNvGraphicFramePr>
          <p:nvPr>
            <p:extLst>
              <p:ext uri="{D42A27DB-BD31-4B8C-83A1-F6EECF244321}">
                <p14:modId xmlns:p14="http://schemas.microsoft.com/office/powerpoint/2010/main" val="4092080464"/>
              </p:ext>
            </p:extLst>
          </p:nvPr>
        </p:nvGraphicFramePr>
        <p:xfrm>
          <a:off x="588582" y="3612081"/>
          <a:ext cx="4073253" cy="2847246"/>
        </p:xfrm>
        <a:graphic>
          <a:graphicData uri="http://schemas.openxmlformats.org/drawingml/2006/table">
            <a:tbl>
              <a:tblPr firstRow="1" bandRow="1">
                <a:tableStyleId>{5C22544A-7EE6-4342-B048-85BDC9FD1C3A}</a:tableStyleId>
              </a:tblPr>
              <a:tblGrid>
                <a:gridCol w="4073253">
                  <a:extLst>
                    <a:ext uri="{9D8B030D-6E8A-4147-A177-3AD203B41FA5}">
                      <a16:colId xmlns:a16="http://schemas.microsoft.com/office/drawing/2014/main" val="20000"/>
                    </a:ext>
                  </a:extLst>
                </a:gridCol>
              </a:tblGrid>
              <a:tr h="424020">
                <a:tc>
                  <a:txBody>
                    <a:bodyPr/>
                    <a:lstStyle/>
                    <a:p>
                      <a:pPr marL="0" marR="0" lvl="0" indent="0" algn="ctr" defTabSz="403433" rtl="0" eaLnBrk="1" fontAlgn="auto" latinLnBrk="0" hangingPunct="1">
                        <a:lnSpc>
                          <a:spcPct val="100000"/>
                        </a:lnSpc>
                        <a:spcBef>
                          <a:spcPts val="0"/>
                        </a:spcBef>
                        <a:spcAft>
                          <a:spcPts val="0"/>
                        </a:spcAft>
                        <a:buClrTx/>
                        <a:buSzTx/>
                        <a:buFontTx/>
                        <a:buNone/>
                        <a:tabLst/>
                        <a:defRPr/>
                      </a:pPr>
                      <a:r>
                        <a:rPr lang="en-US" sz="2400" b="0" kern="1200" dirty="0">
                          <a:solidFill>
                            <a:srgbClr val="4F9C39"/>
                          </a:solidFill>
                          <a:latin typeface="+mj-lt"/>
                          <a:ea typeface="+mn-ea"/>
                          <a:cs typeface="+mn-cs"/>
                        </a:rPr>
                        <a:t>Pros</a:t>
                      </a:r>
                    </a:p>
                  </a:txBody>
                  <a:tcPr marT="91440" marB="9144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298606">
                <a:tc>
                  <a:txBody>
                    <a:bodyPr/>
                    <a:lstStyle/>
                    <a:p>
                      <a:pPr marL="285750" indent="-285750" algn="l">
                        <a:spcBef>
                          <a:spcPts val="0"/>
                        </a:spcBef>
                        <a:spcAft>
                          <a:spcPts val="600"/>
                        </a:spcAft>
                        <a:buClr>
                          <a:srgbClr val="0072BC"/>
                        </a:buClr>
                        <a:buFont typeface="Arial" panose="020B0604020202020204" pitchFamily="34" charset="0"/>
                        <a:buChar char="•"/>
                        <a:tabLst>
                          <a:tab pos="3886200" algn="dec"/>
                          <a:tab pos="5032375" algn="dec"/>
                          <a:tab pos="6169025" algn="dec"/>
                          <a:tab pos="7315200" algn="dec"/>
                        </a:tabLst>
                      </a:pPr>
                      <a:r>
                        <a:rPr lang="en-US" sz="1800" b="0" dirty="0">
                          <a:solidFill>
                            <a:schemeClr val="accent4"/>
                          </a:solidFill>
                          <a:latin typeface="+mn-lt"/>
                        </a:rPr>
                        <a:t>Immediate access to your savings </a:t>
                      </a:r>
                    </a:p>
                  </a:txBody>
                  <a:tcPr marT="91440" marB="9144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3865054584"/>
              </p:ext>
            </p:extLst>
          </p:nvPr>
        </p:nvGraphicFramePr>
        <p:xfrm>
          <a:off x="4637267" y="3612081"/>
          <a:ext cx="4232411" cy="2886333"/>
        </p:xfrm>
        <a:graphic>
          <a:graphicData uri="http://schemas.openxmlformats.org/drawingml/2006/table">
            <a:tbl>
              <a:tblPr firstRow="1" bandRow="1">
                <a:tableStyleId>{5C22544A-7EE6-4342-B048-85BDC9FD1C3A}</a:tableStyleId>
              </a:tblPr>
              <a:tblGrid>
                <a:gridCol w="4232411">
                  <a:extLst>
                    <a:ext uri="{9D8B030D-6E8A-4147-A177-3AD203B41FA5}">
                      <a16:colId xmlns:a16="http://schemas.microsoft.com/office/drawing/2014/main" val="20000"/>
                    </a:ext>
                  </a:extLst>
                </a:gridCol>
              </a:tblGrid>
              <a:tr h="479827">
                <a:tc>
                  <a:txBody>
                    <a:bodyPr/>
                    <a:lstStyle/>
                    <a:p>
                      <a:pPr marL="0" marR="0" lvl="0" indent="0" algn="ctr" defTabSz="403433" rtl="0" eaLnBrk="1" fontAlgn="auto" latinLnBrk="0" hangingPunct="1">
                        <a:lnSpc>
                          <a:spcPct val="100000"/>
                        </a:lnSpc>
                        <a:spcBef>
                          <a:spcPts val="0"/>
                        </a:spcBef>
                        <a:spcAft>
                          <a:spcPts val="0"/>
                        </a:spcAft>
                        <a:buClrTx/>
                        <a:buSzTx/>
                        <a:buFontTx/>
                        <a:buNone/>
                        <a:tabLst/>
                        <a:defRPr/>
                      </a:pPr>
                      <a:r>
                        <a:rPr lang="en-US" sz="2400" b="0" kern="1200" dirty="0">
                          <a:solidFill>
                            <a:srgbClr val="EF343C"/>
                          </a:solidFill>
                          <a:latin typeface="+mj-lt"/>
                          <a:ea typeface="+mn-ea"/>
                          <a:cs typeface="+mn-cs"/>
                        </a:rPr>
                        <a:t>Cons</a:t>
                      </a:r>
                    </a:p>
                  </a:txBody>
                  <a:tcPr marT="91440" marB="9144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337693">
                <a:tc>
                  <a:txBody>
                    <a:bodyPr/>
                    <a:lstStyle/>
                    <a:p>
                      <a:pPr marL="285750" indent="-285750" algn="l">
                        <a:spcBef>
                          <a:spcPts val="0"/>
                        </a:spcBef>
                        <a:spcAft>
                          <a:spcPts val="600"/>
                        </a:spcAft>
                        <a:buClr>
                          <a:srgbClr val="0072BC"/>
                        </a:buClr>
                        <a:buFont typeface="Arial" panose="020B0604020202020204" pitchFamily="34" charset="0"/>
                        <a:buChar char="•"/>
                        <a:tabLst>
                          <a:tab pos="3886200" algn="dec"/>
                          <a:tab pos="5032375" algn="dec"/>
                          <a:tab pos="6169025" algn="dec"/>
                          <a:tab pos="7315200" algn="dec"/>
                        </a:tabLst>
                      </a:pPr>
                      <a:r>
                        <a:rPr lang="en-US" sz="1800" b="0" dirty="0">
                          <a:solidFill>
                            <a:schemeClr val="accent4"/>
                          </a:solidFill>
                          <a:latin typeface="+mn-lt"/>
                        </a:rPr>
                        <a:t>Distribution may be subject to taxes </a:t>
                      </a:r>
                      <a:br>
                        <a:rPr lang="en-US" sz="1800" b="0" dirty="0">
                          <a:solidFill>
                            <a:schemeClr val="accent4"/>
                          </a:solidFill>
                          <a:latin typeface="+mn-lt"/>
                        </a:rPr>
                      </a:br>
                      <a:r>
                        <a:rPr lang="en-US" sz="1800" b="0" dirty="0">
                          <a:solidFill>
                            <a:schemeClr val="accent4"/>
                          </a:solidFill>
                          <a:latin typeface="+mn-lt"/>
                        </a:rPr>
                        <a:t>and penalties</a:t>
                      </a:r>
                    </a:p>
                    <a:p>
                      <a:pPr marL="285750" indent="-285750" algn="l">
                        <a:spcBef>
                          <a:spcPts val="0"/>
                        </a:spcBef>
                        <a:spcAft>
                          <a:spcPts val="600"/>
                        </a:spcAft>
                        <a:buClr>
                          <a:srgbClr val="0072BC"/>
                        </a:buClr>
                        <a:buFont typeface="Arial" panose="020B0604020202020204" pitchFamily="34" charset="0"/>
                        <a:buChar char="•"/>
                        <a:tabLst>
                          <a:tab pos="3886200" algn="dec"/>
                          <a:tab pos="5032375" algn="dec"/>
                          <a:tab pos="6169025" algn="dec"/>
                          <a:tab pos="7315200" algn="dec"/>
                        </a:tabLst>
                      </a:pPr>
                      <a:r>
                        <a:rPr lang="en-US" sz="1800" b="0" dirty="0">
                          <a:solidFill>
                            <a:schemeClr val="accent4"/>
                          </a:solidFill>
                          <a:latin typeface="+mn-lt"/>
                        </a:rPr>
                        <a:t>The money can never be rolled over to another IRA or employer retirement plan</a:t>
                      </a:r>
                    </a:p>
                    <a:p>
                      <a:pPr marL="285750" indent="-285750" algn="l">
                        <a:spcBef>
                          <a:spcPts val="0"/>
                        </a:spcBef>
                        <a:spcAft>
                          <a:spcPts val="600"/>
                        </a:spcAft>
                        <a:buClr>
                          <a:srgbClr val="0072BC"/>
                        </a:buClr>
                        <a:buFont typeface="Arial" panose="020B0604020202020204" pitchFamily="34" charset="0"/>
                        <a:buChar char="•"/>
                        <a:tabLst>
                          <a:tab pos="3886200" algn="dec"/>
                          <a:tab pos="5032375" algn="dec"/>
                          <a:tab pos="6169025" algn="dec"/>
                          <a:tab pos="7315200" algn="dec"/>
                        </a:tabLst>
                      </a:pPr>
                      <a:r>
                        <a:rPr lang="en-US" sz="1800" b="0" dirty="0">
                          <a:solidFill>
                            <a:schemeClr val="accent4"/>
                          </a:solidFill>
                          <a:latin typeface="+mn-lt"/>
                        </a:rPr>
                        <a:t>If you don’t invest the money,</a:t>
                      </a:r>
                      <a:r>
                        <a:rPr lang="en-US" sz="1800" b="0" baseline="0" dirty="0">
                          <a:solidFill>
                            <a:schemeClr val="accent4"/>
                          </a:solidFill>
                          <a:latin typeface="+mn-lt"/>
                        </a:rPr>
                        <a:t> </a:t>
                      </a:r>
                      <a:r>
                        <a:rPr lang="en-US" sz="1800" b="0" dirty="0">
                          <a:solidFill>
                            <a:schemeClr val="accent4"/>
                          </a:solidFill>
                          <a:latin typeface="+mn-lt"/>
                        </a:rPr>
                        <a:t>it could derail your retirement</a:t>
                      </a:r>
                      <a:r>
                        <a:rPr lang="en-US" sz="1800" b="0" baseline="0" dirty="0">
                          <a:solidFill>
                            <a:schemeClr val="accent4"/>
                          </a:solidFill>
                          <a:latin typeface="+mn-lt"/>
                        </a:rPr>
                        <a:t> </a:t>
                      </a:r>
                      <a:r>
                        <a:rPr lang="en-US" sz="1800" b="0" dirty="0">
                          <a:solidFill>
                            <a:schemeClr val="accent4"/>
                          </a:solidFill>
                          <a:latin typeface="+mn-lt"/>
                        </a:rPr>
                        <a:t>savings plan</a:t>
                      </a:r>
                    </a:p>
                  </a:txBody>
                  <a:tcPr marT="91440" marB="9144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bl>
          </a:graphicData>
        </a:graphic>
      </p:graphicFrame>
      <p:grpSp>
        <p:nvGrpSpPr>
          <p:cNvPr id="9" name="Group 8"/>
          <p:cNvGrpSpPr/>
          <p:nvPr/>
        </p:nvGrpSpPr>
        <p:grpSpPr>
          <a:xfrm>
            <a:off x="2100036" y="2847332"/>
            <a:ext cx="812833" cy="760300"/>
            <a:chOff x="2118851" y="1872575"/>
            <a:chExt cx="943896" cy="943896"/>
          </a:xfrm>
        </p:grpSpPr>
        <p:sp>
          <p:nvSpPr>
            <p:cNvPr id="3" name="Oval 2"/>
            <p:cNvSpPr/>
            <p:nvPr/>
          </p:nvSpPr>
          <p:spPr bwMode="auto">
            <a:xfrm>
              <a:off x="2118851" y="1872575"/>
              <a:ext cx="943896" cy="943896"/>
            </a:xfrm>
            <a:prstGeom prst="ellipse">
              <a:avLst/>
            </a:prstGeom>
            <a:noFill/>
            <a:ln w="57150">
              <a:solidFill>
                <a:srgbClr val="4F9C39"/>
              </a:solidFill>
              <a:miter lim="800000"/>
              <a:headEnd type="none" w="sm" len="sm"/>
              <a:tailEnd type="none" w="sm" len="sm"/>
            </a:ln>
            <a:effectLst/>
            <a:extLst>
              <a:ext uri="{909E8E84-426E-40DD-AFC4-6F175D3DCCD1}">
                <a14:hiddenFill xmlns:a14="http://schemas.microsoft.com/office/drawing/2010/main">
                  <a:solidFill>
                    <a:schemeClr val="accent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rtlCol="0" anchor="ctr"/>
            <a:lstStyle/>
            <a:p>
              <a:pPr algn="ctr">
                <a:spcBef>
                  <a:spcPct val="0"/>
                </a:spcBef>
                <a:spcAft>
                  <a:spcPct val="25000"/>
                </a:spcAft>
                <a:buClr>
                  <a:srgbClr val="FFFF99"/>
                </a:buClr>
                <a:tabLst>
                  <a:tab pos="3886200" algn="dec"/>
                  <a:tab pos="5032375" algn="dec"/>
                  <a:tab pos="6169025" algn="dec"/>
                  <a:tab pos="7315200" algn="dec"/>
                </a:tabLst>
              </a:pPr>
              <a:endParaRPr lang="en-US" sz="2000" dirty="0">
                <a:solidFill>
                  <a:srgbClr val="000000"/>
                </a:solidFill>
                <a:latin typeface="+mj-lt"/>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33931" y="2079184"/>
              <a:ext cx="713737" cy="530678"/>
            </a:xfrm>
            <a:prstGeom prst="rect">
              <a:avLst/>
            </a:prstGeom>
          </p:spPr>
        </p:pic>
      </p:grpSp>
      <p:grpSp>
        <p:nvGrpSpPr>
          <p:cNvPr id="7" name="Group 6"/>
          <p:cNvGrpSpPr/>
          <p:nvPr/>
        </p:nvGrpSpPr>
        <p:grpSpPr>
          <a:xfrm>
            <a:off x="6342655" y="2847332"/>
            <a:ext cx="812833" cy="760300"/>
            <a:chOff x="5971086" y="1918051"/>
            <a:chExt cx="943896" cy="943896"/>
          </a:xfrm>
        </p:grpSpPr>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61749" y="2108714"/>
              <a:ext cx="562570" cy="562570"/>
            </a:xfrm>
            <a:prstGeom prst="rect">
              <a:avLst/>
            </a:prstGeom>
          </p:spPr>
        </p:pic>
        <p:sp>
          <p:nvSpPr>
            <p:cNvPr id="8" name="Oval 7"/>
            <p:cNvSpPr/>
            <p:nvPr/>
          </p:nvSpPr>
          <p:spPr bwMode="auto">
            <a:xfrm>
              <a:off x="5971086" y="1918051"/>
              <a:ext cx="943896" cy="943896"/>
            </a:xfrm>
            <a:prstGeom prst="ellipse">
              <a:avLst/>
            </a:prstGeom>
            <a:noFill/>
            <a:ln w="57150">
              <a:solidFill>
                <a:srgbClr val="EF343C"/>
              </a:solidFill>
              <a:miter lim="800000"/>
              <a:headEnd type="none" w="sm" len="sm"/>
              <a:tailEnd type="none" w="sm" len="sm"/>
            </a:ln>
            <a:effectLst/>
            <a:extLst>
              <a:ext uri="{909E8E84-426E-40DD-AFC4-6F175D3DCCD1}">
                <a14:hiddenFill xmlns:a14="http://schemas.microsoft.com/office/drawing/2010/main">
                  <a:solidFill>
                    <a:schemeClr val="accent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rtlCol="0" anchor="ctr"/>
            <a:lstStyle/>
            <a:p>
              <a:pPr algn="ctr">
                <a:spcBef>
                  <a:spcPct val="0"/>
                </a:spcBef>
                <a:spcAft>
                  <a:spcPct val="25000"/>
                </a:spcAft>
                <a:buClr>
                  <a:srgbClr val="FFFF99"/>
                </a:buClr>
                <a:tabLst>
                  <a:tab pos="3886200" algn="dec"/>
                  <a:tab pos="5032375" algn="dec"/>
                  <a:tab pos="6169025" algn="dec"/>
                  <a:tab pos="7315200" algn="dec"/>
                </a:tabLst>
              </a:pPr>
              <a:endParaRPr lang="en-US" sz="2000" dirty="0">
                <a:solidFill>
                  <a:srgbClr val="000000"/>
                </a:solidFill>
                <a:latin typeface="+mj-lt"/>
              </a:endParaRPr>
            </a:p>
          </p:txBody>
        </p:sp>
      </p:grpSp>
      <p:cxnSp>
        <p:nvCxnSpPr>
          <p:cNvPr id="13" name="Straight Connector 12"/>
          <p:cNvCxnSpPr/>
          <p:nvPr/>
        </p:nvCxnSpPr>
        <p:spPr bwMode="auto">
          <a:xfrm>
            <a:off x="4572000" y="2971800"/>
            <a:ext cx="0" cy="2942304"/>
          </a:xfrm>
          <a:prstGeom prst="line">
            <a:avLst/>
          </a:prstGeom>
          <a:solidFill>
            <a:schemeClr val="accent1"/>
          </a:solidFill>
          <a:ln w="12700" cap="flat" cmpd="sng" algn="ctr">
            <a:solidFill>
              <a:schemeClr val="accent6">
                <a:lumMod val="50000"/>
              </a:schemeClr>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Tree>
    <p:extLst>
      <p:ext uri="{BB962C8B-B14F-4D97-AF65-F5344CB8AC3E}">
        <p14:creationId xmlns:p14="http://schemas.microsoft.com/office/powerpoint/2010/main" val="11189101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Cashing out could mean paying </a:t>
            </a:r>
            <a:br>
              <a:rPr lang="en-US"/>
            </a:br>
            <a:r>
              <a:rPr lang="en-US"/>
              <a:t>a hefty toll</a:t>
            </a:r>
            <a:endParaRPr lang="en-US" dirty="0"/>
          </a:p>
        </p:txBody>
      </p:sp>
      <p:sp>
        <p:nvSpPr>
          <p:cNvPr id="3" name="Content Placeholder 2"/>
          <p:cNvSpPr>
            <a:spLocks noGrp="1"/>
          </p:cNvSpPr>
          <p:nvPr>
            <p:ph idx="1"/>
          </p:nvPr>
        </p:nvSpPr>
        <p:spPr/>
        <p:txBody>
          <a:bodyPr/>
          <a:lstStyle/>
          <a:p>
            <a:pPr marL="0" indent="0">
              <a:buNone/>
            </a:pPr>
            <a:r>
              <a:rPr lang="en-US" dirty="0">
                <a:solidFill>
                  <a:srgbClr val="060000"/>
                </a:solidFill>
                <a:latin typeface="+mj-lt"/>
              </a:rPr>
              <a:t>Tax consequences:</a:t>
            </a:r>
          </a:p>
          <a:p>
            <a:r>
              <a:rPr lang="en-US" dirty="0"/>
              <a:t>Income taxes due at current rate</a:t>
            </a:r>
          </a:p>
          <a:p>
            <a:r>
              <a:rPr lang="en-US" dirty="0"/>
              <a:t>20% mandatory withholding</a:t>
            </a:r>
          </a:p>
          <a:p>
            <a:r>
              <a:rPr lang="en-US" dirty="0"/>
              <a:t>10% additional tax on early withdrawals*</a:t>
            </a:r>
          </a:p>
          <a:p>
            <a:r>
              <a:rPr lang="en-US" dirty="0"/>
              <a:t>Loss of tax-deferred status </a:t>
            </a:r>
          </a:p>
          <a:p>
            <a:endParaRPr lang="en-US" dirty="0"/>
          </a:p>
        </p:txBody>
      </p:sp>
      <p:sp>
        <p:nvSpPr>
          <p:cNvPr id="4" name="Text Placeholder 3"/>
          <p:cNvSpPr>
            <a:spLocks noGrp="1"/>
          </p:cNvSpPr>
          <p:nvPr>
            <p:ph type="body" sz="quarter" idx="10"/>
          </p:nvPr>
        </p:nvSpPr>
        <p:spPr/>
        <p:txBody>
          <a:bodyPr/>
          <a:lstStyle/>
          <a:p>
            <a:r>
              <a:rPr lang="en-US"/>
              <a:t>*Most withdrawals made before age 59½ are subject to a 10% additional tax penalty. </a:t>
            </a:r>
            <a:endParaRPr lang="en-US" dirty="0"/>
          </a:p>
        </p:txBody>
      </p:sp>
    </p:spTree>
    <p:extLst>
      <p:ext uri="{BB962C8B-B14F-4D97-AF65-F5344CB8AC3E}">
        <p14:creationId xmlns:p14="http://schemas.microsoft.com/office/powerpoint/2010/main" val="19634718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Cashing out could mean paying </a:t>
            </a:r>
            <a:br>
              <a:rPr lang="en-US" dirty="0"/>
            </a:br>
            <a:r>
              <a:rPr lang="en-US" dirty="0"/>
              <a:t>a hefty toll</a:t>
            </a:r>
          </a:p>
        </p:txBody>
      </p:sp>
      <p:sp>
        <p:nvSpPr>
          <p:cNvPr id="2" name="Text Placeholder 1"/>
          <p:cNvSpPr>
            <a:spLocks noGrp="1"/>
          </p:cNvSpPr>
          <p:nvPr>
            <p:ph type="body" sz="quarter" idx="10"/>
          </p:nvPr>
        </p:nvSpPr>
        <p:spPr/>
        <p:txBody>
          <a:bodyPr/>
          <a:lstStyle/>
          <a:p>
            <a:pPr marL="0" indent="0">
              <a:buNone/>
            </a:pPr>
            <a:r>
              <a:rPr lang="en-US" dirty="0"/>
              <a:t>*Most withdrawals made before age 59½ are subject to a 10% additional tax penalty. </a:t>
            </a:r>
          </a:p>
        </p:txBody>
      </p:sp>
      <p:graphicFrame>
        <p:nvGraphicFramePr>
          <p:cNvPr id="1218601" name="Group 41"/>
          <p:cNvGraphicFramePr>
            <a:graphicFrameLocks noGrp="1"/>
          </p:cNvGraphicFramePr>
          <p:nvPr>
            <p:extLst>
              <p:ext uri="{D42A27DB-BD31-4B8C-83A1-F6EECF244321}">
                <p14:modId xmlns:p14="http://schemas.microsoft.com/office/powerpoint/2010/main" val="1319595218"/>
              </p:ext>
            </p:extLst>
          </p:nvPr>
        </p:nvGraphicFramePr>
        <p:xfrm>
          <a:off x="690562" y="2425700"/>
          <a:ext cx="7767638" cy="2438400"/>
        </p:xfrm>
        <a:graphic>
          <a:graphicData uri="http://schemas.openxmlformats.org/drawingml/2006/table">
            <a:tbl>
              <a:tblPr/>
              <a:tblGrid>
                <a:gridCol w="4051300">
                  <a:extLst>
                    <a:ext uri="{9D8B030D-6E8A-4147-A177-3AD203B41FA5}">
                      <a16:colId xmlns:a16="http://schemas.microsoft.com/office/drawing/2014/main" val="20000"/>
                    </a:ext>
                  </a:extLst>
                </a:gridCol>
                <a:gridCol w="1912938">
                  <a:extLst>
                    <a:ext uri="{9D8B030D-6E8A-4147-A177-3AD203B41FA5}">
                      <a16:colId xmlns:a16="http://schemas.microsoft.com/office/drawing/2014/main" val="20001"/>
                    </a:ext>
                  </a:extLst>
                </a:gridCol>
                <a:gridCol w="1803400">
                  <a:extLst>
                    <a:ext uri="{9D8B030D-6E8A-4147-A177-3AD203B41FA5}">
                      <a16:colId xmlns:a16="http://schemas.microsoft.com/office/drawing/2014/main" val="20002"/>
                    </a:ext>
                  </a:extLst>
                </a:gridCol>
              </a:tblGrid>
              <a:tr h="0">
                <a:tc>
                  <a:txBody>
                    <a:bodyPr/>
                    <a:lstStyle>
                      <a:lvl1pPr>
                        <a:spcBef>
                          <a:spcPct val="0"/>
                        </a:spcBef>
                        <a:spcAft>
                          <a:spcPct val="25000"/>
                        </a:spcAft>
                        <a:buClr>
                          <a:srgbClr val="FFFF99"/>
                        </a:buClr>
                        <a:defRPr sz="2200">
                          <a:solidFill>
                            <a:schemeClr val="tx1"/>
                          </a:solidFill>
                          <a:latin typeface="Georgia" pitchFamily="18" charset="0"/>
                          <a:ea typeface="MS PGothic" pitchFamily="34" charset="-128"/>
                        </a:defRPr>
                      </a:lvl1pPr>
                      <a:lvl2pPr marL="742950" indent="-285750">
                        <a:spcBef>
                          <a:spcPct val="0"/>
                        </a:spcBef>
                        <a:spcAft>
                          <a:spcPct val="25000"/>
                        </a:spcAft>
                        <a:buClr>
                          <a:srgbClr val="FFFF99"/>
                        </a:buClr>
                        <a:buFont typeface="Arial" pitchFamily="34" charset="0"/>
                        <a:defRPr sz="2000">
                          <a:solidFill>
                            <a:schemeClr val="tx1"/>
                          </a:solidFill>
                          <a:latin typeface="Georgia" pitchFamily="18" charset="0"/>
                          <a:ea typeface="MS PGothic" pitchFamily="34" charset="-128"/>
                        </a:defRPr>
                      </a:lvl2pPr>
                      <a:lvl3pPr marL="1143000" indent="-228600">
                        <a:spcBef>
                          <a:spcPct val="0"/>
                        </a:spcBef>
                        <a:spcAft>
                          <a:spcPct val="25000"/>
                        </a:spcAft>
                        <a:buClr>
                          <a:srgbClr val="FFFF99"/>
                        </a:buClr>
                        <a:buFont typeface="Arial" pitchFamily="34" charset="0"/>
                        <a:defRPr sz="2000">
                          <a:solidFill>
                            <a:schemeClr val="tx1"/>
                          </a:solidFill>
                          <a:latin typeface="Georgia" pitchFamily="18" charset="0"/>
                          <a:ea typeface="MS PGothic" pitchFamily="34" charset="-128"/>
                        </a:defRPr>
                      </a:lvl3pPr>
                      <a:lvl4pPr marL="1600200" indent="-228600">
                        <a:spcBef>
                          <a:spcPct val="0"/>
                        </a:spcBef>
                        <a:spcAft>
                          <a:spcPct val="25000"/>
                        </a:spcAft>
                        <a:buClr>
                          <a:srgbClr val="FFFF99"/>
                        </a:buClr>
                        <a:buFont typeface="Arial" pitchFamily="34" charset="0"/>
                        <a:defRPr sz="2000">
                          <a:solidFill>
                            <a:schemeClr val="tx1"/>
                          </a:solidFill>
                          <a:latin typeface="Georgia" pitchFamily="18" charset="0"/>
                          <a:ea typeface="MS PGothic" pitchFamily="34" charset="-128"/>
                        </a:defRPr>
                      </a:lvl4pPr>
                      <a:lvl5pPr marL="2057400" indent="-228600">
                        <a:spcBef>
                          <a:spcPct val="0"/>
                        </a:spcBef>
                        <a:spcAft>
                          <a:spcPct val="25000"/>
                        </a:spcAft>
                        <a:buClr>
                          <a:srgbClr val="FFFF99"/>
                        </a:buClr>
                        <a:buFont typeface="Arial" pitchFamily="34" charset="0"/>
                        <a:defRPr sz="2000">
                          <a:solidFill>
                            <a:schemeClr val="tx1"/>
                          </a:solidFill>
                          <a:latin typeface="Georgia" pitchFamily="18" charset="0"/>
                          <a:ea typeface="MS PGothic" pitchFamily="34" charset="-128"/>
                        </a:defRPr>
                      </a:lvl5pPr>
                      <a:lvl6pPr marL="2514600" indent="-228600" eaLnBrk="0" fontAlgn="base" hangingPunct="0">
                        <a:spcBef>
                          <a:spcPct val="0"/>
                        </a:spcBef>
                        <a:spcAft>
                          <a:spcPct val="25000"/>
                        </a:spcAft>
                        <a:buClr>
                          <a:srgbClr val="FFFF99"/>
                        </a:buClr>
                        <a:buFont typeface="Arial" pitchFamily="34" charset="0"/>
                        <a:defRPr sz="2000">
                          <a:solidFill>
                            <a:schemeClr val="tx1"/>
                          </a:solidFill>
                          <a:latin typeface="Georgia" pitchFamily="18" charset="0"/>
                          <a:ea typeface="MS PGothic" pitchFamily="34" charset="-128"/>
                        </a:defRPr>
                      </a:lvl6pPr>
                      <a:lvl7pPr marL="2971800" indent="-228600" eaLnBrk="0" fontAlgn="base" hangingPunct="0">
                        <a:spcBef>
                          <a:spcPct val="0"/>
                        </a:spcBef>
                        <a:spcAft>
                          <a:spcPct val="25000"/>
                        </a:spcAft>
                        <a:buClr>
                          <a:srgbClr val="FFFF99"/>
                        </a:buClr>
                        <a:buFont typeface="Arial" pitchFamily="34" charset="0"/>
                        <a:defRPr sz="2000">
                          <a:solidFill>
                            <a:schemeClr val="tx1"/>
                          </a:solidFill>
                          <a:latin typeface="Georgia" pitchFamily="18" charset="0"/>
                          <a:ea typeface="MS PGothic" pitchFamily="34" charset="-128"/>
                        </a:defRPr>
                      </a:lvl7pPr>
                      <a:lvl8pPr marL="3429000" indent="-228600" eaLnBrk="0" fontAlgn="base" hangingPunct="0">
                        <a:spcBef>
                          <a:spcPct val="0"/>
                        </a:spcBef>
                        <a:spcAft>
                          <a:spcPct val="25000"/>
                        </a:spcAft>
                        <a:buClr>
                          <a:srgbClr val="FFFF99"/>
                        </a:buClr>
                        <a:buFont typeface="Arial" pitchFamily="34" charset="0"/>
                        <a:defRPr sz="2000">
                          <a:solidFill>
                            <a:schemeClr val="tx1"/>
                          </a:solidFill>
                          <a:latin typeface="Georgia" pitchFamily="18" charset="0"/>
                          <a:ea typeface="MS PGothic" pitchFamily="34" charset="-128"/>
                        </a:defRPr>
                      </a:lvl8pPr>
                      <a:lvl9pPr marL="3886200" indent="-228600" eaLnBrk="0" fontAlgn="base" hangingPunct="0">
                        <a:spcBef>
                          <a:spcPct val="0"/>
                        </a:spcBef>
                        <a:spcAft>
                          <a:spcPct val="25000"/>
                        </a:spcAft>
                        <a:buClr>
                          <a:srgbClr val="FFFF99"/>
                        </a:buClr>
                        <a:buFont typeface="Arial" pitchFamily="34" charset="0"/>
                        <a:defRPr sz="2000">
                          <a:solidFill>
                            <a:schemeClr val="tx1"/>
                          </a:solidFill>
                          <a:latin typeface="Georgia" pitchFamily="18" charset="0"/>
                          <a:ea typeface="MS PGothic"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n-US" altLang="en-US" sz="2000" b="0" i="0" u="none" strike="noStrike" cap="none" normalizeH="0" baseline="0" dirty="0">
                        <a:ln>
                          <a:noFill/>
                        </a:ln>
                        <a:solidFill>
                          <a:schemeClr val="accent6"/>
                        </a:solidFill>
                        <a:effectLst/>
                        <a:latin typeface="+mj-lt"/>
                        <a:ea typeface="MS PGothic" pitchFamily="34" charset="-128"/>
                      </a:endParaRPr>
                    </a:p>
                  </a:txBody>
                  <a:tcPr marT="91440" marB="91440" anchor="ctr" horzOverflow="overflow">
                    <a:lnL w="12700" cap="flat" cmpd="sng" algn="ctr">
                      <a:solidFill>
                        <a:schemeClr val="accent6"/>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6"/>
                      </a:solidFill>
                      <a:prstDash val="solid"/>
                      <a:round/>
                      <a:headEnd type="none" w="med" len="med"/>
                      <a:tailEnd type="none" w="med" len="med"/>
                    </a:lnT>
                    <a:lnB w="28575" cap="flat" cmpd="sng" algn="ctr">
                      <a:solidFill>
                        <a:schemeClr val="accent4">
                          <a:lumMod val="50000"/>
                          <a:lumOff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dirty="0">
                          <a:ln>
                            <a:noFill/>
                          </a:ln>
                          <a:solidFill>
                            <a:schemeClr val="accent6"/>
                          </a:solidFill>
                          <a:effectLst/>
                          <a:latin typeface="+mj-lt"/>
                          <a:ea typeface="MS PGothic" pitchFamily="34" charset="-128"/>
                        </a:rPr>
                        <a:t>Take it now </a:t>
                      </a:r>
                    </a:p>
                  </a:txBody>
                  <a:tcPr marT="91440" marB="9144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accent4">
                          <a:lumMod val="50000"/>
                          <a:lumOff val="50000"/>
                        </a:schemeClr>
                      </a:solidFill>
                      <a:prstDash val="solid"/>
                      <a:round/>
                      <a:headEnd type="none" w="med" len="med"/>
                      <a:tailEnd type="none" w="med" len="med"/>
                    </a:lnB>
                    <a:lnTlToBr>
                      <a:noFill/>
                    </a:lnTlToBr>
                    <a:lnBlToTr>
                      <a:noFill/>
                    </a:lnBlToTr>
                    <a:solidFill>
                      <a:srgbClr val="007B8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0" i="0" u="none" strike="noStrike" cap="none" normalizeH="0" baseline="0" dirty="0">
                          <a:ln>
                            <a:noFill/>
                          </a:ln>
                          <a:solidFill>
                            <a:schemeClr val="accent6"/>
                          </a:solidFill>
                          <a:effectLst/>
                          <a:latin typeface="+mj-lt"/>
                        </a:rPr>
                        <a:t>Roll it over </a:t>
                      </a:r>
                    </a:p>
                  </a:txBody>
                  <a:tcPr marT="91440" marB="9144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accent4">
                          <a:lumMod val="50000"/>
                          <a:lumOff val="50000"/>
                        </a:schemeClr>
                      </a:solidFill>
                      <a:prstDash val="solid"/>
                      <a:round/>
                      <a:headEnd type="none" w="med" len="med"/>
                      <a:tailEnd type="none" w="med" len="med"/>
                    </a:lnB>
                    <a:lnTlToBr>
                      <a:noFill/>
                    </a:lnTlToBr>
                    <a:lnBlToTr>
                      <a:noFill/>
                    </a:lnBlToTr>
                    <a:solidFill>
                      <a:srgbClr val="285A21"/>
                    </a:solidFill>
                  </a:tcPr>
                </a:tc>
                <a:extLst>
                  <a:ext uri="{0D108BD9-81ED-4DB2-BD59-A6C34878D82A}">
                    <a16:rowId xmlns:a16="http://schemas.microsoft.com/office/drawing/2014/main" val="10000"/>
                  </a:ext>
                </a:extLst>
              </a:tr>
              <a:tr h="0">
                <a:tc>
                  <a:txBody>
                    <a:bodyPr/>
                    <a:lstStyle/>
                    <a:p>
                      <a:pPr marL="0" marR="0" lvl="0" indent="0" algn="l" defTabSz="914400" rtl="0" eaLnBrk="0" fontAlgn="base" latinLnBrk="0" hangingPunct="0">
                        <a:lnSpc>
                          <a:spcPct val="100000"/>
                        </a:lnSpc>
                        <a:spcBef>
                          <a:spcPct val="0"/>
                        </a:spcBef>
                        <a:spcAft>
                          <a:spcPct val="25000"/>
                        </a:spcAft>
                        <a:buClr>
                          <a:srgbClr val="FFFF99"/>
                        </a:buClr>
                        <a:buSzTx/>
                        <a:buFontTx/>
                        <a:buNone/>
                        <a:tabLst>
                          <a:tab pos="3886200" algn="dec"/>
                          <a:tab pos="5032375" algn="dec"/>
                          <a:tab pos="6169025" algn="dec"/>
                          <a:tab pos="7315200" algn="dec"/>
                        </a:tabLst>
                      </a:pPr>
                      <a:r>
                        <a:rPr kumimoji="0" lang="en-US" sz="2000" b="0" i="0" u="none" strike="noStrike" cap="none" normalizeH="0" baseline="0" dirty="0">
                          <a:ln>
                            <a:noFill/>
                          </a:ln>
                          <a:solidFill>
                            <a:schemeClr val="accent4"/>
                          </a:solidFill>
                          <a:effectLst/>
                          <a:latin typeface="+mn-lt"/>
                        </a:rPr>
                        <a:t>Retirement plan account balance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accent4">
                          <a:lumMod val="50000"/>
                          <a:lumOff val="50000"/>
                        </a:schemeClr>
                      </a:solidFill>
                      <a:prstDash val="solid"/>
                      <a:round/>
                      <a:headEnd type="none" w="med" len="med"/>
                      <a:tailEnd type="none" w="med" len="med"/>
                    </a:lnT>
                    <a:lnB w="12700" cap="flat" cmpd="sng" algn="ctr">
                      <a:solidFill>
                        <a:schemeClr val="accent4">
                          <a:lumMod val="50000"/>
                          <a:lumOff val="50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0"/>
                        </a:spcBef>
                        <a:spcAft>
                          <a:spcPct val="25000"/>
                        </a:spcAft>
                        <a:buClr>
                          <a:srgbClr val="FFFF99"/>
                        </a:buClr>
                        <a:buSzTx/>
                        <a:buFontTx/>
                        <a:buNone/>
                        <a:tabLst>
                          <a:tab pos="3886200" algn="dec"/>
                          <a:tab pos="5032375" algn="dec"/>
                          <a:tab pos="6169025" algn="dec"/>
                          <a:tab pos="7315200" algn="dec"/>
                        </a:tabLst>
                      </a:pPr>
                      <a:r>
                        <a:rPr kumimoji="0" lang="en-US" sz="2000" b="0" i="0" u="none" strike="noStrike" cap="none" normalizeH="0" baseline="0" dirty="0">
                          <a:ln>
                            <a:noFill/>
                          </a:ln>
                          <a:solidFill>
                            <a:schemeClr val="accent6"/>
                          </a:solidFill>
                          <a:effectLst/>
                          <a:latin typeface="+mj-lt"/>
                        </a:rPr>
                        <a:t>$50,000 </a:t>
                      </a:r>
                    </a:p>
                  </a:txBody>
                  <a:tcPr marR="32004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accent4">
                          <a:lumMod val="50000"/>
                          <a:lumOff val="50000"/>
                        </a:schemeClr>
                      </a:solidFill>
                      <a:prstDash val="solid"/>
                      <a:round/>
                      <a:headEnd type="none" w="med" len="med"/>
                      <a:tailEnd type="none" w="med" len="med"/>
                    </a:lnT>
                    <a:lnB w="12700" cap="flat" cmpd="sng" algn="ctr">
                      <a:solidFill>
                        <a:schemeClr val="accent4">
                          <a:lumMod val="50000"/>
                          <a:lumOff val="50000"/>
                        </a:schemeClr>
                      </a:solidFill>
                      <a:prstDash val="solid"/>
                      <a:round/>
                      <a:headEnd type="none" w="med" len="med"/>
                      <a:tailEnd type="none" w="med" len="med"/>
                    </a:lnB>
                    <a:lnTlToBr>
                      <a:noFill/>
                    </a:lnTlToBr>
                    <a:lnBlToTr>
                      <a:noFill/>
                    </a:lnBlToTr>
                    <a:solidFill>
                      <a:srgbClr val="007B89"/>
                    </a:solidFill>
                  </a:tcPr>
                </a:tc>
                <a:tc>
                  <a:txBody>
                    <a:bodyPr/>
                    <a:lstStyle/>
                    <a:p>
                      <a:pPr marL="117475" marR="0" lvl="0" indent="-117475" algn="r" defTabSz="914400" rtl="0" eaLnBrk="0" fontAlgn="base" latinLnBrk="0" hangingPunct="0">
                        <a:lnSpc>
                          <a:spcPct val="100000"/>
                        </a:lnSpc>
                        <a:spcBef>
                          <a:spcPct val="0"/>
                        </a:spcBef>
                        <a:spcAft>
                          <a:spcPct val="25000"/>
                        </a:spcAft>
                        <a:buClr>
                          <a:srgbClr val="FFFF99"/>
                        </a:buClr>
                        <a:buSzTx/>
                        <a:buFontTx/>
                        <a:buNone/>
                        <a:tabLst>
                          <a:tab pos="3886200" algn="dec"/>
                          <a:tab pos="5032375" algn="dec"/>
                          <a:tab pos="6169025" algn="dec"/>
                          <a:tab pos="7315200" algn="dec"/>
                        </a:tabLst>
                      </a:pPr>
                      <a:r>
                        <a:rPr kumimoji="0" lang="en-US" sz="2000" b="0" i="0" u="none" strike="noStrike" cap="none" normalizeH="0" baseline="0" dirty="0">
                          <a:ln>
                            <a:noFill/>
                          </a:ln>
                          <a:solidFill>
                            <a:schemeClr val="accent6"/>
                          </a:solidFill>
                          <a:effectLst/>
                          <a:latin typeface="+mj-lt"/>
                        </a:rPr>
                        <a:t>$50,000 </a:t>
                      </a:r>
                    </a:p>
                  </a:txBody>
                  <a:tcPr marR="320040" marT="91440" marB="91440" horzOverflow="overflow">
                    <a:lnL w="12700" cap="flat" cmpd="sng" algn="ctr">
                      <a:noFill/>
                      <a:prstDash val="solid"/>
                      <a:round/>
                      <a:headEnd type="none" w="med" len="med"/>
                      <a:tailEnd type="none" w="med" len="med"/>
                    </a:lnL>
                    <a:lnR>
                      <a:noFill/>
                    </a:lnR>
                    <a:lnT w="28575" cap="flat" cmpd="sng" algn="ctr">
                      <a:solidFill>
                        <a:schemeClr val="accent4">
                          <a:lumMod val="50000"/>
                          <a:lumOff val="50000"/>
                        </a:schemeClr>
                      </a:solidFill>
                      <a:prstDash val="solid"/>
                      <a:round/>
                      <a:headEnd type="none" w="med" len="med"/>
                      <a:tailEnd type="none" w="med" len="med"/>
                    </a:lnT>
                    <a:lnB w="12700" cap="flat" cmpd="sng" algn="ctr">
                      <a:solidFill>
                        <a:schemeClr val="accent4">
                          <a:lumMod val="50000"/>
                          <a:lumOff val="50000"/>
                        </a:schemeClr>
                      </a:solidFill>
                      <a:prstDash val="solid"/>
                      <a:round/>
                      <a:headEnd type="none" w="med" len="med"/>
                      <a:tailEnd type="none" w="med" len="med"/>
                    </a:lnB>
                    <a:lnTlToBr>
                      <a:noFill/>
                    </a:lnTlToBr>
                    <a:lnBlToTr>
                      <a:noFill/>
                    </a:lnBlToTr>
                    <a:solidFill>
                      <a:srgbClr val="285A21"/>
                    </a:solidFill>
                  </a:tcPr>
                </a:tc>
                <a:extLst>
                  <a:ext uri="{0D108BD9-81ED-4DB2-BD59-A6C34878D82A}">
                    <a16:rowId xmlns:a16="http://schemas.microsoft.com/office/drawing/2014/main" val="10001"/>
                  </a:ext>
                </a:extLst>
              </a:tr>
              <a:tr h="0">
                <a:tc>
                  <a:txBody>
                    <a:bodyPr/>
                    <a:lstStyle/>
                    <a:p>
                      <a:pPr marL="0" marR="0" lvl="0" indent="0" algn="l" defTabSz="914400" rtl="0" eaLnBrk="0" fontAlgn="base" latinLnBrk="0" hangingPunct="0">
                        <a:lnSpc>
                          <a:spcPct val="100000"/>
                        </a:lnSpc>
                        <a:spcBef>
                          <a:spcPct val="0"/>
                        </a:spcBef>
                        <a:spcAft>
                          <a:spcPct val="25000"/>
                        </a:spcAft>
                        <a:buClr>
                          <a:srgbClr val="FFFF99"/>
                        </a:buClr>
                        <a:buSzTx/>
                        <a:buFontTx/>
                        <a:buNone/>
                        <a:tabLst>
                          <a:tab pos="3886200" algn="dec"/>
                          <a:tab pos="5032375" algn="dec"/>
                          <a:tab pos="6169025" algn="dec"/>
                          <a:tab pos="7315200" algn="dec"/>
                        </a:tabLst>
                      </a:pPr>
                      <a:r>
                        <a:rPr kumimoji="0" lang="en-US" sz="2000" b="0" i="0" u="none" strike="noStrike" cap="none" normalizeH="0" baseline="0" dirty="0">
                          <a:ln>
                            <a:noFill/>
                          </a:ln>
                          <a:solidFill>
                            <a:schemeClr val="accent4"/>
                          </a:solidFill>
                          <a:effectLst/>
                          <a:latin typeface="+mn-lt"/>
                        </a:rPr>
                        <a:t>24% federal income tax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lumMod val="50000"/>
                          <a:lumOff val="50000"/>
                        </a:schemeClr>
                      </a:solidFill>
                      <a:prstDash val="solid"/>
                      <a:round/>
                      <a:headEnd type="none" w="med" len="med"/>
                      <a:tailEnd type="none" w="med" len="med"/>
                    </a:lnT>
                    <a:lnB w="12700" cap="flat" cmpd="sng" algn="ctr">
                      <a:solidFill>
                        <a:schemeClr val="accent4">
                          <a:lumMod val="50000"/>
                          <a:lumOff val="50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0"/>
                        </a:spcBef>
                        <a:spcAft>
                          <a:spcPct val="25000"/>
                        </a:spcAft>
                        <a:buClr>
                          <a:srgbClr val="FFFF99"/>
                        </a:buClr>
                        <a:buSzTx/>
                        <a:buFontTx/>
                        <a:buNone/>
                        <a:tabLst>
                          <a:tab pos="3886200" algn="dec"/>
                          <a:tab pos="5032375" algn="dec"/>
                          <a:tab pos="6169025" algn="dec"/>
                          <a:tab pos="7315200" algn="dec"/>
                        </a:tabLst>
                      </a:pPr>
                      <a:r>
                        <a:rPr kumimoji="0" lang="en-US" sz="2000" b="0" i="0" u="none" strike="noStrike" cap="none" normalizeH="0" baseline="0" dirty="0">
                          <a:ln>
                            <a:noFill/>
                          </a:ln>
                          <a:solidFill>
                            <a:schemeClr val="accent6"/>
                          </a:solidFill>
                          <a:effectLst/>
                          <a:latin typeface="+mj-lt"/>
                        </a:rPr>
                        <a:t>–$12,000 </a:t>
                      </a:r>
                    </a:p>
                  </a:txBody>
                  <a:tcPr marR="32004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lumMod val="50000"/>
                          <a:lumOff val="50000"/>
                        </a:schemeClr>
                      </a:solidFill>
                      <a:prstDash val="solid"/>
                      <a:round/>
                      <a:headEnd type="none" w="med" len="med"/>
                      <a:tailEnd type="none" w="med" len="med"/>
                    </a:lnT>
                    <a:lnB w="12700" cap="flat" cmpd="sng" algn="ctr">
                      <a:solidFill>
                        <a:schemeClr val="accent4">
                          <a:lumMod val="50000"/>
                          <a:lumOff val="50000"/>
                        </a:schemeClr>
                      </a:solidFill>
                      <a:prstDash val="solid"/>
                      <a:round/>
                      <a:headEnd type="none" w="med" len="med"/>
                      <a:tailEnd type="none" w="med" len="med"/>
                    </a:lnB>
                    <a:lnTlToBr>
                      <a:noFill/>
                    </a:lnTlToBr>
                    <a:lnBlToTr>
                      <a:noFill/>
                    </a:lnBlToTr>
                    <a:solidFill>
                      <a:srgbClr val="007B89"/>
                    </a:solidFill>
                  </a:tcPr>
                </a:tc>
                <a:tc>
                  <a:txBody>
                    <a:bodyPr/>
                    <a:lstStyle/>
                    <a:p>
                      <a:pPr marL="117475" marR="0" lvl="0" indent="-117475" algn="r" defTabSz="914400" rtl="0" eaLnBrk="0" fontAlgn="base" latinLnBrk="0" hangingPunct="0">
                        <a:lnSpc>
                          <a:spcPct val="100000"/>
                        </a:lnSpc>
                        <a:spcBef>
                          <a:spcPct val="0"/>
                        </a:spcBef>
                        <a:spcAft>
                          <a:spcPct val="25000"/>
                        </a:spcAft>
                        <a:buClr>
                          <a:srgbClr val="FFFF99"/>
                        </a:buClr>
                        <a:buSzTx/>
                        <a:buFontTx/>
                        <a:buNone/>
                        <a:tabLst>
                          <a:tab pos="3886200" algn="dec"/>
                          <a:tab pos="5032375" algn="dec"/>
                          <a:tab pos="6169025" algn="dec"/>
                          <a:tab pos="7315200" algn="dec"/>
                        </a:tabLst>
                      </a:pPr>
                      <a:r>
                        <a:rPr kumimoji="0" lang="en-US" sz="2000" b="0" i="0" u="none" strike="noStrike" cap="none" normalizeH="0" baseline="0" dirty="0">
                          <a:ln>
                            <a:noFill/>
                          </a:ln>
                          <a:solidFill>
                            <a:schemeClr val="accent6"/>
                          </a:solidFill>
                          <a:effectLst/>
                          <a:latin typeface="+mj-lt"/>
                        </a:rPr>
                        <a:t>–$0 </a:t>
                      </a:r>
                    </a:p>
                  </a:txBody>
                  <a:tcPr marR="320040" marT="91440" marB="91440" horzOverflow="overflow">
                    <a:lnL w="12700" cap="flat" cmpd="sng" algn="ctr">
                      <a:noFill/>
                      <a:prstDash val="solid"/>
                      <a:round/>
                      <a:headEnd type="none" w="med" len="med"/>
                      <a:tailEnd type="none" w="med" len="med"/>
                    </a:lnL>
                    <a:lnR>
                      <a:noFill/>
                    </a:lnR>
                    <a:lnT w="12700" cap="flat" cmpd="sng" algn="ctr">
                      <a:solidFill>
                        <a:schemeClr val="accent4">
                          <a:lumMod val="50000"/>
                          <a:lumOff val="50000"/>
                        </a:schemeClr>
                      </a:solidFill>
                      <a:prstDash val="solid"/>
                      <a:round/>
                      <a:headEnd type="none" w="med" len="med"/>
                      <a:tailEnd type="none" w="med" len="med"/>
                    </a:lnT>
                    <a:lnB w="12700" cap="flat" cmpd="sng" algn="ctr">
                      <a:solidFill>
                        <a:schemeClr val="accent4">
                          <a:lumMod val="50000"/>
                          <a:lumOff val="50000"/>
                        </a:schemeClr>
                      </a:solidFill>
                      <a:prstDash val="solid"/>
                      <a:round/>
                      <a:headEnd type="none" w="med" len="med"/>
                      <a:tailEnd type="none" w="med" len="med"/>
                    </a:lnB>
                    <a:lnTlToBr>
                      <a:noFill/>
                    </a:lnTlToBr>
                    <a:lnBlToTr>
                      <a:noFill/>
                    </a:lnBlToTr>
                    <a:solidFill>
                      <a:srgbClr val="285A21"/>
                    </a:solidFill>
                  </a:tcPr>
                </a:tc>
                <a:extLst>
                  <a:ext uri="{0D108BD9-81ED-4DB2-BD59-A6C34878D82A}">
                    <a16:rowId xmlns:a16="http://schemas.microsoft.com/office/drawing/2014/main" val="10002"/>
                  </a:ext>
                </a:extLst>
              </a:tr>
              <a:tr h="0">
                <a:tc>
                  <a:txBody>
                    <a:bodyPr/>
                    <a:lstStyle/>
                    <a:p>
                      <a:pPr marL="0" marR="0" lvl="0" indent="0" algn="l" defTabSz="914400" rtl="0" eaLnBrk="0" fontAlgn="base" latinLnBrk="0" hangingPunct="0">
                        <a:lnSpc>
                          <a:spcPct val="100000"/>
                        </a:lnSpc>
                        <a:spcBef>
                          <a:spcPct val="0"/>
                        </a:spcBef>
                        <a:spcAft>
                          <a:spcPct val="25000"/>
                        </a:spcAft>
                        <a:buClr>
                          <a:srgbClr val="FFFF99"/>
                        </a:buClr>
                        <a:buSzTx/>
                        <a:buFontTx/>
                        <a:buNone/>
                        <a:tabLst>
                          <a:tab pos="3886200" algn="dec"/>
                          <a:tab pos="5032375" algn="dec"/>
                          <a:tab pos="6169025" algn="dec"/>
                          <a:tab pos="7315200" algn="dec"/>
                        </a:tabLst>
                      </a:pPr>
                      <a:r>
                        <a:rPr kumimoji="0" lang="en-US" sz="2000" b="0" i="0" u="none" strike="noStrike" cap="none" normalizeH="0" baseline="0" dirty="0">
                          <a:ln>
                            <a:noFill/>
                          </a:ln>
                          <a:solidFill>
                            <a:schemeClr val="accent4"/>
                          </a:solidFill>
                          <a:effectLst/>
                          <a:latin typeface="+mn-lt"/>
                        </a:rPr>
                        <a:t>10% early withdrawal penalty*</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lumMod val="50000"/>
                          <a:lumOff val="50000"/>
                        </a:schemeClr>
                      </a:solidFill>
                      <a:prstDash val="solid"/>
                      <a:round/>
                      <a:headEnd type="none" w="med" len="med"/>
                      <a:tailEnd type="none" w="med" len="med"/>
                    </a:lnT>
                    <a:lnB w="12700" cap="flat" cmpd="sng" algn="ctr">
                      <a:solidFill>
                        <a:schemeClr val="accent4">
                          <a:lumMod val="50000"/>
                          <a:lumOff val="50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0"/>
                        </a:spcBef>
                        <a:spcAft>
                          <a:spcPct val="25000"/>
                        </a:spcAft>
                        <a:buClr>
                          <a:srgbClr val="FFFF99"/>
                        </a:buClr>
                        <a:buSzTx/>
                        <a:buFontTx/>
                        <a:buNone/>
                        <a:tabLst>
                          <a:tab pos="3886200" algn="dec"/>
                          <a:tab pos="5032375" algn="dec"/>
                          <a:tab pos="6169025" algn="dec"/>
                          <a:tab pos="7315200" algn="dec"/>
                        </a:tabLst>
                      </a:pPr>
                      <a:r>
                        <a:rPr kumimoji="0" lang="en-US" sz="2000" b="0" i="0" u="none" strike="noStrike" cap="none" normalizeH="0" baseline="0" dirty="0">
                          <a:ln>
                            <a:noFill/>
                          </a:ln>
                          <a:solidFill>
                            <a:schemeClr val="accent6"/>
                          </a:solidFill>
                          <a:effectLst/>
                          <a:latin typeface="+mj-lt"/>
                        </a:rPr>
                        <a:t>–$5,000 </a:t>
                      </a:r>
                    </a:p>
                  </a:txBody>
                  <a:tcPr marR="32004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lumMod val="50000"/>
                          <a:lumOff val="50000"/>
                        </a:schemeClr>
                      </a:solidFill>
                      <a:prstDash val="solid"/>
                      <a:round/>
                      <a:headEnd type="none" w="med" len="med"/>
                      <a:tailEnd type="none" w="med" len="med"/>
                    </a:lnT>
                    <a:lnB w="12700" cap="flat" cmpd="sng" algn="ctr">
                      <a:solidFill>
                        <a:schemeClr val="accent4">
                          <a:lumMod val="50000"/>
                          <a:lumOff val="50000"/>
                        </a:schemeClr>
                      </a:solidFill>
                      <a:prstDash val="solid"/>
                      <a:round/>
                      <a:headEnd type="none" w="med" len="med"/>
                      <a:tailEnd type="none" w="med" len="med"/>
                    </a:lnB>
                    <a:lnTlToBr>
                      <a:noFill/>
                    </a:lnTlToBr>
                    <a:lnBlToTr>
                      <a:noFill/>
                    </a:lnBlToTr>
                    <a:solidFill>
                      <a:srgbClr val="007B89"/>
                    </a:solidFill>
                  </a:tcPr>
                </a:tc>
                <a:tc>
                  <a:txBody>
                    <a:bodyPr/>
                    <a:lstStyle/>
                    <a:p>
                      <a:pPr marL="117475" marR="0" lvl="0" indent="-117475" algn="r" defTabSz="914400" rtl="0" eaLnBrk="0" fontAlgn="base" latinLnBrk="0" hangingPunct="0">
                        <a:lnSpc>
                          <a:spcPct val="100000"/>
                        </a:lnSpc>
                        <a:spcBef>
                          <a:spcPct val="0"/>
                        </a:spcBef>
                        <a:spcAft>
                          <a:spcPct val="25000"/>
                        </a:spcAft>
                        <a:buClr>
                          <a:srgbClr val="FFFF99"/>
                        </a:buClr>
                        <a:buSzTx/>
                        <a:buFontTx/>
                        <a:buNone/>
                        <a:tabLst>
                          <a:tab pos="3886200" algn="dec"/>
                          <a:tab pos="5032375" algn="dec"/>
                          <a:tab pos="6169025" algn="dec"/>
                          <a:tab pos="7315200" algn="dec"/>
                        </a:tabLst>
                      </a:pPr>
                      <a:r>
                        <a:rPr kumimoji="0" lang="en-US" sz="2000" b="0" i="0" u="none" strike="noStrike" cap="none" normalizeH="0" baseline="0" dirty="0">
                          <a:ln>
                            <a:noFill/>
                          </a:ln>
                          <a:solidFill>
                            <a:schemeClr val="accent6"/>
                          </a:solidFill>
                          <a:effectLst/>
                          <a:latin typeface="+mj-lt"/>
                        </a:rPr>
                        <a:t>–$0 </a:t>
                      </a:r>
                    </a:p>
                  </a:txBody>
                  <a:tcPr marR="320040" marT="91440" marB="91440" horzOverflow="overflow">
                    <a:lnL w="12700" cap="flat" cmpd="sng" algn="ctr">
                      <a:noFill/>
                      <a:prstDash val="solid"/>
                      <a:round/>
                      <a:headEnd type="none" w="med" len="med"/>
                      <a:tailEnd type="none" w="med" len="med"/>
                    </a:lnL>
                    <a:lnR>
                      <a:noFill/>
                    </a:lnR>
                    <a:lnT w="12700" cap="flat" cmpd="sng" algn="ctr">
                      <a:solidFill>
                        <a:schemeClr val="accent4">
                          <a:lumMod val="50000"/>
                          <a:lumOff val="50000"/>
                        </a:schemeClr>
                      </a:solidFill>
                      <a:prstDash val="solid"/>
                      <a:round/>
                      <a:headEnd type="none" w="med" len="med"/>
                      <a:tailEnd type="none" w="med" len="med"/>
                    </a:lnT>
                    <a:lnB w="12700" cap="flat" cmpd="sng" algn="ctr">
                      <a:solidFill>
                        <a:schemeClr val="accent4">
                          <a:lumMod val="50000"/>
                          <a:lumOff val="50000"/>
                        </a:schemeClr>
                      </a:solidFill>
                      <a:prstDash val="solid"/>
                      <a:round/>
                      <a:headEnd type="none" w="med" len="med"/>
                      <a:tailEnd type="none" w="med" len="med"/>
                    </a:lnB>
                    <a:lnTlToBr>
                      <a:noFill/>
                    </a:lnTlToBr>
                    <a:lnBlToTr>
                      <a:noFill/>
                    </a:lnBlToTr>
                    <a:solidFill>
                      <a:srgbClr val="285A21"/>
                    </a:solidFill>
                  </a:tcPr>
                </a:tc>
                <a:extLst>
                  <a:ext uri="{0D108BD9-81ED-4DB2-BD59-A6C34878D82A}">
                    <a16:rowId xmlns:a16="http://schemas.microsoft.com/office/drawing/2014/main" val="10003"/>
                  </a:ext>
                </a:extLst>
              </a:tr>
              <a:tr h="0">
                <a:tc>
                  <a:txBody>
                    <a:bodyPr/>
                    <a:lstStyle/>
                    <a:p>
                      <a:pPr marL="0" marR="0" lvl="0" indent="0" algn="l" defTabSz="914400" rtl="0" eaLnBrk="0" fontAlgn="base" latinLnBrk="0" hangingPunct="0">
                        <a:lnSpc>
                          <a:spcPct val="100000"/>
                        </a:lnSpc>
                        <a:spcBef>
                          <a:spcPct val="0"/>
                        </a:spcBef>
                        <a:spcAft>
                          <a:spcPct val="25000"/>
                        </a:spcAft>
                        <a:buClr>
                          <a:srgbClr val="FFFF99"/>
                        </a:buClr>
                        <a:buSzTx/>
                        <a:buFontTx/>
                        <a:buNone/>
                        <a:tabLst>
                          <a:tab pos="3886200" algn="dec"/>
                          <a:tab pos="5032375" algn="dec"/>
                          <a:tab pos="6169025" algn="dec"/>
                          <a:tab pos="7315200" algn="dec"/>
                        </a:tabLst>
                      </a:pPr>
                      <a:r>
                        <a:rPr kumimoji="0" lang="en-US" sz="2000" b="0" i="0" u="none" strike="noStrike" cap="none" normalizeH="0" baseline="0" dirty="0">
                          <a:ln>
                            <a:noFill/>
                          </a:ln>
                          <a:solidFill>
                            <a:schemeClr val="accent4"/>
                          </a:solidFill>
                          <a:effectLst/>
                          <a:latin typeface="+mn-lt"/>
                        </a:rPr>
                        <a:t>Remaining balance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lumMod val="50000"/>
                          <a:lumOff val="50000"/>
                        </a:schemeClr>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0"/>
                        </a:spcBef>
                        <a:spcAft>
                          <a:spcPct val="25000"/>
                        </a:spcAft>
                        <a:buClr>
                          <a:srgbClr val="FFFF99"/>
                        </a:buClr>
                        <a:buSzTx/>
                        <a:buFontTx/>
                        <a:buNone/>
                        <a:tabLst>
                          <a:tab pos="3886200" algn="dec"/>
                          <a:tab pos="5032375" algn="dec"/>
                          <a:tab pos="6169025" algn="dec"/>
                          <a:tab pos="7315200" algn="dec"/>
                        </a:tabLst>
                      </a:pPr>
                      <a:r>
                        <a:rPr kumimoji="0" lang="en-US" sz="2000" b="0" i="0" u="none" strike="noStrike" cap="none" normalizeH="0" baseline="0" dirty="0">
                          <a:ln>
                            <a:noFill/>
                          </a:ln>
                          <a:solidFill>
                            <a:schemeClr val="accent6"/>
                          </a:solidFill>
                          <a:effectLst/>
                          <a:latin typeface="+mj-lt"/>
                        </a:rPr>
                        <a:t>$33,000 </a:t>
                      </a:r>
                    </a:p>
                  </a:txBody>
                  <a:tcPr marR="32004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lumMod val="50000"/>
                          <a:lumOff val="50000"/>
                        </a:schemeClr>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007B89"/>
                    </a:solidFill>
                  </a:tcPr>
                </a:tc>
                <a:tc>
                  <a:txBody>
                    <a:bodyPr/>
                    <a:lstStyle/>
                    <a:p>
                      <a:pPr marL="117475" marR="0" lvl="0" indent="-117475" algn="r" defTabSz="914400" rtl="0" eaLnBrk="0" fontAlgn="base" latinLnBrk="0" hangingPunct="0">
                        <a:lnSpc>
                          <a:spcPct val="100000"/>
                        </a:lnSpc>
                        <a:spcBef>
                          <a:spcPct val="0"/>
                        </a:spcBef>
                        <a:spcAft>
                          <a:spcPct val="25000"/>
                        </a:spcAft>
                        <a:buClr>
                          <a:srgbClr val="FFFF99"/>
                        </a:buClr>
                        <a:buSzTx/>
                        <a:buFontTx/>
                        <a:buNone/>
                        <a:tabLst>
                          <a:tab pos="3886200" algn="dec"/>
                          <a:tab pos="5032375" algn="dec"/>
                          <a:tab pos="6169025" algn="dec"/>
                          <a:tab pos="7315200" algn="dec"/>
                        </a:tabLst>
                      </a:pPr>
                      <a:r>
                        <a:rPr kumimoji="0" lang="en-US" sz="2000" b="0" i="0" u="none" strike="noStrike" cap="none" normalizeH="0" baseline="0" dirty="0">
                          <a:ln>
                            <a:noFill/>
                          </a:ln>
                          <a:solidFill>
                            <a:schemeClr val="accent6"/>
                          </a:solidFill>
                          <a:effectLst/>
                          <a:latin typeface="+mj-lt"/>
                        </a:rPr>
                        <a:t>$50,000 </a:t>
                      </a:r>
                    </a:p>
                  </a:txBody>
                  <a:tcPr marR="320040" marT="91440" marB="91440" horzOverflow="overflow">
                    <a:lnL w="12700" cap="flat" cmpd="sng" algn="ctr">
                      <a:noFill/>
                      <a:prstDash val="solid"/>
                      <a:round/>
                      <a:headEnd type="none" w="med" len="med"/>
                      <a:tailEnd type="none" w="med" len="med"/>
                    </a:lnL>
                    <a:lnR>
                      <a:noFill/>
                    </a:lnR>
                    <a:lnT w="12700" cap="flat" cmpd="sng" algn="ctr">
                      <a:solidFill>
                        <a:schemeClr val="accent4">
                          <a:lumMod val="50000"/>
                          <a:lumOff val="50000"/>
                        </a:schemeClr>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285A21"/>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86419577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SELTIME" val="9/26/2016 1:54:02 PM"/>
</p:tagLst>
</file>

<file path=ppt/tags/tag2.xml><?xml version="1.0" encoding="utf-8"?>
<p:tagLst xmlns:a="http://schemas.openxmlformats.org/drawingml/2006/main" xmlns:r="http://schemas.openxmlformats.org/officeDocument/2006/relationships" xmlns:p="http://schemas.openxmlformats.org/presentationml/2006/main">
  <p:tag name="SELTIME" val="9/26/2016 1:54:06 PM"/>
</p:tagLst>
</file>

<file path=ppt/tags/tag3.xml><?xml version="1.0" encoding="utf-8"?>
<p:tagLst xmlns:a="http://schemas.openxmlformats.org/drawingml/2006/main" xmlns:r="http://schemas.openxmlformats.org/officeDocument/2006/relationships" xmlns:p="http://schemas.openxmlformats.org/presentationml/2006/main">
  <p:tag name="SELTIME" val="10/4/2018 12:55:53 PM"/>
</p:tagLst>
</file>

<file path=ppt/tags/tag4.xml><?xml version="1.0" encoding="utf-8"?>
<p:tagLst xmlns:a="http://schemas.openxmlformats.org/drawingml/2006/main" xmlns:r="http://schemas.openxmlformats.org/officeDocument/2006/relationships" xmlns:p="http://schemas.openxmlformats.org/presentationml/2006/main">
  <p:tag name="SELTIME" val="9/26/2016 1:54:13 PM"/>
</p:tagLst>
</file>

<file path=ppt/tags/tag5.xml><?xml version="1.0" encoding="utf-8"?>
<p:tagLst xmlns:a="http://schemas.openxmlformats.org/drawingml/2006/main" xmlns:r="http://schemas.openxmlformats.org/officeDocument/2006/relationships" xmlns:p="http://schemas.openxmlformats.org/presentationml/2006/main">
  <p:tag name="SELTIME" val="10/4/2018 12:55:38 PM"/>
</p:tagLst>
</file>

<file path=ppt/theme/theme1.xml><?xml version="1.0" encoding="utf-8"?>
<a:theme xmlns:a="http://schemas.openxmlformats.org/drawingml/2006/main" name="2015_PI_WM_template">
  <a:themeElements>
    <a:clrScheme name="Wealth Management">
      <a:dk1>
        <a:srgbClr val="003463"/>
      </a:dk1>
      <a:lt1>
        <a:srgbClr val="005F6C"/>
      </a:lt1>
      <a:dk2>
        <a:srgbClr val="285A21"/>
      </a:dk2>
      <a:lt2>
        <a:srgbClr val="C68F1D"/>
      </a:lt2>
      <a:accent1>
        <a:srgbClr val="BA6027"/>
      </a:accent1>
      <a:accent2>
        <a:srgbClr val="96132B"/>
      </a:accent2>
      <a:accent3>
        <a:srgbClr val="4E1C65"/>
      </a:accent3>
      <a:accent4>
        <a:srgbClr val="0C0C0C"/>
      </a:accent4>
      <a:accent5>
        <a:srgbClr val="50AEE2"/>
      </a:accent5>
      <a:accent6>
        <a:srgbClr val="FFFFFF"/>
      </a:accent6>
      <a:hlink>
        <a:srgbClr val="808080"/>
      </a:hlink>
      <a:folHlink>
        <a:srgbClr val="CDDDE9"/>
      </a:folHlink>
    </a:clrScheme>
    <a:fontScheme name="Wealth Management">
      <a:majorFont>
        <a:latin typeface="Source Sans Pro"/>
        <a:ea typeface=""/>
        <a:cs typeface=""/>
      </a:majorFont>
      <a:minorFont>
        <a:latin typeface="Source Sans Pro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a:lstStyle>
        <a:defPPr algn="ctr">
          <a:spcBef>
            <a:spcPct val="0"/>
          </a:spcBef>
          <a:spcAft>
            <a:spcPct val="25000"/>
          </a:spcAft>
          <a:buClr>
            <a:srgbClr val="FFFF99"/>
          </a:buClr>
          <a:tabLst>
            <a:tab pos="3886200" algn="dec"/>
            <a:tab pos="5032375" algn="dec"/>
            <a:tab pos="6169025" algn="dec"/>
            <a:tab pos="7315200" algn="dec"/>
          </a:tabLst>
          <a:defRPr sz="2000" dirty="0">
            <a:solidFill>
              <a:srgbClr val="000000"/>
            </a:solidFill>
            <a:latin typeface="+mj-lt"/>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1019175" rtl="0" eaLnBrk="1" fontAlgn="base" latinLnBrk="0" hangingPunct="1">
          <a:lnSpc>
            <a:spcPct val="100000"/>
          </a:lnSpc>
          <a:spcBef>
            <a:spcPct val="0"/>
          </a:spcBef>
          <a:spcAft>
            <a:spcPct val="0"/>
          </a:spcAft>
          <a:buClrTx/>
          <a:buSzTx/>
          <a:buFontTx/>
          <a:buNone/>
          <a:tabLst/>
          <a:defRPr kumimoji="0" lang="en-US" sz="2000" b="0" i="0" u="none" strike="noStrike" cap="none" normalizeH="0" baseline="0">
            <a:ln>
              <a:noFill/>
            </a:ln>
            <a:solidFill>
              <a:schemeClr val="tx1"/>
            </a:solidFill>
            <a:effectLst/>
            <a:latin typeface="Gotham C2 Text" charset="0"/>
            <a:ea typeface="ＭＳ Ｐゴシック" charset="0"/>
            <a:cs typeface="ＭＳ Ｐゴシック" charset="0"/>
          </a:defRPr>
        </a:defPPr>
      </a:lstStyle>
    </a:lnDef>
    <a:txDef>
      <a:spPr>
        <a:noFill/>
      </a:spPr>
      <a:bodyPr wrap="none" rtlCol="0">
        <a:spAutoFit/>
      </a:bodyPr>
      <a:lstStyle>
        <a:defPPr algn="l">
          <a:defRPr sz="1400" dirty="0" smtClean="0">
            <a:latin typeface="+mn-lt"/>
          </a:defRPr>
        </a:defPPr>
      </a:lstStyle>
    </a:txDef>
  </a:objectDefaults>
  <a:extraClrSchemeLst>
    <a:extraClrScheme>
      <a:clrScheme name="3_Default Design 1">
        <a:dk1>
          <a:srgbClr val="000000"/>
        </a:dk1>
        <a:lt1>
          <a:srgbClr val="FFFFFF"/>
        </a:lt1>
        <a:dk2>
          <a:srgbClr val="1A7FBA"/>
        </a:dk2>
        <a:lt2>
          <a:srgbClr val="808080"/>
        </a:lt2>
        <a:accent1>
          <a:srgbClr val="EBA539"/>
        </a:accent1>
        <a:accent2>
          <a:srgbClr val="84C2EA"/>
        </a:accent2>
        <a:accent3>
          <a:srgbClr val="FFFFFF"/>
        </a:accent3>
        <a:accent4>
          <a:srgbClr val="000000"/>
        </a:accent4>
        <a:accent5>
          <a:srgbClr val="F3CFAE"/>
        </a:accent5>
        <a:accent6>
          <a:srgbClr val="77B0D4"/>
        </a:accent6>
        <a:hlink>
          <a:srgbClr val="D91355"/>
        </a:hlink>
        <a:folHlink>
          <a:srgbClr val="25AC6D"/>
        </a:folHlink>
      </a:clrScheme>
      <a:clrMap bg1="lt1" tx1="dk1" bg2="lt2" tx2="dk2" accent1="accent1" accent2="accent2" accent3="accent3" accent4="accent4" accent5="accent5" accent6="accent6" hlink="hlink" folHlink="folHlink"/>
    </a:extraClrScheme>
    <a:extraClrScheme>
      <a:clrScheme name="3_Default Design 2">
        <a:dk1>
          <a:srgbClr val="E7603D"/>
        </a:dk1>
        <a:lt1>
          <a:srgbClr val="84C2EA"/>
        </a:lt1>
        <a:dk2>
          <a:srgbClr val="2B9E9C"/>
        </a:dk2>
        <a:lt2>
          <a:srgbClr val="F0B146"/>
        </a:lt2>
        <a:accent1>
          <a:srgbClr val="8BB141"/>
        </a:accent1>
        <a:accent2>
          <a:srgbClr val="B13469"/>
        </a:accent2>
        <a:accent3>
          <a:srgbClr val="ACCCCB"/>
        </a:accent3>
        <a:accent4>
          <a:srgbClr val="70A5C8"/>
        </a:accent4>
        <a:accent5>
          <a:srgbClr val="C4D5B0"/>
        </a:accent5>
        <a:accent6>
          <a:srgbClr val="A02E5E"/>
        </a:accent6>
        <a:hlink>
          <a:srgbClr val="808080"/>
        </a:hlink>
        <a:folHlink>
          <a:srgbClr val="000000"/>
        </a:folHlink>
      </a:clrScheme>
      <a:clrMap bg1="dk2" tx1="lt1" bg2="dk1" tx2="lt2" accent1="accent1" accent2="accent2" accent3="accent3" accent4="accent4" accent5="accent5" accent6="accent6" hlink="hlink" folHlink="folHlink"/>
    </a:extraClrScheme>
    <a:extraClrScheme>
      <a:clrScheme name="3_Default Design 1">
        <a:dk1>
          <a:srgbClr val="004675"/>
        </a:dk1>
        <a:lt1>
          <a:srgbClr val="1B7FBA"/>
        </a:lt1>
        <a:dk2>
          <a:srgbClr val="4B81A5"/>
        </a:dk2>
        <a:lt2>
          <a:srgbClr val="589DC6"/>
        </a:lt2>
        <a:accent1>
          <a:srgbClr val="87CAE0"/>
        </a:accent1>
        <a:accent2>
          <a:srgbClr val="50AEE2"/>
        </a:accent2>
        <a:accent3>
          <a:srgbClr val="ABC0D9"/>
        </a:accent3>
        <a:accent4>
          <a:srgbClr val="003A63"/>
        </a:accent4>
        <a:accent5>
          <a:srgbClr val="C3E1ED"/>
        </a:accent5>
        <a:accent6>
          <a:srgbClr val="489DCD"/>
        </a:accent6>
        <a:hlink>
          <a:srgbClr val="D3E8F0"/>
        </a:hlink>
        <a:folHlink>
          <a:srgbClr val="000000"/>
        </a:folHlink>
      </a:clrScheme>
      <a:clrMap bg1="lt1" tx1="dk1" bg2="lt2" tx2="dk2" accent1="accent1" accent2="accent2" accent3="accent3" accent4="accent4" accent5="accent5" accent6="accent6" hlink="hlink" folHlink="folHlink"/>
    </a:extraClrScheme>
    <a:extraClrScheme>
      <a:clrScheme name="3_Default Design 1">
        <a:dk1>
          <a:srgbClr val="000000"/>
        </a:dk1>
        <a:lt1>
          <a:srgbClr val="FFFFFF"/>
        </a:lt1>
        <a:dk2>
          <a:srgbClr val="1A7FBA"/>
        </a:dk2>
        <a:lt2>
          <a:srgbClr val="808080"/>
        </a:lt2>
        <a:accent1>
          <a:srgbClr val="EBA539"/>
        </a:accent1>
        <a:accent2>
          <a:srgbClr val="84C2EA"/>
        </a:accent2>
        <a:accent3>
          <a:srgbClr val="FFFFFF"/>
        </a:accent3>
        <a:accent4>
          <a:srgbClr val="000000"/>
        </a:accent4>
        <a:accent5>
          <a:srgbClr val="F3CFAE"/>
        </a:accent5>
        <a:accent6>
          <a:srgbClr val="77B0D4"/>
        </a:accent6>
        <a:hlink>
          <a:srgbClr val="D91355"/>
        </a:hlink>
        <a:folHlink>
          <a:srgbClr val="25AC6D"/>
        </a:folHlink>
      </a:clrScheme>
      <a:clrMap bg1="lt1" tx1="dk1" bg2="lt2" tx2="dk2" accent1="accent1" accent2="accent2" accent3="accent3" accent4="accent4" accent5="accent5" accent6="accent6" hlink="hlink" folHlink="folHlink"/>
    </a:extraClrScheme>
    <a:extraClrScheme>
      <a:clrScheme name="3_Default Design 2">
        <a:dk1>
          <a:srgbClr val="004675"/>
        </a:dk1>
        <a:lt1>
          <a:srgbClr val="1B7FBA"/>
        </a:lt1>
        <a:dk2>
          <a:srgbClr val="4B81A5"/>
        </a:dk2>
        <a:lt2>
          <a:srgbClr val="589DC6"/>
        </a:lt2>
        <a:accent1>
          <a:srgbClr val="87CAE0"/>
        </a:accent1>
        <a:accent2>
          <a:srgbClr val="50AEE2"/>
        </a:accent2>
        <a:accent3>
          <a:srgbClr val="ABC0D9"/>
        </a:accent3>
        <a:accent4>
          <a:srgbClr val="003A63"/>
        </a:accent4>
        <a:accent5>
          <a:srgbClr val="C3E1ED"/>
        </a:accent5>
        <a:accent6>
          <a:srgbClr val="489DCD"/>
        </a:accent6>
        <a:hlink>
          <a:srgbClr val="DDE8F0"/>
        </a:hlink>
        <a:folHlink>
          <a:srgbClr val="0000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2016_WM_Templates.pptx" id="{C36817A2-A78F-45E1-88E5-D9DBE76D94D9}" vid="{B7B6FA1D-3A84-4A16-AFE5-B4175605F1EF}"/>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item1.xml><?xml version="1.0" encoding="utf-8"?>
<VariableList UniqueId="8f6f7b83-3f51-48c6-987d-3356eb2d8ebd" Name="AD_HOC" ContentType="XML" MajorVersion="0" MinorVersion="1" isLocalCopy="False" IsBaseObject="False" DataSourceId="07e9d4f2-6db8-4449-aa38-82617ab8d1fc" DataSourceMajorVersion="0" DataSourceMinorVersion="1"/>
</file>

<file path=customXml/item2.xml><?xml version="1.0" encoding="utf-8"?>
<VariableListDefinition name="AD_HOC" displayName="AD_HOC" id="8f6f7b83-3f51-48c6-987d-3356eb2d8ebd" isdomainofvalue="False" dataSourceId="07e9d4f2-6db8-4449-aa38-82617ab8d1fc"/>
</file>

<file path=customXml/item3.xml><?xml version="1.0" encoding="utf-8"?>
<VariableList UniqueId="38009dd2-670c-41ed-95b8-43b9410b46f4" Name="System" ContentType="XML" MajorVersion="0" MinorVersion="1" isLocalCopy="False" IsBaseObject="False" DataSourceId="a0df89e7-23fd-4938-9d3b-acedc81ff4e4" DataSourceMajorVersion="0" DataSourceMinorVersion="1"/>
</file>

<file path=customXml/item4.xml><?xml version="1.0" encoding="utf-8"?>
<VariableListDefinition name="System" displayName="System" id="38009dd2-670c-41ed-95b8-43b9410b46f4" isdomainofvalue="False" dataSourceId="a0df89e7-23fd-4938-9d3b-acedc81ff4e4"/>
</file>

<file path=customXml/item5.xml><?xml version="1.0" encoding="utf-8"?>
<VariableList UniqueId="00a34cd6-1ac7-438c-9839-78af2091075b" Name="Computed" ContentType="XML" MajorVersion="0" MinorVersion="1" isLocalCopy="False" IsBaseObject="False" DataSourceId="674037c2-4837-4c0b-8536-0acb5cfba202" DataSourceMajorVersion="0" DataSourceMinorVersion="1"/>
</file>

<file path=customXml/item6.xml><?xml version="1.0" encoding="utf-8"?>
<VariableListDefinition name="Computed" displayName="Computed" id="00a34cd6-1ac7-438c-9839-78af2091075b" isdomainofvalue="False" dataSourceId="674037c2-4837-4c0b-8536-0acb5cfba202"/>
</file>

<file path=customXml/item7.xml><?xml version="1.0" encoding="utf-8"?>
<AllExternalAdhocVariableMappings/>
</file>

<file path=customXml/itemProps1.xml><?xml version="1.0" encoding="utf-8"?>
<ds:datastoreItem xmlns:ds="http://schemas.openxmlformats.org/officeDocument/2006/customXml" ds:itemID="{459EED81-9F9B-401F-96FA-281623F15FDD}">
  <ds:schemaRefs/>
</ds:datastoreItem>
</file>

<file path=customXml/itemProps2.xml><?xml version="1.0" encoding="utf-8"?>
<ds:datastoreItem xmlns:ds="http://schemas.openxmlformats.org/officeDocument/2006/customXml" ds:itemID="{9E335FFB-9EE1-4072-92F6-402CCF8D9BDB}">
  <ds:schemaRefs/>
</ds:datastoreItem>
</file>

<file path=customXml/itemProps3.xml><?xml version="1.0" encoding="utf-8"?>
<ds:datastoreItem xmlns:ds="http://schemas.openxmlformats.org/officeDocument/2006/customXml" ds:itemID="{E97A2BD5-1E9C-4290-9EEA-2D6D1231A450}">
  <ds:schemaRefs/>
</ds:datastoreItem>
</file>

<file path=customXml/itemProps4.xml><?xml version="1.0" encoding="utf-8"?>
<ds:datastoreItem xmlns:ds="http://schemas.openxmlformats.org/officeDocument/2006/customXml" ds:itemID="{6175D6B8-61A5-4780-BB77-3F8020BB7D87}">
  <ds:schemaRefs/>
</ds:datastoreItem>
</file>

<file path=customXml/itemProps5.xml><?xml version="1.0" encoding="utf-8"?>
<ds:datastoreItem xmlns:ds="http://schemas.openxmlformats.org/officeDocument/2006/customXml" ds:itemID="{396F6CEA-BD2F-4416-8ABE-15889A6AF1DB}">
  <ds:schemaRefs/>
</ds:datastoreItem>
</file>

<file path=customXml/itemProps6.xml><?xml version="1.0" encoding="utf-8"?>
<ds:datastoreItem xmlns:ds="http://schemas.openxmlformats.org/officeDocument/2006/customXml" ds:itemID="{17A8AD1C-6332-455F-A7BD-BFE5FC6A8508}">
  <ds:schemaRefs/>
</ds:datastoreItem>
</file>

<file path=customXml/itemProps7.xml><?xml version="1.0" encoding="utf-8"?>
<ds:datastoreItem xmlns:ds="http://schemas.openxmlformats.org/officeDocument/2006/customXml" ds:itemID="{A0099872-2D29-45E4-BB8B-86063266699F}">
  <ds:schemaRefs/>
</ds:datastoreItem>
</file>

<file path=docProps/app.xml><?xml version="1.0" encoding="utf-8"?>
<Properties xmlns="http://schemas.openxmlformats.org/officeDocument/2006/extended-properties" xmlns:vt="http://schemas.openxmlformats.org/officeDocument/2006/docPropsVTypes">
  <Template/>
  <TotalTime>105</TotalTime>
  <Words>2152</Words>
  <Application>Microsoft Macintosh PowerPoint</Application>
  <PresentationFormat>On-screen Show (4:3)</PresentationFormat>
  <Paragraphs>192</Paragraphs>
  <Slides>19</Slides>
  <Notes>19</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19</vt:i4>
      </vt:variant>
    </vt:vector>
  </HeadingPairs>
  <TitlesOfParts>
    <vt:vector size="29" baseType="lpstr">
      <vt:lpstr>Arial</vt:lpstr>
      <vt:lpstr>Arial Black</vt:lpstr>
      <vt:lpstr>Calibri</vt:lpstr>
      <vt:lpstr>Gotham C1 Head</vt:lpstr>
      <vt:lpstr>Gotham C2 Text</vt:lpstr>
      <vt:lpstr>Open Sans</vt:lpstr>
      <vt:lpstr>Source Sans Pro</vt:lpstr>
      <vt:lpstr>Source Sans Pro Light</vt:lpstr>
      <vt:lpstr>Source Sans Pro Semibold</vt:lpstr>
      <vt:lpstr>2015_PI_WM_template</vt:lpstr>
      <vt:lpstr>Rollover planning</vt:lpstr>
      <vt:lpstr>Your career may take many twists  and turns</vt:lpstr>
      <vt:lpstr>Which road will you follow?</vt:lpstr>
      <vt:lpstr>PowerPoint Presentation</vt:lpstr>
      <vt:lpstr>You may want to leave your money  in the plan</vt:lpstr>
      <vt:lpstr>PowerPoint Presentation</vt:lpstr>
      <vt:lpstr>Avoid detours!</vt:lpstr>
      <vt:lpstr>Cashing out could mean paying  a hefty toll</vt:lpstr>
      <vt:lpstr>Cashing out could mean paying  a hefty toll</vt:lpstr>
      <vt:lpstr>There’s no substitute for time on the road to retirement </vt:lpstr>
      <vt:lpstr>PowerPoint Presentation</vt:lpstr>
      <vt:lpstr>Moving your savings can get you further down the road to retirement</vt:lpstr>
      <vt:lpstr>PowerPoint Presentation</vt:lpstr>
      <vt:lpstr>A Rollover IRA offers a range of benefits, wherever your career takes you</vt:lpstr>
      <vt:lpstr>Two ways to roll over your savings</vt:lpstr>
      <vt:lpstr>Two ways to roll over your savings</vt:lpstr>
      <vt:lpstr>Things to remember</vt:lpstr>
      <vt:lpstr>PowerPoint Presentation</vt:lpstr>
      <vt:lpstr>PowerPoint Presentation</vt:lpstr>
    </vt:vector>
  </TitlesOfParts>
  <Company>Putnam Investments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tax-smart strategies  of successful women in retirement</dc:title>
  <dc:creator>Steve Madero</dc:creator>
  <cp:lastModifiedBy>Nicole A Wanless</cp:lastModifiedBy>
  <cp:revision>336</cp:revision>
  <cp:lastPrinted>2017-11-28T16:30:52Z</cp:lastPrinted>
  <dcterms:created xsi:type="dcterms:W3CDTF">2016-09-14T13:23:21Z</dcterms:created>
  <dcterms:modified xsi:type="dcterms:W3CDTF">2020-06-04T17:53:57Z</dcterms:modified>
</cp:coreProperties>
</file>