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15.xml" ContentType="application/vnd.openxmlformats-officedocument.drawingml.chart+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16.xml" ContentType="application/vnd.openxmlformats-officedocument.drawingml.chart+xml"/>
  <Override PartName="/ppt/drawings/drawing7.xml" ContentType="application/vnd.openxmlformats-officedocument.drawingml.chartshapes+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charts/chart1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47"/>
  </p:notesMasterIdLst>
  <p:handoutMasterIdLst>
    <p:handoutMasterId r:id="rId48"/>
  </p:handoutMasterIdLst>
  <p:sldIdLst>
    <p:sldId id="290" r:id="rId12"/>
    <p:sldId id="4812" r:id="rId13"/>
    <p:sldId id="4813" r:id="rId14"/>
    <p:sldId id="4776" r:id="rId15"/>
    <p:sldId id="4688" r:id="rId16"/>
    <p:sldId id="4715" r:id="rId17"/>
    <p:sldId id="4827" r:id="rId18"/>
    <p:sldId id="4814" r:id="rId19"/>
    <p:sldId id="4689" r:id="rId20"/>
    <p:sldId id="4724" r:id="rId21"/>
    <p:sldId id="4782" r:id="rId22"/>
    <p:sldId id="4781" r:id="rId23"/>
    <p:sldId id="496" r:id="rId24"/>
    <p:sldId id="4600" r:id="rId25"/>
    <p:sldId id="4608" r:id="rId26"/>
    <p:sldId id="4784" r:id="rId27"/>
    <p:sldId id="4677" r:id="rId28"/>
    <p:sldId id="4785" r:id="rId29"/>
    <p:sldId id="4679" r:id="rId30"/>
    <p:sldId id="4808" r:id="rId31"/>
    <p:sldId id="4627" r:id="rId32"/>
    <p:sldId id="4809" r:id="rId33"/>
    <p:sldId id="4810" r:id="rId34"/>
    <p:sldId id="4682" r:id="rId35"/>
    <p:sldId id="4811" r:id="rId36"/>
    <p:sldId id="4684" r:id="rId37"/>
    <p:sldId id="4570" r:id="rId38"/>
    <p:sldId id="314" r:id="rId39"/>
    <p:sldId id="4363" r:id="rId40"/>
    <p:sldId id="4766" r:id="rId41"/>
    <p:sldId id="4767" r:id="rId42"/>
    <p:sldId id="4768" r:id="rId43"/>
    <p:sldId id="4769" r:id="rId44"/>
    <p:sldId id="289" r:id="rId45"/>
    <p:sldId id="493" r:id="rId46"/>
  </p:sldIdLst>
  <p:sldSz cx="9144000" cy="6858000" type="screen4x3"/>
  <p:notesSz cx="7010400" cy="9296400"/>
  <p:custDataLst>
    <p:custData r:id="rId10"/>
    <p:custData r:id="rId6"/>
    <p:custData r:id="rId9"/>
    <p:custData r:id="rId5"/>
    <p:custData r:id="rId8"/>
    <p:custData r:id="rId2"/>
    <p:custData r:id="rId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Steven W." initials="RSW" lastIdx="1" clrIdx="0">
    <p:extLst>
      <p:ext uri="{19B8F6BF-5375-455C-9EA6-DF929625EA0E}">
        <p15:presenceInfo xmlns:p15="http://schemas.microsoft.com/office/powerpoint/2012/main" userId="S::Steve.Rick@cunamutual.com::e558b5ca-edb7-4a86-b4df-d7de91ad7c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61D"/>
    <a:srgbClr val="33CC33"/>
    <a:srgbClr val="C07888"/>
    <a:srgbClr val="891738"/>
    <a:srgbClr val="FAB27B"/>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0911" autoAdjust="0"/>
    <p:restoredTop sz="98401" autoAdjust="0"/>
  </p:normalViewPr>
  <p:slideViewPr>
    <p:cSldViewPr snapToGrid="0">
      <p:cViewPr varScale="1">
        <p:scale>
          <a:sx n="65" d="100"/>
          <a:sy n="65" d="100"/>
        </p:scale>
        <p:origin x="1794" y="78"/>
      </p:cViewPr>
      <p:guideLst>
        <p:guide orient="horz" pos="1800"/>
        <p:guide pos="3200"/>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246"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5.5E-2</c:v>
                </c:pt>
                <c:pt idx="22" formatCode="General">
                  <c:v>0.04</c:v>
                </c:pt>
                <c:pt idx="23" formatCode="General">
                  <c:v>2.8000000000000001E-2</c:v>
                </c:pt>
                <c:pt idx="24" formatCode="General">
                  <c:v>2.7E-2</c:v>
                </c:pt>
                <c:pt idx="25" formatCode="General">
                  <c:v>2.5000000000000001E-2</c:v>
                </c:pt>
                <c:pt idx="26" formatCode="General">
                  <c:v>2.5000000000000001E-2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6.0000000000000012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0.01"/>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Loan Growth</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37778827453327463"/>
          <c:y val="2.0894180736196911E-2"/>
        </c:manualLayout>
      </c:layout>
      <c:overlay val="0"/>
      <c:spPr>
        <a:noFill/>
        <a:ln w="19406">
          <a:noFill/>
        </a:ln>
      </c:spPr>
    </c:title>
    <c:autoTitleDeleted val="0"/>
    <c:plotArea>
      <c:layout>
        <c:manualLayout>
          <c:layoutTarget val="inner"/>
          <c:xMode val="edge"/>
          <c:yMode val="edge"/>
          <c:x val="0.11934900542495479"/>
          <c:y val="0.12948207171314741"/>
          <c:w val="0.84810126582278478"/>
          <c:h val="0.74701195219123506"/>
        </c:manualLayout>
      </c:layout>
      <c:barChart>
        <c:barDir val="col"/>
        <c:grouping val="clustered"/>
        <c:varyColors val="0"/>
        <c:ser>
          <c:idx val="1"/>
          <c:order val="0"/>
          <c:tx>
            <c:strRef>
              <c:f>Sheet1!$B$1</c:f>
              <c:strCache>
                <c:ptCount val="1"/>
                <c:pt idx="0">
                  <c:v>Year Ending 2020 Q2</c:v>
                </c:pt>
              </c:strCache>
            </c:strRef>
          </c:tx>
          <c:spPr>
            <a:pattFill prst="wdDnDiag">
              <a:fgClr>
                <a:schemeClr val="accent2"/>
              </a:fgClr>
              <a:bgClr>
                <a:srgbClr xmlns:mc="http://schemas.openxmlformats.org/markup-compatibility/2006" xmlns:a14="http://schemas.microsoft.com/office/drawing/2010/main" val="FFFFFF" mc:Ignorable="a14" a14:legacySpreadsheetColorIndex="9"/>
              </a:bgClr>
            </a:pattFill>
            <a:ln w="9703">
              <a:solidFill>
                <a:schemeClr val="tx1"/>
              </a:solidFill>
              <a:prstDash val="solid"/>
            </a:ln>
          </c:spPr>
          <c:invertIfNegative val="0"/>
          <c:dLbls>
            <c:spPr>
              <a:noFill/>
              <a:ln w="19406">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0.0</c:formatCode>
                <c:ptCount val="7"/>
                <c:pt idx="0">
                  <c:v>-2.6</c:v>
                </c:pt>
                <c:pt idx="1">
                  <c:v>0.2</c:v>
                </c:pt>
                <c:pt idx="2">
                  <c:v>1.1000000000000001</c:v>
                </c:pt>
                <c:pt idx="3">
                  <c:v>3.6</c:v>
                </c:pt>
                <c:pt idx="4">
                  <c:v>5.0999999999999996</c:v>
                </c:pt>
                <c:pt idx="5">
                  <c:v>6.4</c:v>
                </c:pt>
                <c:pt idx="6">
                  <c:v>8.9</c:v>
                </c:pt>
              </c:numCache>
            </c:numRef>
          </c:val>
          <c:extLst>
            <c:ext xmlns:c16="http://schemas.microsoft.com/office/drawing/2014/chart" uri="{C3380CC4-5D6E-409C-BE32-E72D297353CC}">
              <c16:uniqueId val="{00000000-95BC-4630-A2DD-B98503CF8A38}"/>
            </c:ext>
          </c:extLst>
        </c:ser>
        <c:ser>
          <c:idx val="0"/>
          <c:order val="1"/>
          <c:tx>
            <c:strRef>
              <c:f>Sheet1!$C$1</c:f>
              <c:strCache>
                <c:ptCount val="1"/>
                <c:pt idx="0">
                  <c:v>Year Ending 2021 Q2</c:v>
                </c:pt>
              </c:strCache>
            </c:strRef>
          </c:tx>
          <c:spPr>
            <a:solidFill>
              <a:schemeClr val="accent2"/>
            </a:solidFill>
            <a:ln w="9703">
              <a:solidFill>
                <a:schemeClr val="tx1"/>
              </a:solidFill>
              <a:prstDash val="solid"/>
            </a:ln>
          </c:spPr>
          <c:invertIfNegative val="0"/>
          <c:dLbls>
            <c:dLbl>
              <c:idx val="21"/>
              <c:numFmt formatCode="#,##0.0" sourceLinked="0"/>
              <c:spPr>
                <a:noFill/>
                <a:ln w="19406">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BC-4630-A2DD-B98503CF8A38}"/>
                </c:ext>
              </c:extLst>
            </c:dLbl>
            <c:numFmt formatCode="#,##0.0" sourceLinked="0"/>
            <c:spPr>
              <a:noFill/>
              <a:ln w="19406">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0.0</c:formatCode>
                <c:ptCount val="7"/>
                <c:pt idx="0">
                  <c:v>-0.5</c:v>
                </c:pt>
                <c:pt idx="1">
                  <c:v>2.6</c:v>
                </c:pt>
                <c:pt idx="2">
                  <c:v>4.7</c:v>
                </c:pt>
                <c:pt idx="3">
                  <c:v>4.8</c:v>
                </c:pt>
                <c:pt idx="4">
                  <c:v>6.6</c:v>
                </c:pt>
                <c:pt idx="5">
                  <c:v>6.9</c:v>
                </c:pt>
                <c:pt idx="6">
                  <c:v>4.8</c:v>
                </c:pt>
              </c:numCache>
            </c:numRef>
          </c:val>
          <c:extLst>
            <c:ext xmlns:c16="http://schemas.microsoft.com/office/drawing/2014/chart" uri="{C3380CC4-5D6E-409C-BE32-E72D297353CC}">
              <c16:uniqueId val="{00000002-95BC-4630-A2DD-B98503CF8A38}"/>
            </c:ext>
          </c:extLst>
        </c:ser>
        <c:dLbls>
          <c:showLegendKey val="0"/>
          <c:showVal val="0"/>
          <c:showCatName val="0"/>
          <c:showSerName val="0"/>
          <c:showPercent val="0"/>
          <c:showBubbleSize val="0"/>
        </c:dLbls>
        <c:gapWidth val="100"/>
        <c:axId val="157060096"/>
        <c:axId val="157082368"/>
      </c:barChart>
      <c:catAx>
        <c:axId val="157060096"/>
        <c:scaling>
          <c:orientation val="minMax"/>
        </c:scaling>
        <c:delete val="0"/>
        <c:axPos val="b"/>
        <c:numFmt formatCode="General" sourceLinked="1"/>
        <c:majorTickMark val="out"/>
        <c:minorTickMark val="none"/>
        <c:tickLblPos val="nextTo"/>
        <c:spPr>
          <a:ln w="2426">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57082368"/>
        <c:crosses val="autoZero"/>
        <c:auto val="1"/>
        <c:lblAlgn val="ctr"/>
        <c:lblOffset val="100"/>
        <c:tickLblSkip val="1"/>
        <c:tickMarkSkip val="1"/>
        <c:noMultiLvlLbl val="0"/>
      </c:catAx>
      <c:valAx>
        <c:axId val="157082368"/>
        <c:scaling>
          <c:orientation val="minMax"/>
          <c:max val="10"/>
          <c:min val="-4"/>
        </c:scaling>
        <c:delete val="0"/>
        <c:axPos val="l"/>
        <c:majorGridlines>
          <c:spPr>
            <a:ln w="317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b="1">
                    <a:solidFill>
                      <a:schemeClr val="tx1"/>
                    </a:solidFill>
                  </a:rPr>
                  <a:t>Percent</a:t>
                </a:r>
              </a:p>
            </c:rich>
          </c:tx>
          <c:layout>
            <c:manualLayout>
              <c:xMode val="edge"/>
              <c:yMode val="edge"/>
              <c:x val="0"/>
              <c:y val="0.45219123505976094"/>
            </c:manualLayout>
          </c:layout>
          <c:overlay val="0"/>
          <c:spPr>
            <a:noFill/>
            <a:ln w="19406">
              <a:noFill/>
            </a:ln>
          </c:spPr>
        </c:title>
        <c:numFmt formatCode="0" sourceLinked="0"/>
        <c:majorTickMark val="out"/>
        <c:minorTickMark val="none"/>
        <c:tickLblPos val="nextTo"/>
        <c:spPr>
          <a:ln w="2426">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57060096"/>
        <c:crosses val="autoZero"/>
        <c:crossBetween val="between"/>
      </c:valAx>
      <c:spPr>
        <a:noFill/>
        <a:ln w="3175">
          <a:solidFill>
            <a:schemeClr val="tx1"/>
          </a:solidFill>
        </a:ln>
      </c:spPr>
    </c:plotArea>
    <c:legend>
      <c:legendPos val="r"/>
      <c:layout>
        <c:manualLayout>
          <c:xMode val="edge"/>
          <c:yMode val="edge"/>
          <c:x val="0.12296565987383332"/>
          <c:y val="0.13571254322335782"/>
          <c:w val="0.24674743260045867"/>
          <c:h val="0.11174529689481733"/>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83"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Savings Growth</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(Annual Percent Growth)</a:t>
            </a:r>
          </a:p>
        </c:rich>
      </c:tx>
      <c:layout>
        <c:manualLayout>
          <c:xMode val="edge"/>
          <c:yMode val="edge"/>
          <c:x val="0.32712236956391072"/>
          <c:y val="2.7532090635115525E-2"/>
        </c:manualLayout>
      </c:layout>
      <c:overlay val="0"/>
      <c:spPr>
        <a:noFill/>
        <a:ln w="18670">
          <a:noFill/>
        </a:ln>
      </c:spPr>
    </c:title>
    <c:autoTitleDeleted val="0"/>
    <c:plotArea>
      <c:layout>
        <c:manualLayout>
          <c:layoutTarget val="inner"/>
          <c:xMode val="edge"/>
          <c:yMode val="edge"/>
          <c:x val="7.4141048824593131E-2"/>
          <c:y val="0.12350597609561753"/>
          <c:w val="0.89873417721518989"/>
          <c:h val="0.79880478087649398"/>
        </c:manualLayout>
      </c:layout>
      <c:barChart>
        <c:barDir val="col"/>
        <c:grouping val="clustered"/>
        <c:varyColors val="0"/>
        <c:ser>
          <c:idx val="0"/>
          <c:order val="0"/>
          <c:tx>
            <c:strRef>
              <c:f>Sheet1!$B$1</c:f>
              <c:strCache>
                <c:ptCount val="1"/>
                <c:pt idx="0">
                  <c:v>CU Savings Growth</c:v>
                </c:pt>
              </c:strCache>
            </c:strRef>
          </c:tx>
          <c:spPr>
            <a:solidFill>
              <a:srgbClr val="0070C0"/>
            </a:solidFill>
            <a:ln w="9335">
              <a:solidFill>
                <a:schemeClr val="tx1"/>
              </a:solidFill>
              <a:prstDash val="solid"/>
            </a:ln>
          </c:spPr>
          <c:invertIfNegative val="0"/>
          <c:dPt>
            <c:idx val="15"/>
            <c:invertIfNegative val="0"/>
            <c:bubble3D val="0"/>
            <c:extLst>
              <c:ext xmlns:c16="http://schemas.microsoft.com/office/drawing/2014/chart" uri="{C3380CC4-5D6E-409C-BE32-E72D297353CC}">
                <c16:uniqueId val="{00000001-95D2-4D5D-A836-682BB84E4A30}"/>
              </c:ext>
            </c:extLst>
          </c:dPt>
          <c:dPt>
            <c:idx val="16"/>
            <c:invertIfNegative val="0"/>
            <c:bubble3D val="0"/>
            <c:extLst>
              <c:ext xmlns:c16="http://schemas.microsoft.com/office/drawing/2014/chart" uri="{C3380CC4-5D6E-409C-BE32-E72D297353CC}">
                <c16:uniqueId val="{00000003-95D2-4D5D-A836-682BB84E4A30}"/>
              </c:ext>
            </c:extLst>
          </c:dPt>
          <c:dPt>
            <c:idx val="17"/>
            <c:invertIfNegative val="0"/>
            <c:bubble3D val="0"/>
            <c:extLst>
              <c:ext xmlns:c16="http://schemas.microsoft.com/office/drawing/2014/chart" uri="{C3380CC4-5D6E-409C-BE32-E72D297353CC}">
                <c16:uniqueId val="{00000005-95D2-4D5D-A836-682BB84E4A30}"/>
              </c:ext>
            </c:extLst>
          </c:dPt>
          <c:dPt>
            <c:idx val="18"/>
            <c:invertIfNegative val="0"/>
            <c:bubble3D val="0"/>
            <c:extLst>
              <c:ext xmlns:c16="http://schemas.microsoft.com/office/drawing/2014/chart" uri="{C3380CC4-5D6E-409C-BE32-E72D297353CC}">
                <c16:uniqueId val="{00000007-95D2-4D5D-A836-682BB84E4A30}"/>
              </c:ext>
            </c:extLst>
          </c:dPt>
          <c:dPt>
            <c:idx val="19"/>
            <c:invertIfNegative val="0"/>
            <c:bubble3D val="0"/>
            <c:extLst>
              <c:ext xmlns:c16="http://schemas.microsoft.com/office/drawing/2014/chart" uri="{C3380CC4-5D6E-409C-BE32-E72D297353CC}">
                <c16:uniqueId val="{00000009-95D2-4D5D-A836-682BB84E4A30}"/>
              </c:ext>
            </c:extLst>
          </c:dPt>
          <c:dPt>
            <c:idx val="20"/>
            <c:invertIfNegative val="0"/>
            <c:bubble3D val="0"/>
            <c:spPr>
              <a:pattFill prst="wdDnDiag">
                <a:fgClr>
                  <a:srgbClr val="0070C0"/>
                </a:fgClr>
                <a:bgClr>
                  <a:srgbClr val="0070C0"/>
                </a:bgClr>
              </a:pattFill>
              <a:ln w="9335">
                <a:solidFill>
                  <a:schemeClr val="tx1"/>
                </a:solidFill>
                <a:prstDash val="solid"/>
              </a:ln>
            </c:spPr>
            <c:extLst>
              <c:ext xmlns:c16="http://schemas.microsoft.com/office/drawing/2014/chart" uri="{C3380CC4-5D6E-409C-BE32-E72D297353CC}">
                <c16:uniqueId val="{0000000B-95D2-4D5D-A836-682BB84E4A30}"/>
              </c:ext>
            </c:extLst>
          </c:dPt>
          <c:dPt>
            <c:idx val="21"/>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D-95D2-4D5D-A836-682BB84E4A30}"/>
              </c:ext>
            </c:extLst>
          </c:dPt>
          <c:dPt>
            <c:idx val="22"/>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F-95D2-4D5D-A836-682BB84E4A30}"/>
              </c:ext>
            </c:extLst>
          </c:dPt>
          <c:dPt>
            <c:idx val="23"/>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11-95D2-4D5D-A836-682BB84E4A30}"/>
              </c:ext>
            </c:extLst>
          </c:dPt>
          <c:dPt>
            <c:idx val="24"/>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D-F5A2-4B62-A072-9FAED9A593D6}"/>
              </c:ext>
            </c:extLst>
          </c:dPt>
          <c:dPt>
            <c:idx val="25"/>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E-F5A2-4B62-A072-9FAED9A593D6}"/>
              </c:ext>
            </c:extLst>
          </c:dPt>
          <c:dPt>
            <c:idx val="26"/>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11-B9F3-41C7-983A-D5D8B2310479}"/>
              </c:ext>
            </c:extLst>
          </c:dPt>
          <c:dLbls>
            <c:dLbl>
              <c:idx val="21"/>
              <c:numFmt formatCode="0.0" sourceLinked="0"/>
              <c:spPr>
                <a:noFill/>
                <a:ln w="18670">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D2-4D5D-A836-682BB84E4A30}"/>
                </c:ext>
              </c:extLst>
            </c:dLbl>
            <c:numFmt formatCode="0.0" sourceLinked="0"/>
            <c:spPr>
              <a:noFill/>
              <a:ln w="18670">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6.2</c:v>
                </c:pt>
                <c:pt idx="1">
                  <c:v>15</c:v>
                </c:pt>
                <c:pt idx="2">
                  <c:v>11.3</c:v>
                </c:pt>
                <c:pt idx="3">
                  <c:v>8.4</c:v>
                </c:pt>
                <c:pt idx="4">
                  <c:v>5</c:v>
                </c:pt>
                <c:pt idx="5">
                  <c:v>3</c:v>
                </c:pt>
                <c:pt idx="6">
                  <c:v>4.0999999999999996</c:v>
                </c:pt>
                <c:pt idx="7">
                  <c:v>4.8</c:v>
                </c:pt>
                <c:pt idx="8">
                  <c:v>6.9</c:v>
                </c:pt>
                <c:pt idx="9">
                  <c:v>10.6</c:v>
                </c:pt>
                <c:pt idx="10">
                  <c:v>4.4000000000000004</c:v>
                </c:pt>
                <c:pt idx="11">
                  <c:v>5.2</c:v>
                </c:pt>
                <c:pt idx="12">
                  <c:v>6.1</c:v>
                </c:pt>
                <c:pt idx="13">
                  <c:v>3.6</c:v>
                </c:pt>
                <c:pt idx="14">
                  <c:v>4.4000000000000004</c:v>
                </c:pt>
                <c:pt idx="15">
                  <c:v>6.9</c:v>
                </c:pt>
                <c:pt idx="16">
                  <c:v>7.7</c:v>
                </c:pt>
                <c:pt idx="17">
                  <c:v>6.7</c:v>
                </c:pt>
                <c:pt idx="18">
                  <c:v>6</c:v>
                </c:pt>
                <c:pt idx="19">
                  <c:v>8.1999999999999993</c:v>
                </c:pt>
                <c:pt idx="20">
                  <c:v>20.3</c:v>
                </c:pt>
                <c:pt idx="21">
                  <c:v>15</c:v>
                </c:pt>
                <c:pt idx="22">
                  <c:v>5</c:v>
                </c:pt>
                <c:pt idx="23">
                  <c:v>5</c:v>
                </c:pt>
                <c:pt idx="24">
                  <c:v>6</c:v>
                </c:pt>
                <c:pt idx="25">
                  <c:v>6.5</c:v>
                </c:pt>
                <c:pt idx="26">
                  <c:v>6.5</c:v>
                </c:pt>
              </c:numCache>
            </c:numRef>
          </c:val>
          <c:extLst>
            <c:ext xmlns:c16="http://schemas.microsoft.com/office/drawing/2014/chart" uri="{C3380CC4-5D6E-409C-BE32-E72D297353CC}">
              <c16:uniqueId val="{00000012-95D2-4D5D-A836-682BB84E4A30}"/>
            </c:ext>
          </c:extLst>
        </c:ser>
        <c:dLbls>
          <c:showLegendKey val="0"/>
          <c:showVal val="0"/>
          <c:showCatName val="0"/>
          <c:showSerName val="0"/>
          <c:showPercent val="0"/>
          <c:showBubbleSize val="0"/>
        </c:dLbls>
        <c:gapWidth val="100"/>
        <c:axId val="198027904"/>
        <c:axId val="198037888"/>
      </c:barChart>
      <c:lineChart>
        <c:grouping val="standard"/>
        <c:varyColors val="0"/>
        <c:ser>
          <c:idx val="1"/>
          <c:order val="1"/>
          <c:tx>
            <c:strRef>
              <c:f>Sheet1!$C$1</c:f>
              <c:strCache>
                <c:ptCount val="1"/>
                <c:pt idx="0">
                  <c:v>6.6% Long Run Average</c:v>
                </c:pt>
              </c:strCache>
            </c:strRef>
          </c:tx>
          <c:spPr>
            <a:ln w="28005">
              <a:solidFill>
                <a:srgbClr val="FFC0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6.6</c:v>
                </c:pt>
                <c:pt idx="1">
                  <c:v>6.6</c:v>
                </c:pt>
                <c:pt idx="2">
                  <c:v>6.6</c:v>
                </c:pt>
                <c:pt idx="3">
                  <c:v>6.6</c:v>
                </c:pt>
                <c:pt idx="4">
                  <c:v>6.6</c:v>
                </c:pt>
                <c:pt idx="5">
                  <c:v>6.6</c:v>
                </c:pt>
                <c:pt idx="6">
                  <c:v>6.6</c:v>
                </c:pt>
                <c:pt idx="7">
                  <c:v>6.6</c:v>
                </c:pt>
                <c:pt idx="8">
                  <c:v>6.6</c:v>
                </c:pt>
                <c:pt idx="9">
                  <c:v>6.6</c:v>
                </c:pt>
                <c:pt idx="10">
                  <c:v>6.6</c:v>
                </c:pt>
                <c:pt idx="11">
                  <c:v>6.6</c:v>
                </c:pt>
                <c:pt idx="12">
                  <c:v>6.6</c:v>
                </c:pt>
                <c:pt idx="13">
                  <c:v>6.6</c:v>
                </c:pt>
                <c:pt idx="14">
                  <c:v>6.6</c:v>
                </c:pt>
                <c:pt idx="15">
                  <c:v>6.6</c:v>
                </c:pt>
                <c:pt idx="16">
                  <c:v>6.6</c:v>
                </c:pt>
                <c:pt idx="17">
                  <c:v>6.6</c:v>
                </c:pt>
                <c:pt idx="18">
                  <c:v>6.6</c:v>
                </c:pt>
                <c:pt idx="19">
                  <c:v>6.6</c:v>
                </c:pt>
                <c:pt idx="20">
                  <c:v>6.6</c:v>
                </c:pt>
                <c:pt idx="21">
                  <c:v>6.6</c:v>
                </c:pt>
                <c:pt idx="22">
                  <c:v>6.6</c:v>
                </c:pt>
                <c:pt idx="23">
                  <c:v>6.6</c:v>
                </c:pt>
                <c:pt idx="24">
                  <c:v>6.6</c:v>
                </c:pt>
                <c:pt idx="25">
                  <c:v>6.6</c:v>
                </c:pt>
                <c:pt idx="26">
                  <c:v>6.6</c:v>
                </c:pt>
              </c:numCache>
            </c:numRef>
          </c:val>
          <c:smooth val="0"/>
          <c:extLst>
            <c:ext xmlns:c16="http://schemas.microsoft.com/office/drawing/2014/chart" uri="{C3380CC4-5D6E-409C-BE32-E72D297353CC}">
              <c16:uniqueId val="{00000013-95D2-4D5D-A836-682BB84E4A30}"/>
            </c:ext>
          </c:extLst>
        </c:ser>
        <c:dLbls>
          <c:showLegendKey val="0"/>
          <c:showVal val="0"/>
          <c:showCatName val="0"/>
          <c:showSerName val="0"/>
          <c:showPercent val="0"/>
          <c:showBubbleSize val="0"/>
        </c:dLbls>
        <c:marker val="1"/>
        <c:smooth val="0"/>
        <c:axId val="198027904"/>
        <c:axId val="198037888"/>
      </c:lineChart>
      <c:catAx>
        <c:axId val="198027904"/>
        <c:scaling>
          <c:orientation val="minMax"/>
        </c:scaling>
        <c:delete val="0"/>
        <c:axPos val="b"/>
        <c:numFmt formatCode="General" sourceLinked="1"/>
        <c:majorTickMark val="out"/>
        <c:minorTickMark val="none"/>
        <c:tickLblPos val="nextTo"/>
        <c:spPr>
          <a:ln w="233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98037888"/>
        <c:crosses val="autoZero"/>
        <c:auto val="1"/>
        <c:lblAlgn val="ctr"/>
        <c:lblOffset val="100"/>
        <c:tickLblSkip val="1"/>
        <c:tickMarkSkip val="1"/>
        <c:noMultiLvlLbl val="0"/>
      </c:catAx>
      <c:valAx>
        <c:axId val="198037888"/>
        <c:scaling>
          <c:orientation val="minMax"/>
        </c:scaling>
        <c:delete val="0"/>
        <c:axPos val="l"/>
        <c:majorGridlines>
          <c:spPr>
            <a:ln w="2334">
              <a:solidFill>
                <a:schemeClr val="tx1"/>
              </a:solidFill>
              <a:prstDash val="solid"/>
            </a:ln>
          </c:spPr>
        </c:majorGridlines>
        <c:numFmt formatCode="General" sourceLinked="1"/>
        <c:majorTickMark val="out"/>
        <c:minorTickMark val="none"/>
        <c:tickLblPos val="nextTo"/>
        <c:spPr>
          <a:ln w="233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98027904"/>
        <c:crosses val="autoZero"/>
        <c:crossBetween val="between"/>
      </c:valAx>
      <c:spPr>
        <a:noFill/>
        <a:ln w="3175">
          <a:solidFill>
            <a:schemeClr val="tx1"/>
          </a:solidFill>
        </a:ln>
      </c:spPr>
    </c:plotArea>
    <c:legend>
      <c:legendPos val="r"/>
      <c:layout>
        <c:manualLayout>
          <c:xMode val="edge"/>
          <c:yMode val="edge"/>
          <c:x val="0.36030086182728677"/>
          <c:y val="0.12585519217174534"/>
          <c:w val="0.24782134301533559"/>
          <c:h val="9.2223090374669775E-2"/>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53"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Savings Growth</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33741138450011499"/>
          <c:y val="1.8646765189011066E-2"/>
        </c:manualLayout>
      </c:layout>
      <c:overlay val="0"/>
      <c:spPr>
        <a:noFill/>
        <a:ln w="18653">
          <a:noFill/>
        </a:ln>
      </c:spPr>
    </c:title>
    <c:autoTitleDeleted val="0"/>
    <c:plotArea>
      <c:layout>
        <c:manualLayout>
          <c:layoutTarget val="inner"/>
          <c:xMode val="edge"/>
          <c:yMode val="edge"/>
          <c:x val="0.12318840579710146"/>
          <c:y val="0.13147410358565736"/>
          <c:w val="0.85144927536231885"/>
          <c:h val="0.81673306772908372"/>
        </c:manualLayout>
      </c:layout>
      <c:barChart>
        <c:barDir val="col"/>
        <c:grouping val="clustered"/>
        <c:varyColors val="0"/>
        <c:ser>
          <c:idx val="1"/>
          <c:order val="0"/>
          <c:tx>
            <c:strRef>
              <c:f>Sheet1!$B$1</c:f>
              <c:strCache>
                <c:ptCount val="1"/>
                <c:pt idx="0">
                  <c:v>Year Ending 2020 Q2</c:v>
                </c:pt>
              </c:strCache>
            </c:strRef>
          </c:tx>
          <c:spPr>
            <a:pattFill prst="wdDnDiag">
              <a:fgClr>
                <a:srgbClr val="0070C0"/>
              </a:fgClr>
              <a:bgClr>
                <a:srgbClr xmlns:mc="http://schemas.openxmlformats.org/markup-compatibility/2006" xmlns:a14="http://schemas.microsoft.com/office/drawing/2010/main" val="FFFFFF" mc:Ignorable="a14" a14:legacySpreadsheetColorIndex="9"/>
              </a:bgClr>
            </a:pattFill>
            <a:ln w="9327">
              <a:solidFill>
                <a:schemeClr val="tx1"/>
              </a:solidFill>
              <a:prstDash val="solid"/>
            </a:ln>
          </c:spPr>
          <c:invertIfNegative val="0"/>
          <c:dLbls>
            <c:numFmt formatCode="0.0" sourceLinked="0"/>
            <c:spPr>
              <a:noFill/>
              <a:ln w="18653">
                <a:noFill/>
              </a:ln>
            </c:spPr>
            <c:txPr>
              <a:bodyPr wrap="square" lIns="38100" tIns="19050" rIns="38100" bIns="19050" anchor="ctr">
                <a:spAutoFit/>
              </a:bodyPr>
              <a:lstStyle/>
              <a:p>
                <a:pPr>
                  <a:defRPr sz="900" b="0"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7.7</c:v>
                </c:pt>
                <c:pt idx="1">
                  <c:v>11</c:v>
                </c:pt>
                <c:pt idx="2">
                  <c:v>12.2</c:v>
                </c:pt>
                <c:pt idx="3">
                  <c:v>13.6</c:v>
                </c:pt>
                <c:pt idx="4">
                  <c:v>14.6</c:v>
                </c:pt>
                <c:pt idx="5">
                  <c:v>15.8</c:v>
                </c:pt>
                <c:pt idx="6">
                  <c:v>18.3</c:v>
                </c:pt>
              </c:numCache>
            </c:numRef>
          </c:val>
          <c:extLst>
            <c:ext xmlns:c16="http://schemas.microsoft.com/office/drawing/2014/chart" uri="{C3380CC4-5D6E-409C-BE32-E72D297353CC}">
              <c16:uniqueId val="{00000000-50C5-4F40-BFE5-111FB24E2BA1}"/>
            </c:ext>
          </c:extLst>
        </c:ser>
        <c:ser>
          <c:idx val="0"/>
          <c:order val="1"/>
          <c:tx>
            <c:strRef>
              <c:f>Sheet1!$C$1</c:f>
              <c:strCache>
                <c:ptCount val="1"/>
                <c:pt idx="0">
                  <c:v>Year Ending 2021 Q2</c:v>
                </c:pt>
              </c:strCache>
            </c:strRef>
          </c:tx>
          <c:spPr>
            <a:solidFill>
              <a:srgbClr val="0070C0"/>
            </a:solidFill>
            <a:ln w="9327">
              <a:solidFill>
                <a:schemeClr val="tx1"/>
              </a:solidFill>
              <a:prstDash val="solid"/>
            </a:ln>
          </c:spPr>
          <c:invertIfNegative val="0"/>
          <c:dLbls>
            <c:dLbl>
              <c:idx val="21"/>
              <c:numFmt formatCode="#,##0.0" sourceLinked="0"/>
              <c:spPr>
                <a:noFill/>
                <a:ln w="18653">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C5-4F40-BFE5-111FB24E2BA1}"/>
                </c:ext>
              </c:extLst>
            </c:dLbl>
            <c:numFmt formatCode="#,##0.0" sourceLinked="0"/>
            <c:spPr>
              <a:noFill/>
              <a:ln w="18653">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9.5</c:v>
                </c:pt>
                <c:pt idx="1">
                  <c:v>12.1</c:v>
                </c:pt>
                <c:pt idx="2">
                  <c:v>12.9</c:v>
                </c:pt>
                <c:pt idx="3">
                  <c:v>13.5</c:v>
                </c:pt>
                <c:pt idx="4">
                  <c:v>14.8</c:v>
                </c:pt>
                <c:pt idx="5">
                  <c:v>14.3</c:v>
                </c:pt>
                <c:pt idx="6">
                  <c:v>16.100000000000001</c:v>
                </c:pt>
              </c:numCache>
            </c:numRef>
          </c:val>
          <c:extLst>
            <c:ext xmlns:c16="http://schemas.microsoft.com/office/drawing/2014/chart" uri="{C3380CC4-5D6E-409C-BE32-E72D297353CC}">
              <c16:uniqueId val="{00000002-50C5-4F40-BFE5-111FB24E2BA1}"/>
            </c:ext>
          </c:extLst>
        </c:ser>
        <c:dLbls>
          <c:showLegendKey val="0"/>
          <c:showVal val="0"/>
          <c:showCatName val="0"/>
          <c:showSerName val="0"/>
          <c:showPercent val="0"/>
          <c:showBubbleSize val="0"/>
        </c:dLbls>
        <c:gapWidth val="100"/>
        <c:axId val="157196672"/>
        <c:axId val="157198208"/>
      </c:barChart>
      <c:catAx>
        <c:axId val="157196672"/>
        <c:scaling>
          <c:orientation val="minMax"/>
        </c:scaling>
        <c:delete val="0"/>
        <c:axPos val="b"/>
        <c:numFmt formatCode="General" sourceLinked="1"/>
        <c:majorTickMark val="out"/>
        <c:minorTickMark val="none"/>
        <c:tickLblPos val="nextTo"/>
        <c:spPr>
          <a:ln w="2332">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57198208"/>
        <c:crosses val="autoZero"/>
        <c:auto val="1"/>
        <c:lblAlgn val="ctr"/>
        <c:lblOffset val="100"/>
        <c:tickLblSkip val="1"/>
        <c:tickMarkSkip val="1"/>
        <c:noMultiLvlLbl val="0"/>
      </c:catAx>
      <c:valAx>
        <c:axId val="157198208"/>
        <c:scaling>
          <c:orientation val="minMax"/>
        </c:scaling>
        <c:delete val="0"/>
        <c:axPos val="l"/>
        <c:majorGridlines>
          <c:spPr>
            <a:ln w="2332">
              <a:solidFill>
                <a:schemeClr val="tx1"/>
              </a:solidFill>
              <a:prstDash val="solid"/>
            </a:ln>
          </c:spPr>
        </c:majorGridlines>
        <c:title>
          <c:tx>
            <c:rich>
              <a:bodyPr/>
              <a:lstStyle/>
              <a:p>
                <a:pPr>
                  <a:defRPr sz="1028" b="0" i="0" u="none" strike="noStrike" baseline="0">
                    <a:solidFill>
                      <a:schemeClr val="tx1"/>
                    </a:solidFill>
                    <a:latin typeface="Arial"/>
                    <a:ea typeface="Arial"/>
                    <a:cs typeface="Arial"/>
                  </a:defRPr>
                </a:pPr>
                <a:r>
                  <a:rPr lang="en-US"/>
                  <a:t>Percent</a:t>
                </a:r>
              </a:p>
            </c:rich>
          </c:tx>
          <c:layout>
            <c:manualLayout>
              <c:xMode val="edge"/>
              <c:yMode val="edge"/>
              <c:x val="0"/>
              <c:y val="0.49003984063745021"/>
            </c:manualLayout>
          </c:layout>
          <c:overlay val="0"/>
          <c:spPr>
            <a:noFill/>
            <a:ln w="18653">
              <a:noFill/>
            </a:ln>
          </c:spPr>
        </c:title>
        <c:numFmt formatCode="General" sourceLinked="1"/>
        <c:majorTickMark val="out"/>
        <c:minorTickMark val="none"/>
        <c:tickLblPos val="nextTo"/>
        <c:spPr>
          <a:ln w="2332">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57196672"/>
        <c:crosses val="autoZero"/>
        <c:crossBetween val="between"/>
      </c:valAx>
      <c:spPr>
        <a:noFill/>
        <a:ln w="3175">
          <a:solidFill>
            <a:schemeClr val="tx1"/>
          </a:solidFill>
        </a:ln>
      </c:spPr>
    </c:plotArea>
    <c:legend>
      <c:legendPos val="r"/>
      <c:layout>
        <c:manualLayout>
          <c:xMode val="edge"/>
          <c:yMode val="edge"/>
          <c:x val="0.12380348734011266"/>
          <c:y val="0.13545807220861231"/>
          <c:w val="0.25394898667790627"/>
          <c:h val="0.13575736177573011"/>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53"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Yield on Assets</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36310963533739449"/>
          <c:y val="1.4800868082491706E-2"/>
        </c:manualLayout>
      </c:layout>
      <c:overlay val="0"/>
      <c:spPr>
        <a:noFill/>
        <a:ln w="18521">
          <a:noFill/>
        </a:ln>
      </c:spPr>
    </c:title>
    <c:autoTitleDeleted val="0"/>
    <c:plotArea>
      <c:layout>
        <c:manualLayout>
          <c:layoutTarget val="inner"/>
          <c:xMode val="edge"/>
          <c:yMode val="edge"/>
          <c:x val="7.0397111913357402E-2"/>
          <c:y val="0.12948207171314741"/>
          <c:w val="0.86823104693140796"/>
          <c:h val="0.77689243027888444"/>
        </c:manualLayout>
      </c:layout>
      <c:barChart>
        <c:barDir val="col"/>
        <c:grouping val="clustered"/>
        <c:varyColors val="0"/>
        <c:ser>
          <c:idx val="0"/>
          <c:order val="0"/>
          <c:tx>
            <c:strRef>
              <c:f>Sheet1!$B$1</c:f>
              <c:strCache>
                <c:ptCount val="1"/>
                <c:pt idx="0">
                  <c:v>YOA</c:v>
                </c:pt>
              </c:strCache>
            </c:strRef>
          </c:tx>
          <c:spPr>
            <a:solidFill>
              <a:srgbClr val="00B050"/>
            </a:solidFill>
            <a:ln w="9261">
              <a:solidFill>
                <a:schemeClr val="tx1"/>
              </a:solidFill>
              <a:prstDash val="solid"/>
            </a:ln>
          </c:spPr>
          <c:invertIfNegative val="0"/>
          <c:dPt>
            <c:idx val="15"/>
            <c:invertIfNegative val="0"/>
            <c:bubble3D val="0"/>
            <c:extLst>
              <c:ext xmlns:c16="http://schemas.microsoft.com/office/drawing/2014/chart" uri="{C3380CC4-5D6E-409C-BE32-E72D297353CC}">
                <c16:uniqueId val="{00000001-D302-48D7-8E09-1241F3BA69A1}"/>
              </c:ext>
            </c:extLst>
          </c:dPt>
          <c:dPt>
            <c:idx val="16"/>
            <c:invertIfNegative val="0"/>
            <c:bubble3D val="0"/>
            <c:extLst>
              <c:ext xmlns:c16="http://schemas.microsoft.com/office/drawing/2014/chart" uri="{C3380CC4-5D6E-409C-BE32-E72D297353CC}">
                <c16:uniqueId val="{00000003-D302-48D7-8E09-1241F3BA69A1}"/>
              </c:ext>
            </c:extLst>
          </c:dPt>
          <c:dPt>
            <c:idx val="17"/>
            <c:invertIfNegative val="0"/>
            <c:bubble3D val="0"/>
            <c:extLst>
              <c:ext xmlns:c16="http://schemas.microsoft.com/office/drawing/2014/chart" uri="{C3380CC4-5D6E-409C-BE32-E72D297353CC}">
                <c16:uniqueId val="{00000005-D302-48D7-8E09-1241F3BA69A1}"/>
              </c:ext>
            </c:extLst>
          </c:dPt>
          <c:dPt>
            <c:idx val="18"/>
            <c:invertIfNegative val="0"/>
            <c:bubble3D val="0"/>
            <c:extLst>
              <c:ext xmlns:c16="http://schemas.microsoft.com/office/drawing/2014/chart" uri="{C3380CC4-5D6E-409C-BE32-E72D297353CC}">
                <c16:uniqueId val="{00000007-D302-48D7-8E09-1241F3BA69A1}"/>
              </c:ext>
            </c:extLst>
          </c:dPt>
          <c:dPt>
            <c:idx val="20"/>
            <c:invertIfNegative val="0"/>
            <c:bubble3D val="0"/>
            <c:spPr>
              <a:pattFill prst="wdDnDiag">
                <a:fgClr>
                  <a:srgbClr val="00B050"/>
                </a:fgClr>
                <a:bgClr>
                  <a:srgbClr val="00B050"/>
                </a:bgClr>
              </a:pattFill>
              <a:ln w="9261">
                <a:solidFill>
                  <a:schemeClr val="tx1"/>
                </a:solidFill>
                <a:prstDash val="solid"/>
              </a:ln>
            </c:spPr>
            <c:extLst>
              <c:ext xmlns:c16="http://schemas.microsoft.com/office/drawing/2014/chart" uri="{C3380CC4-5D6E-409C-BE32-E72D297353CC}">
                <c16:uniqueId val="{00000009-D302-48D7-8E09-1241F3BA69A1}"/>
              </c:ext>
            </c:extLst>
          </c:dPt>
          <c:dPt>
            <c:idx val="21"/>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B-D302-48D7-8E09-1241F3BA69A1}"/>
              </c:ext>
            </c:extLst>
          </c:dPt>
          <c:dPt>
            <c:idx val="22"/>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0-5DCD-4A96-9215-38FBAA9B8023}"/>
              </c:ext>
            </c:extLst>
          </c:dPt>
          <c:dPt>
            <c:idx val="23"/>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1-5DCD-4A96-9215-38FBAA9B8023}"/>
              </c:ext>
            </c:extLst>
          </c:dPt>
          <c:dPt>
            <c:idx val="24"/>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2-5DCD-4A96-9215-38FBAA9B8023}"/>
              </c:ext>
            </c:extLst>
          </c:dPt>
          <c:dPt>
            <c:idx val="25"/>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3-5DCD-4A96-9215-38FBAA9B8023}"/>
              </c:ext>
            </c:extLst>
          </c:dPt>
          <c:dPt>
            <c:idx val="26"/>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1-4ACA-42D2-A3C8-AEB0DC502AB8}"/>
              </c:ext>
            </c:extLst>
          </c:dPt>
          <c:dLbls>
            <c:dLbl>
              <c:idx val="21"/>
              <c:numFmt formatCode="0.0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02-48D7-8E09-1241F3BA69A1}"/>
                </c:ext>
              </c:extLst>
            </c:dLbl>
            <c:numFmt formatCode="0.0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7.34</c:v>
                </c:pt>
                <c:pt idx="1">
                  <c:v>6.93</c:v>
                </c:pt>
                <c:pt idx="2">
                  <c:v>5.89</c:v>
                </c:pt>
                <c:pt idx="3">
                  <c:v>5.03</c:v>
                </c:pt>
                <c:pt idx="4">
                  <c:v>4.72</c:v>
                </c:pt>
                <c:pt idx="5">
                  <c:v>4.97</c:v>
                </c:pt>
                <c:pt idx="6">
                  <c:v>5.52</c:v>
                </c:pt>
                <c:pt idx="7">
                  <c:v>5.89</c:v>
                </c:pt>
                <c:pt idx="8">
                  <c:v>5.56</c:v>
                </c:pt>
                <c:pt idx="9">
                  <c:v>4.91</c:v>
                </c:pt>
                <c:pt idx="10">
                  <c:v>4.46</c:v>
                </c:pt>
                <c:pt idx="11">
                  <c:v>4.05</c:v>
                </c:pt>
                <c:pt idx="12">
                  <c:v>3.62</c:v>
                </c:pt>
                <c:pt idx="13">
                  <c:v>3.36</c:v>
                </c:pt>
                <c:pt idx="14">
                  <c:v>3.36</c:v>
                </c:pt>
                <c:pt idx="15">
                  <c:v>3.36</c:v>
                </c:pt>
                <c:pt idx="16">
                  <c:v>3.4</c:v>
                </c:pt>
                <c:pt idx="17">
                  <c:v>3.53</c:v>
                </c:pt>
                <c:pt idx="18">
                  <c:v>3.8</c:v>
                </c:pt>
                <c:pt idx="19">
                  <c:v>4.04</c:v>
                </c:pt>
                <c:pt idx="20">
                  <c:v>3.53</c:v>
                </c:pt>
                <c:pt idx="21">
                  <c:v>2.9</c:v>
                </c:pt>
                <c:pt idx="22">
                  <c:v>2.7</c:v>
                </c:pt>
                <c:pt idx="23">
                  <c:v>3</c:v>
                </c:pt>
                <c:pt idx="24">
                  <c:v>3.3</c:v>
                </c:pt>
                <c:pt idx="25">
                  <c:v>3.6</c:v>
                </c:pt>
                <c:pt idx="26">
                  <c:v>3.9</c:v>
                </c:pt>
              </c:numCache>
            </c:numRef>
          </c:val>
          <c:extLst>
            <c:ext xmlns:c16="http://schemas.microsoft.com/office/drawing/2014/chart" uri="{C3380CC4-5D6E-409C-BE32-E72D297353CC}">
              <c16:uniqueId val="{0000000C-D302-48D7-8E09-1241F3BA69A1}"/>
            </c:ext>
          </c:extLst>
        </c:ser>
        <c:dLbls>
          <c:showLegendKey val="0"/>
          <c:showVal val="0"/>
          <c:showCatName val="0"/>
          <c:showSerName val="0"/>
          <c:showPercent val="0"/>
          <c:showBubbleSize val="0"/>
        </c:dLbls>
        <c:gapWidth val="100"/>
        <c:axId val="188375040"/>
        <c:axId val="188376960"/>
      </c:barChart>
      <c:lineChart>
        <c:grouping val="standard"/>
        <c:varyColors val="0"/>
        <c:ser>
          <c:idx val="1"/>
          <c:order val="1"/>
          <c:tx>
            <c:strRef>
              <c:f>Sheet1!$C$1</c:f>
              <c:strCache>
                <c:ptCount val="1"/>
                <c:pt idx="0">
                  <c:v>10-Yr Treasury Rate</c:v>
                </c:pt>
              </c:strCache>
            </c:strRef>
          </c:tx>
          <c:spPr>
            <a:ln w="27782">
              <a:solidFill>
                <a:srgbClr val="FF0000"/>
              </a:solidFill>
              <a:prstDash val="solid"/>
            </a:ln>
          </c:spPr>
          <c:marker>
            <c:symbol val="square"/>
            <c:size val="3"/>
            <c:spPr>
              <a:solidFill>
                <a:srgbClr val="FF0000"/>
              </a:solidFill>
              <a:ln>
                <a:solidFill>
                  <a:srgbClr val="FF0000"/>
                </a:solidFill>
                <a:prstDash val="solid"/>
              </a:ln>
            </c:spPr>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6.03</c:v>
                </c:pt>
                <c:pt idx="1">
                  <c:v>5.0199999999999996</c:v>
                </c:pt>
                <c:pt idx="2">
                  <c:v>4.6100000000000003</c:v>
                </c:pt>
                <c:pt idx="3">
                  <c:v>4.0199999999999996</c:v>
                </c:pt>
                <c:pt idx="4">
                  <c:v>4.2699999999999996</c:v>
                </c:pt>
                <c:pt idx="5">
                  <c:v>4.29</c:v>
                </c:pt>
                <c:pt idx="6">
                  <c:v>4.79</c:v>
                </c:pt>
                <c:pt idx="7">
                  <c:v>4.63</c:v>
                </c:pt>
                <c:pt idx="8">
                  <c:v>3.67</c:v>
                </c:pt>
                <c:pt idx="9">
                  <c:v>3.26</c:v>
                </c:pt>
                <c:pt idx="10">
                  <c:v>3.21</c:v>
                </c:pt>
                <c:pt idx="11">
                  <c:v>2.79</c:v>
                </c:pt>
                <c:pt idx="12">
                  <c:v>1.8</c:v>
                </c:pt>
                <c:pt idx="13">
                  <c:v>2.35</c:v>
                </c:pt>
                <c:pt idx="14">
                  <c:v>2.54</c:v>
                </c:pt>
                <c:pt idx="15">
                  <c:v>2.14</c:v>
                </c:pt>
                <c:pt idx="16">
                  <c:v>1.84</c:v>
                </c:pt>
                <c:pt idx="17">
                  <c:v>2.33</c:v>
                </c:pt>
                <c:pt idx="18">
                  <c:v>2.91</c:v>
                </c:pt>
                <c:pt idx="19">
                  <c:v>2.14</c:v>
                </c:pt>
                <c:pt idx="20">
                  <c:v>0.89</c:v>
                </c:pt>
                <c:pt idx="21">
                  <c:v>1.5</c:v>
                </c:pt>
                <c:pt idx="22">
                  <c:v>1.8</c:v>
                </c:pt>
                <c:pt idx="23">
                  <c:v>2.2999999999999998</c:v>
                </c:pt>
                <c:pt idx="24">
                  <c:v>2.6</c:v>
                </c:pt>
                <c:pt idx="25">
                  <c:v>2.8</c:v>
                </c:pt>
                <c:pt idx="26">
                  <c:v>3</c:v>
                </c:pt>
              </c:numCache>
            </c:numRef>
          </c:val>
          <c:smooth val="0"/>
          <c:extLst>
            <c:ext xmlns:c16="http://schemas.microsoft.com/office/drawing/2014/chart" uri="{C3380CC4-5D6E-409C-BE32-E72D297353CC}">
              <c16:uniqueId val="{0000000D-D302-48D7-8E09-1241F3BA69A1}"/>
            </c:ext>
          </c:extLst>
        </c:ser>
        <c:ser>
          <c:idx val="2"/>
          <c:order val="2"/>
          <c:tx>
            <c:strRef>
              <c:f>Sheet1!$D$1</c:f>
              <c:strCache>
                <c:ptCount val="1"/>
                <c:pt idx="0">
                  <c:v>4.6% Long Run Average</c:v>
                </c:pt>
              </c:strCache>
            </c:strRef>
          </c:tx>
          <c:spPr>
            <a:ln>
              <a:solidFill>
                <a:srgbClr val="FFC000"/>
              </a:solidFill>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Sheet1!$D$2:$D$28</c:f>
              <c:numCache>
                <c:formatCode>General</c:formatCode>
                <c:ptCount val="27"/>
                <c:pt idx="0">
                  <c:v>4.5999999999999996</c:v>
                </c:pt>
                <c:pt idx="1">
                  <c:v>4.5999999999999996</c:v>
                </c:pt>
                <c:pt idx="2">
                  <c:v>4.5999999999999996</c:v>
                </c:pt>
                <c:pt idx="3">
                  <c:v>4.5999999999999996</c:v>
                </c:pt>
                <c:pt idx="4">
                  <c:v>4.5999999999999996</c:v>
                </c:pt>
                <c:pt idx="5">
                  <c:v>4.5999999999999996</c:v>
                </c:pt>
                <c:pt idx="6">
                  <c:v>4.5999999999999996</c:v>
                </c:pt>
                <c:pt idx="7">
                  <c:v>4.5999999999999996</c:v>
                </c:pt>
                <c:pt idx="8">
                  <c:v>4.5999999999999996</c:v>
                </c:pt>
                <c:pt idx="9">
                  <c:v>4.5999999999999996</c:v>
                </c:pt>
                <c:pt idx="10">
                  <c:v>4.5999999999999996</c:v>
                </c:pt>
                <c:pt idx="11">
                  <c:v>4.5999999999999996</c:v>
                </c:pt>
                <c:pt idx="12">
                  <c:v>4.5999999999999996</c:v>
                </c:pt>
                <c:pt idx="13">
                  <c:v>4.5999999999999996</c:v>
                </c:pt>
                <c:pt idx="14">
                  <c:v>4.5999999999999996</c:v>
                </c:pt>
                <c:pt idx="15">
                  <c:v>4.5999999999999996</c:v>
                </c:pt>
                <c:pt idx="16">
                  <c:v>4.5999999999999996</c:v>
                </c:pt>
                <c:pt idx="17">
                  <c:v>4.5999999999999996</c:v>
                </c:pt>
                <c:pt idx="18">
                  <c:v>4.5999999999999996</c:v>
                </c:pt>
                <c:pt idx="19">
                  <c:v>4.5999999999999996</c:v>
                </c:pt>
                <c:pt idx="20">
                  <c:v>4.5999999999999996</c:v>
                </c:pt>
                <c:pt idx="21">
                  <c:v>4.5999999999999996</c:v>
                </c:pt>
                <c:pt idx="22">
                  <c:v>4.5999999999999996</c:v>
                </c:pt>
                <c:pt idx="23">
                  <c:v>4.5999999999999996</c:v>
                </c:pt>
                <c:pt idx="24">
                  <c:v>4.5999999999999996</c:v>
                </c:pt>
                <c:pt idx="25">
                  <c:v>4.5999999999999996</c:v>
                </c:pt>
                <c:pt idx="26">
                  <c:v>4.5999999999999996</c:v>
                </c:pt>
              </c:numCache>
            </c:numRef>
          </c:val>
          <c:smooth val="0"/>
          <c:extLst>
            <c:ext xmlns:c16="http://schemas.microsoft.com/office/drawing/2014/chart" uri="{C3380CC4-5D6E-409C-BE32-E72D297353CC}">
              <c16:uniqueId val="{00000000-4ACA-42D2-A3C8-AEB0DC502AB8}"/>
            </c:ext>
          </c:extLst>
        </c:ser>
        <c:dLbls>
          <c:showLegendKey val="0"/>
          <c:showVal val="0"/>
          <c:showCatName val="0"/>
          <c:showSerName val="0"/>
          <c:showPercent val="0"/>
          <c:showBubbleSize val="0"/>
        </c:dLbls>
        <c:marker val="1"/>
        <c:smooth val="0"/>
        <c:axId val="188378496"/>
        <c:axId val="188404864"/>
      </c:lineChart>
      <c:catAx>
        <c:axId val="188375040"/>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376960"/>
        <c:crosses val="autoZero"/>
        <c:auto val="1"/>
        <c:lblAlgn val="ctr"/>
        <c:lblOffset val="100"/>
        <c:tickLblSkip val="1"/>
        <c:tickMarkSkip val="1"/>
        <c:noMultiLvlLbl val="0"/>
      </c:catAx>
      <c:valAx>
        <c:axId val="188376960"/>
        <c:scaling>
          <c:orientation val="minMax"/>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375040"/>
        <c:crosses val="autoZero"/>
        <c:crossBetween val="between"/>
      </c:valAx>
      <c:catAx>
        <c:axId val="188378496"/>
        <c:scaling>
          <c:orientation val="minMax"/>
        </c:scaling>
        <c:delete val="1"/>
        <c:axPos val="b"/>
        <c:numFmt formatCode="General" sourceLinked="1"/>
        <c:majorTickMark val="out"/>
        <c:minorTickMark val="none"/>
        <c:tickLblPos val="nextTo"/>
        <c:crossAx val="188404864"/>
        <c:crosses val="autoZero"/>
        <c:auto val="1"/>
        <c:lblAlgn val="ctr"/>
        <c:lblOffset val="100"/>
        <c:noMultiLvlLbl val="0"/>
      </c:catAx>
      <c:valAx>
        <c:axId val="188404864"/>
        <c:scaling>
          <c:orientation val="minMax"/>
          <c:max val="8"/>
        </c:scaling>
        <c:delete val="0"/>
        <c:axPos val="r"/>
        <c:numFmt formatCode="General" sourceLinked="1"/>
        <c:majorTickMark val="cross"/>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378496"/>
        <c:crosses val="max"/>
        <c:crossBetween val="between"/>
      </c:valAx>
      <c:spPr>
        <a:noFill/>
        <a:ln w="18521">
          <a:noFill/>
        </a:ln>
      </c:spPr>
    </c:plotArea>
    <c:legend>
      <c:legendPos val="r"/>
      <c:layout>
        <c:manualLayout>
          <c:xMode val="edge"/>
          <c:yMode val="edge"/>
          <c:x val="0.3304831651159123"/>
          <c:y val="0.13049746116285632"/>
          <c:w val="0.28878219175318981"/>
          <c:h val="0.14137178439307183"/>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Net Interest Margin</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36290657638884999"/>
          <c:y val="3.7534659948188005E-2"/>
        </c:manualLayout>
      </c:layout>
      <c:overlay val="0"/>
      <c:spPr>
        <a:noFill/>
        <a:ln w="18521">
          <a:noFill/>
        </a:ln>
      </c:spPr>
    </c:title>
    <c:autoTitleDeleted val="0"/>
    <c:plotArea>
      <c:layout>
        <c:manualLayout>
          <c:layoutTarget val="inner"/>
          <c:xMode val="edge"/>
          <c:yMode val="edge"/>
          <c:x val="8.1227436823104696E-2"/>
          <c:y val="0.16448763860477664"/>
          <c:w val="0.86263434087728574"/>
          <c:h val="0.75782319105423157"/>
        </c:manualLayout>
      </c:layout>
      <c:barChart>
        <c:barDir val="col"/>
        <c:grouping val="clustered"/>
        <c:varyColors val="0"/>
        <c:ser>
          <c:idx val="0"/>
          <c:order val="0"/>
          <c:tx>
            <c:strRef>
              <c:f>Sheet1!$B$1</c:f>
              <c:strCache>
                <c:ptCount val="1"/>
                <c:pt idx="0">
                  <c:v>YOA</c:v>
                </c:pt>
              </c:strCache>
            </c:strRef>
          </c:tx>
          <c:spPr>
            <a:solidFill>
              <a:srgbClr val="0070C0"/>
            </a:solidFill>
            <a:ln w="9261">
              <a:solidFill>
                <a:schemeClr val="tx1"/>
              </a:solidFill>
              <a:prstDash val="solid"/>
            </a:ln>
          </c:spPr>
          <c:invertIfNegative val="0"/>
          <c:dPt>
            <c:idx val="15"/>
            <c:invertIfNegative val="0"/>
            <c:bubble3D val="0"/>
            <c:extLst>
              <c:ext xmlns:c16="http://schemas.microsoft.com/office/drawing/2014/chart" uri="{C3380CC4-5D6E-409C-BE32-E72D297353CC}">
                <c16:uniqueId val="{00000001-9C52-46B2-A2A1-784CE80A1A93}"/>
              </c:ext>
            </c:extLst>
          </c:dPt>
          <c:dPt>
            <c:idx val="16"/>
            <c:invertIfNegative val="0"/>
            <c:bubble3D val="0"/>
            <c:extLst>
              <c:ext xmlns:c16="http://schemas.microsoft.com/office/drawing/2014/chart" uri="{C3380CC4-5D6E-409C-BE32-E72D297353CC}">
                <c16:uniqueId val="{00000003-9C52-46B2-A2A1-784CE80A1A93}"/>
              </c:ext>
            </c:extLst>
          </c:dPt>
          <c:dPt>
            <c:idx val="17"/>
            <c:invertIfNegative val="0"/>
            <c:bubble3D val="0"/>
            <c:extLst>
              <c:ext xmlns:c16="http://schemas.microsoft.com/office/drawing/2014/chart" uri="{C3380CC4-5D6E-409C-BE32-E72D297353CC}">
                <c16:uniqueId val="{00000005-9C52-46B2-A2A1-784CE80A1A93}"/>
              </c:ext>
            </c:extLst>
          </c:dPt>
          <c:dPt>
            <c:idx val="18"/>
            <c:invertIfNegative val="0"/>
            <c:bubble3D val="0"/>
            <c:extLst>
              <c:ext xmlns:c16="http://schemas.microsoft.com/office/drawing/2014/chart" uri="{C3380CC4-5D6E-409C-BE32-E72D297353CC}">
                <c16:uniqueId val="{00000007-9C52-46B2-A2A1-784CE80A1A93}"/>
              </c:ext>
            </c:extLst>
          </c:dPt>
          <c:dPt>
            <c:idx val="20"/>
            <c:invertIfNegative val="0"/>
            <c:bubble3D val="0"/>
            <c:spPr>
              <a:pattFill prst="wdDnDiag">
                <a:fgClr>
                  <a:srgbClr val="0070C0"/>
                </a:fgClr>
                <a:bgClr>
                  <a:srgbClr val="0070C0"/>
                </a:bgClr>
              </a:pattFill>
              <a:ln w="9261">
                <a:solidFill>
                  <a:schemeClr val="tx1"/>
                </a:solidFill>
                <a:prstDash val="solid"/>
              </a:ln>
            </c:spPr>
            <c:extLst>
              <c:ext xmlns:c16="http://schemas.microsoft.com/office/drawing/2014/chart" uri="{C3380CC4-5D6E-409C-BE32-E72D297353CC}">
                <c16:uniqueId val="{00000009-9C52-46B2-A2A1-784CE80A1A93}"/>
              </c:ext>
            </c:extLst>
          </c:dPt>
          <c:dPt>
            <c:idx val="21"/>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B-9C52-46B2-A2A1-784CE80A1A93}"/>
              </c:ext>
            </c:extLst>
          </c:dPt>
          <c:dPt>
            <c:idx val="22"/>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8-B8EB-4EA5-88B6-C9C8A7F707A7}"/>
              </c:ext>
            </c:extLst>
          </c:dPt>
          <c:dPt>
            <c:idx val="23"/>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9-B8EB-4EA5-88B6-C9C8A7F707A7}"/>
              </c:ext>
            </c:extLst>
          </c:dPt>
          <c:dPt>
            <c:idx val="24"/>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A-B8EB-4EA5-88B6-C9C8A7F707A7}"/>
              </c:ext>
            </c:extLst>
          </c:dPt>
          <c:dPt>
            <c:idx val="25"/>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B-B8EB-4EA5-88B6-C9C8A7F707A7}"/>
              </c:ext>
            </c:extLst>
          </c:dPt>
          <c:dPt>
            <c:idx val="26"/>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C-B8EB-4EA5-88B6-C9C8A7F707A7}"/>
              </c:ext>
            </c:extLst>
          </c:dPt>
          <c:dLbls>
            <c:dLbl>
              <c:idx val="2"/>
              <c:layout>
                <c:manualLayout>
                  <c:x val="0"/>
                  <c:y val="-1.26097426147989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52-46B2-A2A1-784CE80A1A93}"/>
                </c:ext>
              </c:extLst>
            </c:dLbl>
            <c:dLbl>
              <c:idx val="7"/>
              <c:layout>
                <c:manualLayout>
                  <c:x val="0"/>
                  <c:y val="6.3048713073994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52-46B2-A2A1-784CE80A1A93}"/>
                </c:ext>
              </c:extLst>
            </c:dLbl>
            <c:dLbl>
              <c:idx val="9"/>
              <c:layout>
                <c:manualLayout>
                  <c:x val="2.9097260916742958E-3"/>
                  <c:y val="-3.15243565369978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C52-46B2-A2A1-784CE80A1A93}"/>
                </c:ext>
              </c:extLst>
            </c:dLbl>
            <c:dLbl>
              <c:idx val="10"/>
              <c:layout>
                <c:manualLayout>
                  <c:x val="2.9097260916741891E-3"/>
                  <c:y val="-6.30487130739946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52-46B2-A2A1-784CE80A1A93}"/>
                </c:ext>
              </c:extLst>
            </c:dLbl>
            <c:dLbl>
              <c:idx val="15"/>
              <c:layout>
                <c:manualLayout>
                  <c:x val="-1.0668872421747596E-16"/>
                  <c:y val="-9.45730696109919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2-46B2-A2A1-784CE80A1A93}"/>
                </c:ext>
              </c:extLst>
            </c:dLbl>
            <c:dLbl>
              <c:idx val="16"/>
              <c:layout>
                <c:manualLayout>
                  <c:x val="-5.819452183348485E-3"/>
                  <c:y val="-2.20670495758981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52-46B2-A2A1-784CE80A1A93}"/>
                </c:ext>
              </c:extLst>
            </c:dLbl>
            <c:dLbl>
              <c:idx val="18"/>
              <c:layout>
                <c:manualLayout>
                  <c:x val="0"/>
                  <c:y val="6.3048713073994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52-46B2-A2A1-784CE80A1A93}"/>
                </c:ext>
              </c:extLst>
            </c:dLbl>
            <c:dLbl>
              <c:idx val="21"/>
              <c:numFmt formatCode="0.00" sourceLinked="0"/>
              <c:spPr>
                <a:noFill/>
                <a:ln w="18521">
                  <a:noFill/>
                </a:ln>
              </c:spPr>
              <c:txPr>
                <a:bodyPr/>
                <a:lstStyle/>
                <a:p>
                  <a:pPr>
                    <a:defRPr sz="8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52-46B2-A2A1-784CE80A1A93}"/>
                </c:ext>
              </c:extLst>
            </c:dLbl>
            <c:numFmt formatCode="0.00" sourceLinked="0"/>
            <c:spPr>
              <a:noFill/>
              <a:ln w="18521">
                <a:noFill/>
              </a:ln>
            </c:spPr>
            <c:txPr>
              <a:bodyPr wrap="square" lIns="38100" tIns="19050" rIns="38100" bIns="19050" anchor="ctr">
                <a:spAutoFit/>
              </a:bodyPr>
              <a:lstStyle/>
              <a:p>
                <a:pPr algn="just">
                  <a:defRPr sz="8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3.78</c:v>
                </c:pt>
                <c:pt idx="1">
                  <c:v>3.58</c:v>
                </c:pt>
                <c:pt idx="2">
                  <c:v>3.61</c:v>
                </c:pt>
                <c:pt idx="3">
                  <c:v>3.38</c:v>
                </c:pt>
                <c:pt idx="4">
                  <c:v>3.31</c:v>
                </c:pt>
                <c:pt idx="5">
                  <c:v>3.24</c:v>
                </c:pt>
                <c:pt idx="6">
                  <c:v>3.17</c:v>
                </c:pt>
                <c:pt idx="7">
                  <c:v>3.11</c:v>
                </c:pt>
                <c:pt idx="8">
                  <c:v>3.15</c:v>
                </c:pt>
                <c:pt idx="9">
                  <c:v>3.18</c:v>
                </c:pt>
                <c:pt idx="10">
                  <c:v>3.25</c:v>
                </c:pt>
                <c:pt idx="11">
                  <c:v>3.13</c:v>
                </c:pt>
                <c:pt idx="12">
                  <c:v>2.9</c:v>
                </c:pt>
                <c:pt idx="13">
                  <c:v>2.77</c:v>
                </c:pt>
                <c:pt idx="14">
                  <c:v>2.82</c:v>
                </c:pt>
                <c:pt idx="15">
                  <c:v>2.85</c:v>
                </c:pt>
                <c:pt idx="16">
                  <c:v>2.87</c:v>
                </c:pt>
                <c:pt idx="17">
                  <c:v>2.97</c:v>
                </c:pt>
                <c:pt idx="18">
                  <c:v>3.11</c:v>
                </c:pt>
                <c:pt idx="19">
                  <c:v>3.15</c:v>
                </c:pt>
                <c:pt idx="20">
                  <c:v>2.83</c:v>
                </c:pt>
                <c:pt idx="21">
                  <c:v>2.5</c:v>
                </c:pt>
                <c:pt idx="22">
                  <c:v>2.4</c:v>
                </c:pt>
                <c:pt idx="23">
                  <c:v>2.7</c:v>
                </c:pt>
                <c:pt idx="24">
                  <c:v>2.8</c:v>
                </c:pt>
                <c:pt idx="25">
                  <c:v>3</c:v>
                </c:pt>
                <c:pt idx="26">
                  <c:v>3.1</c:v>
                </c:pt>
              </c:numCache>
            </c:numRef>
          </c:val>
          <c:extLst>
            <c:ext xmlns:c16="http://schemas.microsoft.com/office/drawing/2014/chart" uri="{C3380CC4-5D6E-409C-BE32-E72D297353CC}">
              <c16:uniqueId val="{0000000C-9C52-46B2-A2A1-784CE80A1A93}"/>
            </c:ext>
          </c:extLst>
        </c:ser>
        <c:dLbls>
          <c:showLegendKey val="0"/>
          <c:showVal val="0"/>
          <c:showCatName val="0"/>
          <c:showSerName val="0"/>
          <c:showPercent val="0"/>
          <c:showBubbleSize val="0"/>
        </c:dLbls>
        <c:gapWidth val="100"/>
        <c:axId val="188540032"/>
        <c:axId val="188541568"/>
      </c:barChart>
      <c:lineChart>
        <c:grouping val="standard"/>
        <c:varyColors val="0"/>
        <c:ser>
          <c:idx val="1"/>
          <c:order val="1"/>
          <c:tx>
            <c:strRef>
              <c:f>Sheet1!$C$1</c:f>
              <c:strCache>
                <c:ptCount val="1"/>
                <c:pt idx="0">
                  <c:v>3.2% Long Run Average</c:v>
                </c:pt>
              </c:strCache>
            </c:strRef>
          </c:tx>
          <c:spPr>
            <a:ln>
              <a:solidFill>
                <a:srgbClr val="FFC000"/>
              </a:solidFill>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3.2</c:v>
                </c:pt>
                <c:pt idx="1">
                  <c:v>3.2</c:v>
                </c:pt>
                <c:pt idx="2">
                  <c:v>3.2</c:v>
                </c:pt>
                <c:pt idx="3">
                  <c:v>3.2</c:v>
                </c:pt>
                <c:pt idx="4">
                  <c:v>3.2</c:v>
                </c:pt>
                <c:pt idx="5">
                  <c:v>3.2</c:v>
                </c:pt>
                <c:pt idx="6">
                  <c:v>3.2</c:v>
                </c:pt>
                <c:pt idx="7">
                  <c:v>3.2</c:v>
                </c:pt>
                <c:pt idx="8">
                  <c:v>3.2</c:v>
                </c:pt>
                <c:pt idx="9">
                  <c:v>3.2</c:v>
                </c:pt>
                <c:pt idx="10">
                  <c:v>3.2</c:v>
                </c:pt>
                <c:pt idx="11">
                  <c:v>3.2</c:v>
                </c:pt>
                <c:pt idx="12">
                  <c:v>3.2</c:v>
                </c:pt>
                <c:pt idx="13">
                  <c:v>3.2</c:v>
                </c:pt>
                <c:pt idx="14">
                  <c:v>3.2</c:v>
                </c:pt>
                <c:pt idx="15">
                  <c:v>3.2</c:v>
                </c:pt>
                <c:pt idx="16">
                  <c:v>3.2</c:v>
                </c:pt>
                <c:pt idx="17">
                  <c:v>3.2</c:v>
                </c:pt>
                <c:pt idx="18">
                  <c:v>3.2</c:v>
                </c:pt>
                <c:pt idx="19">
                  <c:v>3.2</c:v>
                </c:pt>
                <c:pt idx="20">
                  <c:v>3.2</c:v>
                </c:pt>
                <c:pt idx="21">
                  <c:v>3.2</c:v>
                </c:pt>
                <c:pt idx="22">
                  <c:v>3.2</c:v>
                </c:pt>
                <c:pt idx="23">
                  <c:v>3.2</c:v>
                </c:pt>
                <c:pt idx="24">
                  <c:v>3.2</c:v>
                </c:pt>
                <c:pt idx="25">
                  <c:v>3.2</c:v>
                </c:pt>
                <c:pt idx="26">
                  <c:v>3.2</c:v>
                </c:pt>
              </c:numCache>
            </c:numRef>
          </c:val>
          <c:smooth val="0"/>
          <c:extLst>
            <c:ext xmlns:c16="http://schemas.microsoft.com/office/drawing/2014/chart" uri="{C3380CC4-5D6E-409C-BE32-E72D297353CC}">
              <c16:uniqueId val="{0000000D-B8EB-4EA5-88B6-C9C8A7F707A7}"/>
            </c:ext>
          </c:extLst>
        </c:ser>
        <c:dLbls>
          <c:showLegendKey val="0"/>
          <c:showVal val="0"/>
          <c:showCatName val="0"/>
          <c:showSerName val="0"/>
          <c:showPercent val="0"/>
          <c:showBubbleSize val="0"/>
        </c:dLbls>
        <c:marker val="1"/>
        <c:smooth val="0"/>
        <c:axId val="359417832"/>
        <c:axId val="359410288"/>
      </c:lineChart>
      <c:catAx>
        <c:axId val="188540032"/>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541568"/>
        <c:crosses val="autoZero"/>
        <c:auto val="1"/>
        <c:lblAlgn val="ctr"/>
        <c:lblOffset val="100"/>
        <c:tickLblSkip val="1"/>
        <c:tickMarkSkip val="1"/>
        <c:noMultiLvlLbl val="0"/>
      </c:catAx>
      <c:valAx>
        <c:axId val="188541568"/>
        <c:scaling>
          <c:orientation val="minMax"/>
          <c:min val="2"/>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540032"/>
        <c:crosses val="autoZero"/>
        <c:crossBetween val="between"/>
      </c:valAx>
      <c:valAx>
        <c:axId val="359410288"/>
        <c:scaling>
          <c:orientation val="minMax"/>
          <c:max val="4"/>
          <c:min val="2"/>
        </c:scaling>
        <c:delete val="0"/>
        <c:axPos val="r"/>
        <c:numFmt formatCode="General" sourceLinked="1"/>
        <c:majorTickMark val="out"/>
        <c:minorTickMark val="none"/>
        <c:tickLblPos val="nextTo"/>
        <c:txPr>
          <a:bodyPr/>
          <a:lstStyle/>
          <a:p>
            <a:pPr>
              <a:defRPr sz="1000"/>
            </a:pPr>
            <a:endParaRPr lang="en-US"/>
          </a:p>
        </c:txPr>
        <c:crossAx val="359417832"/>
        <c:crosses val="max"/>
        <c:crossBetween val="between"/>
      </c:valAx>
      <c:catAx>
        <c:axId val="359417832"/>
        <c:scaling>
          <c:orientation val="minMax"/>
        </c:scaling>
        <c:delete val="1"/>
        <c:axPos val="b"/>
        <c:numFmt formatCode="General" sourceLinked="1"/>
        <c:majorTickMark val="out"/>
        <c:minorTickMark val="none"/>
        <c:tickLblPos val="nextTo"/>
        <c:crossAx val="359410288"/>
        <c:crosses val="autoZero"/>
        <c:auto val="1"/>
        <c:lblAlgn val="ctr"/>
        <c:lblOffset val="100"/>
        <c:noMultiLvlLbl val="0"/>
      </c:cat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Provision for Loan Losses</a:t>
            </a: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36290657638884999"/>
          <c:y val="3.7534659948188005E-2"/>
        </c:manualLayout>
      </c:layout>
      <c:overlay val="0"/>
      <c:spPr>
        <a:noFill/>
        <a:ln w="18521">
          <a:noFill/>
        </a:ln>
      </c:spPr>
    </c:title>
    <c:autoTitleDeleted val="0"/>
    <c:plotArea>
      <c:layout>
        <c:manualLayout>
          <c:layoutTarget val="inner"/>
          <c:xMode val="edge"/>
          <c:yMode val="edge"/>
          <c:x val="8.1227436823104696E-2"/>
          <c:y val="0.16448763860477664"/>
          <c:w val="0.88296760902079241"/>
          <c:h val="0.75782319105423157"/>
        </c:manualLayout>
      </c:layout>
      <c:barChart>
        <c:barDir val="col"/>
        <c:grouping val="clustered"/>
        <c:varyColors val="0"/>
        <c:ser>
          <c:idx val="0"/>
          <c:order val="0"/>
          <c:tx>
            <c:strRef>
              <c:f>Sheet1!$B$1</c:f>
              <c:strCache>
                <c:ptCount val="1"/>
                <c:pt idx="0">
                  <c:v>PLL</c:v>
                </c:pt>
              </c:strCache>
            </c:strRef>
          </c:tx>
          <c:spPr>
            <a:solidFill>
              <a:srgbClr val="7030A0"/>
            </a:solidFill>
            <a:ln w="9261">
              <a:solidFill>
                <a:schemeClr val="tx1"/>
              </a:solidFill>
              <a:prstDash val="solid"/>
            </a:ln>
          </c:spPr>
          <c:invertIfNegative val="0"/>
          <c:dPt>
            <c:idx val="15"/>
            <c:invertIfNegative val="0"/>
            <c:bubble3D val="0"/>
            <c:extLst>
              <c:ext xmlns:c16="http://schemas.microsoft.com/office/drawing/2014/chart" uri="{C3380CC4-5D6E-409C-BE32-E72D297353CC}">
                <c16:uniqueId val="{00000001-9C52-46B2-A2A1-784CE80A1A93}"/>
              </c:ext>
            </c:extLst>
          </c:dPt>
          <c:dPt>
            <c:idx val="16"/>
            <c:invertIfNegative val="0"/>
            <c:bubble3D val="0"/>
            <c:extLst>
              <c:ext xmlns:c16="http://schemas.microsoft.com/office/drawing/2014/chart" uri="{C3380CC4-5D6E-409C-BE32-E72D297353CC}">
                <c16:uniqueId val="{00000003-9C52-46B2-A2A1-784CE80A1A93}"/>
              </c:ext>
            </c:extLst>
          </c:dPt>
          <c:dPt>
            <c:idx val="17"/>
            <c:invertIfNegative val="0"/>
            <c:bubble3D val="0"/>
            <c:extLst>
              <c:ext xmlns:c16="http://schemas.microsoft.com/office/drawing/2014/chart" uri="{C3380CC4-5D6E-409C-BE32-E72D297353CC}">
                <c16:uniqueId val="{00000005-9C52-46B2-A2A1-784CE80A1A93}"/>
              </c:ext>
            </c:extLst>
          </c:dPt>
          <c:dPt>
            <c:idx val="18"/>
            <c:invertIfNegative val="0"/>
            <c:bubble3D val="0"/>
            <c:extLst>
              <c:ext xmlns:c16="http://schemas.microsoft.com/office/drawing/2014/chart" uri="{C3380CC4-5D6E-409C-BE32-E72D297353CC}">
                <c16:uniqueId val="{00000007-9C52-46B2-A2A1-784CE80A1A93}"/>
              </c:ext>
            </c:extLst>
          </c:dPt>
          <c:dPt>
            <c:idx val="20"/>
            <c:invertIfNegative val="0"/>
            <c:bubble3D val="0"/>
            <c:extLst>
              <c:ext xmlns:c16="http://schemas.microsoft.com/office/drawing/2014/chart" uri="{C3380CC4-5D6E-409C-BE32-E72D297353CC}">
                <c16:uniqueId val="{00000009-9C52-46B2-A2A1-784CE80A1A93}"/>
              </c:ext>
            </c:extLst>
          </c:dPt>
          <c:dPt>
            <c:idx val="21"/>
            <c:invertIfNegative val="0"/>
            <c:bubble3D val="0"/>
            <c:spPr>
              <a:pattFill prst="wdDnDiag">
                <a:fgClr>
                  <a:srgbClr val="7030A0"/>
                </a:fgClr>
                <a:bgClr>
                  <a:schemeClr val="bg1"/>
                </a:bgClr>
              </a:pattFill>
              <a:ln w="9261">
                <a:solidFill>
                  <a:schemeClr val="tx1"/>
                </a:solidFill>
                <a:prstDash val="solid"/>
              </a:ln>
            </c:spPr>
            <c:extLst>
              <c:ext xmlns:c16="http://schemas.microsoft.com/office/drawing/2014/chart" uri="{C3380CC4-5D6E-409C-BE32-E72D297353CC}">
                <c16:uniqueId val="{0000000B-9C52-46B2-A2A1-784CE80A1A93}"/>
              </c:ext>
            </c:extLst>
          </c:dPt>
          <c:dLbls>
            <c:dLbl>
              <c:idx val="2"/>
              <c:layout>
                <c:manualLayout>
                  <c:x val="0"/>
                  <c:y val="-1.26097426147989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52-46B2-A2A1-784CE80A1A93}"/>
                </c:ext>
              </c:extLst>
            </c:dLbl>
            <c:dLbl>
              <c:idx val="7"/>
              <c:layout>
                <c:manualLayout>
                  <c:x val="0"/>
                  <c:y val="6.3048713073994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52-46B2-A2A1-784CE80A1A93}"/>
                </c:ext>
              </c:extLst>
            </c:dLbl>
            <c:dLbl>
              <c:idx val="9"/>
              <c:layout>
                <c:manualLayout>
                  <c:x val="2.9097260916742958E-3"/>
                  <c:y val="-3.15243565369978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C52-46B2-A2A1-784CE80A1A93}"/>
                </c:ext>
              </c:extLst>
            </c:dLbl>
            <c:dLbl>
              <c:idx val="10"/>
              <c:layout>
                <c:manualLayout>
                  <c:x val="2.9097260916741891E-3"/>
                  <c:y val="-6.30487130739946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52-46B2-A2A1-784CE80A1A93}"/>
                </c:ext>
              </c:extLst>
            </c:dLbl>
            <c:dLbl>
              <c:idx val="15"/>
              <c:layout>
                <c:manualLayout>
                  <c:x val="-1.0668872421747596E-16"/>
                  <c:y val="-9.45730696109919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2-46B2-A2A1-784CE80A1A93}"/>
                </c:ext>
              </c:extLst>
            </c:dLbl>
            <c:dLbl>
              <c:idx val="16"/>
              <c:layout>
                <c:manualLayout>
                  <c:x val="-5.819452183348485E-3"/>
                  <c:y val="-2.20670495758981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52-46B2-A2A1-784CE80A1A93}"/>
                </c:ext>
              </c:extLst>
            </c:dLbl>
            <c:dLbl>
              <c:idx val="18"/>
              <c:layout>
                <c:manualLayout>
                  <c:x val="0"/>
                  <c:y val="6.3048713073994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52-46B2-A2A1-784CE80A1A93}"/>
                </c:ext>
              </c:extLst>
            </c:dLbl>
            <c:dLbl>
              <c:idx val="21"/>
              <c:numFmt formatCode="0.00" sourceLinked="0"/>
              <c:spPr>
                <a:noFill/>
                <a:ln w="18521">
                  <a:noFill/>
                </a:ln>
              </c:spPr>
              <c:txPr>
                <a:bodyPr/>
                <a:lstStyle/>
                <a:p>
                  <a:pPr>
                    <a:defRPr sz="8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52-46B2-A2A1-784CE80A1A93}"/>
                </c:ext>
              </c:extLst>
            </c:dLbl>
            <c:numFmt formatCode="0.00" sourceLinked="0"/>
            <c:spPr>
              <a:noFill/>
              <a:ln w="18521">
                <a:noFill/>
              </a:ln>
            </c:spPr>
            <c:txPr>
              <a:bodyPr wrap="square" lIns="38100" tIns="19050" rIns="38100" bIns="19050" anchor="ctr">
                <a:spAutoFit/>
              </a:bodyPr>
              <a:lstStyle/>
              <a:p>
                <a:pPr algn="just">
                  <a:defRPr sz="8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Sheet1!$B$2:$B$23</c:f>
              <c:numCache>
                <c:formatCode>General</c:formatCode>
                <c:ptCount val="22"/>
                <c:pt idx="0">
                  <c:v>0.31</c:v>
                </c:pt>
                <c:pt idx="1">
                  <c:v>0.33</c:v>
                </c:pt>
                <c:pt idx="2">
                  <c:v>0.35</c:v>
                </c:pt>
                <c:pt idx="3">
                  <c:v>0.34</c:v>
                </c:pt>
                <c:pt idx="4">
                  <c:v>0.35</c:v>
                </c:pt>
                <c:pt idx="5">
                  <c:v>0.39</c:v>
                </c:pt>
                <c:pt idx="6">
                  <c:v>0.31</c:v>
                </c:pt>
                <c:pt idx="7">
                  <c:v>0.43</c:v>
                </c:pt>
                <c:pt idx="8">
                  <c:v>0.85</c:v>
                </c:pt>
                <c:pt idx="9">
                  <c:v>1.1100000000000001</c:v>
                </c:pt>
                <c:pt idx="10">
                  <c:v>0.78</c:v>
                </c:pt>
                <c:pt idx="11">
                  <c:v>0.5</c:v>
                </c:pt>
                <c:pt idx="12">
                  <c:v>0.35</c:v>
                </c:pt>
                <c:pt idx="13">
                  <c:v>0.26</c:v>
                </c:pt>
                <c:pt idx="14">
                  <c:v>0.28000000000000003</c:v>
                </c:pt>
                <c:pt idx="15">
                  <c:v>0.34</c:v>
                </c:pt>
                <c:pt idx="16">
                  <c:v>0.4</c:v>
                </c:pt>
                <c:pt idx="17">
                  <c:v>0.47</c:v>
                </c:pt>
                <c:pt idx="18">
                  <c:v>0.46</c:v>
                </c:pt>
                <c:pt idx="19">
                  <c:v>0.43</c:v>
                </c:pt>
                <c:pt idx="20">
                  <c:v>0.5</c:v>
                </c:pt>
                <c:pt idx="21">
                  <c:v>0.05</c:v>
                </c:pt>
              </c:numCache>
            </c:numRef>
          </c:val>
          <c:extLst>
            <c:ext xmlns:c16="http://schemas.microsoft.com/office/drawing/2014/chart" uri="{C3380CC4-5D6E-409C-BE32-E72D297353CC}">
              <c16:uniqueId val="{0000000C-9C52-46B2-A2A1-784CE80A1A93}"/>
            </c:ext>
          </c:extLst>
        </c:ser>
        <c:dLbls>
          <c:showLegendKey val="0"/>
          <c:showVal val="0"/>
          <c:showCatName val="0"/>
          <c:showSerName val="0"/>
          <c:showPercent val="0"/>
          <c:showBubbleSize val="0"/>
        </c:dLbls>
        <c:gapWidth val="100"/>
        <c:axId val="188540032"/>
        <c:axId val="188541568"/>
      </c:barChart>
      <c:catAx>
        <c:axId val="188540032"/>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541568"/>
        <c:crosses val="autoZero"/>
        <c:auto val="1"/>
        <c:lblAlgn val="ctr"/>
        <c:lblOffset val="100"/>
        <c:tickLblSkip val="1"/>
        <c:tickMarkSkip val="1"/>
        <c:noMultiLvlLbl val="0"/>
      </c:catAx>
      <c:valAx>
        <c:axId val="188541568"/>
        <c:scaling>
          <c:orientation val="minMax"/>
          <c:min val="0"/>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540032"/>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a:t>
            </a: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Provision for Loan Losses</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39962013993025092"/>
          <c:y val="2.1241620812909937E-2"/>
        </c:manualLayout>
      </c:layout>
      <c:overlay val="0"/>
      <c:spPr>
        <a:noFill/>
        <a:ln w="18521">
          <a:noFill/>
        </a:ln>
      </c:spPr>
    </c:title>
    <c:autoTitleDeleted val="0"/>
    <c:plotArea>
      <c:layout>
        <c:manualLayout>
          <c:layoutTarget val="inner"/>
          <c:xMode val="edge"/>
          <c:yMode val="edge"/>
          <c:x val="0.11732851985559567"/>
          <c:y val="0.18298358163193951"/>
          <c:w val="0.84476534296028882"/>
          <c:h val="0.73102259341006115"/>
        </c:manualLayout>
      </c:layout>
      <c:barChart>
        <c:barDir val="col"/>
        <c:grouping val="clustered"/>
        <c:varyColors val="0"/>
        <c:ser>
          <c:idx val="1"/>
          <c:order val="0"/>
          <c:tx>
            <c:strRef>
              <c:f>Sheet1!$B$1</c:f>
              <c:strCache>
                <c:ptCount val="1"/>
                <c:pt idx="0">
                  <c:v>2020 Q2 YTD Annualized</c:v>
                </c:pt>
              </c:strCache>
            </c:strRef>
          </c:tx>
          <c:spPr>
            <a:pattFill prst="wdDnDiag">
              <a:fgClr>
                <a:srgbClr val="7030A0"/>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22</c:v>
                </c:pt>
                <c:pt idx="1">
                  <c:v>20</c:v>
                </c:pt>
                <c:pt idx="2">
                  <c:v>23</c:v>
                </c:pt>
                <c:pt idx="3">
                  <c:v>29</c:v>
                </c:pt>
                <c:pt idx="4">
                  <c:v>33</c:v>
                </c:pt>
                <c:pt idx="5">
                  <c:v>41</c:v>
                </c:pt>
                <c:pt idx="6">
                  <c:v>69</c:v>
                </c:pt>
              </c:numCache>
            </c:numRef>
          </c:val>
          <c:extLst>
            <c:ext xmlns:c16="http://schemas.microsoft.com/office/drawing/2014/chart" uri="{C3380CC4-5D6E-409C-BE32-E72D297353CC}">
              <c16:uniqueId val="{00000000-13C5-4479-8750-6368D64FAFD7}"/>
            </c:ext>
          </c:extLst>
        </c:ser>
        <c:ser>
          <c:idx val="0"/>
          <c:order val="1"/>
          <c:tx>
            <c:strRef>
              <c:f>Sheet1!$C$1</c:f>
              <c:strCache>
                <c:ptCount val="1"/>
                <c:pt idx="0">
                  <c:v>2021 Q2 YTD Annualized</c:v>
                </c:pt>
              </c:strCache>
            </c:strRef>
          </c:tx>
          <c:spPr>
            <a:solidFill>
              <a:srgbClr val="7030A0"/>
            </a:solidFill>
            <a:ln w="9261">
              <a:solidFill>
                <a:schemeClr val="tx1"/>
              </a:solidFill>
              <a:prstDash val="solid"/>
            </a:ln>
          </c:spPr>
          <c:invertIfNegative val="0"/>
          <c:dLbls>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C5-4479-8750-6368D64FAFD7}"/>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8</c:v>
                </c:pt>
                <c:pt idx="1">
                  <c:v>7</c:v>
                </c:pt>
                <c:pt idx="2">
                  <c:v>7</c:v>
                </c:pt>
                <c:pt idx="3">
                  <c:v>6</c:v>
                </c:pt>
                <c:pt idx="4">
                  <c:v>7</c:v>
                </c:pt>
                <c:pt idx="5">
                  <c:v>9</c:v>
                </c:pt>
                <c:pt idx="6">
                  <c:v>7</c:v>
                </c:pt>
              </c:numCache>
            </c:numRef>
          </c:val>
          <c:extLst>
            <c:ext xmlns:c16="http://schemas.microsoft.com/office/drawing/2014/chart" uri="{C3380CC4-5D6E-409C-BE32-E72D297353CC}">
              <c16:uniqueId val="{00000002-13C5-4479-8750-6368D64FAFD7}"/>
            </c:ext>
          </c:extLst>
        </c:ser>
        <c:dLbls>
          <c:showLegendKey val="0"/>
          <c:showVal val="0"/>
          <c:showCatName val="0"/>
          <c:showSerName val="0"/>
          <c:showPercent val="0"/>
          <c:showBubbleSize val="0"/>
        </c:dLbls>
        <c:gapWidth val="100"/>
        <c:axId val="174251008"/>
        <c:axId val="174129920"/>
      </c:barChart>
      <c:lineChart>
        <c:grouping val="standard"/>
        <c:varyColors val="0"/>
        <c:ser>
          <c:idx val="2"/>
          <c:order val="2"/>
          <c:tx>
            <c:strRef>
              <c:f>Sheet1!$D$1</c:f>
              <c:strCache>
                <c:ptCount val="1"/>
                <c:pt idx="0">
                  <c:v>0.38% = Long Run Average</c:v>
                </c:pt>
              </c:strCache>
            </c:strRef>
          </c:tx>
          <c:spPr>
            <a:ln w="38100">
              <a:solidFill>
                <a:srgbClr val="FFC000"/>
              </a:solidFill>
            </a:ln>
          </c:spPr>
          <c:marker>
            <c:symbol val="none"/>
          </c:marker>
          <c:cat>
            <c:strRef>
              <c:f>Sheet1!$A$2:$A$8</c:f>
              <c:strCache>
                <c:ptCount val="7"/>
                <c:pt idx="0">
                  <c:v>&lt; $20 mil</c:v>
                </c:pt>
                <c:pt idx="1">
                  <c:v>$20-$50</c:v>
                </c:pt>
                <c:pt idx="2">
                  <c:v>$50-$100</c:v>
                </c:pt>
                <c:pt idx="3">
                  <c:v>$100-$250</c:v>
                </c:pt>
                <c:pt idx="4">
                  <c:v>$250-$500</c:v>
                </c:pt>
                <c:pt idx="5">
                  <c:v>$500-$1 bil</c:v>
                </c:pt>
                <c:pt idx="6">
                  <c:v>&gt;$1 bil</c:v>
                </c:pt>
              </c:strCache>
            </c:strRef>
          </c:cat>
          <c:val>
            <c:numRef>
              <c:f>Sheet1!$D$2:$D$8</c:f>
              <c:numCache>
                <c:formatCode>General</c:formatCode>
                <c:ptCount val="7"/>
                <c:pt idx="0">
                  <c:v>38</c:v>
                </c:pt>
                <c:pt idx="1">
                  <c:v>38</c:v>
                </c:pt>
                <c:pt idx="2">
                  <c:v>38</c:v>
                </c:pt>
                <c:pt idx="3">
                  <c:v>38</c:v>
                </c:pt>
                <c:pt idx="4">
                  <c:v>38</c:v>
                </c:pt>
                <c:pt idx="5">
                  <c:v>38</c:v>
                </c:pt>
                <c:pt idx="6">
                  <c:v>38</c:v>
                </c:pt>
              </c:numCache>
            </c:numRef>
          </c:val>
          <c:smooth val="0"/>
          <c:extLst>
            <c:ext xmlns:c16="http://schemas.microsoft.com/office/drawing/2014/chart" uri="{C3380CC4-5D6E-409C-BE32-E72D297353CC}">
              <c16:uniqueId val="{00000003-13C5-4479-8750-6368D64FAFD7}"/>
            </c:ext>
          </c:extLst>
        </c:ser>
        <c:dLbls>
          <c:showLegendKey val="0"/>
          <c:showVal val="0"/>
          <c:showCatName val="0"/>
          <c:showSerName val="0"/>
          <c:showPercent val="0"/>
          <c:showBubbleSize val="0"/>
        </c:dLbls>
        <c:marker val="1"/>
        <c:smooth val="0"/>
        <c:axId val="174251008"/>
        <c:axId val="174129920"/>
      </c:lineChart>
      <c:catAx>
        <c:axId val="174251008"/>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74129920"/>
        <c:crosses val="autoZero"/>
        <c:auto val="1"/>
        <c:lblAlgn val="ctr"/>
        <c:lblOffset val="100"/>
        <c:tickLblSkip val="1"/>
        <c:tickMarkSkip val="1"/>
        <c:noMultiLvlLbl val="0"/>
      </c:catAx>
      <c:valAx>
        <c:axId val="174129920"/>
        <c:scaling>
          <c:orientation val="minMax"/>
          <c:max val="70"/>
          <c:min val="0"/>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a:t>Basis Points</a:t>
                </a:r>
              </a:p>
            </c:rich>
          </c:tx>
          <c:layout>
            <c:manualLayout>
              <c:xMode val="edge"/>
              <c:yMode val="edge"/>
              <c:x val="3.4701207908676103E-3"/>
              <c:y val="0.41294114166557594"/>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74251008"/>
        <c:crosses val="autoZero"/>
        <c:crossBetween val="between"/>
        <c:majorUnit val="5"/>
      </c:valAx>
      <c:spPr>
        <a:noFill/>
        <a:ln w="3175">
          <a:solidFill>
            <a:schemeClr val="tx1"/>
          </a:solidFill>
        </a:ln>
      </c:spPr>
    </c:plotArea>
    <c:legend>
      <c:legendPos val="r"/>
      <c:layout>
        <c:manualLayout>
          <c:xMode val="edge"/>
          <c:yMode val="edge"/>
          <c:x val="0.11817458450672277"/>
          <c:y val="0.18440456381950013"/>
          <c:w val="0.25434646486311419"/>
          <c:h val="0.14598936042414865"/>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Net Income </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400" b="1" i="0" u="none" strike="noStrike" baseline="0" dirty="0">
                <a:solidFill>
                  <a:srgbClr val="000000"/>
                </a:solidFill>
                <a:latin typeface="+mn-lt"/>
                <a:cs typeface="Calibri"/>
              </a:rPr>
              <a:t>(Percent of Average Assets)</a:t>
            </a:r>
            <a:endParaRPr lang="en-US" sz="1600" b="1" i="0" u="none" strike="noStrike" baseline="0" dirty="0">
              <a:solidFill>
                <a:srgbClr val="000000"/>
              </a:solidFill>
              <a:latin typeface="+mn-lt"/>
              <a:cs typeface="Calibri"/>
            </a:endParaRPr>
          </a:p>
        </c:rich>
      </c:tx>
      <c:layout>
        <c:manualLayout>
          <c:xMode val="edge"/>
          <c:yMode val="edge"/>
          <c:x val="0.37519927962346544"/>
          <c:y val="1.6428529513604847E-2"/>
        </c:manualLayout>
      </c:layout>
      <c:overlay val="0"/>
      <c:spPr>
        <a:noFill/>
        <a:ln w="18521">
          <a:noFill/>
        </a:ln>
      </c:spPr>
    </c:title>
    <c:autoTitleDeleted val="0"/>
    <c:plotArea>
      <c:layout>
        <c:manualLayout>
          <c:layoutTarget val="inner"/>
          <c:xMode val="edge"/>
          <c:yMode val="edge"/>
          <c:x val="9.7799667847494956E-2"/>
          <c:y val="0.12948207171314741"/>
          <c:w val="0.88057874049734186"/>
          <c:h val="0.79700385551267394"/>
        </c:manualLayout>
      </c:layout>
      <c:barChart>
        <c:barDir val="col"/>
        <c:grouping val="clustered"/>
        <c:varyColors val="0"/>
        <c:ser>
          <c:idx val="2"/>
          <c:order val="0"/>
          <c:tx>
            <c:strRef>
              <c:f>Sheet1!$B$1</c:f>
              <c:strCache>
                <c:ptCount val="1"/>
                <c:pt idx="0">
                  <c:v>Other Income</c:v>
                </c:pt>
              </c:strCache>
            </c:strRef>
          </c:tx>
          <c:spPr>
            <a:solidFill>
              <a:schemeClr val="accent4">
                <a:lumMod val="60000"/>
                <a:lumOff val="40000"/>
              </a:schemeClr>
            </a:solidFill>
            <a:ln w="9261">
              <a:solidFill>
                <a:schemeClr val="tx1"/>
              </a:solidFill>
              <a:prstDash val="solid"/>
            </a:ln>
          </c:spPr>
          <c:invertIfNegative val="0"/>
          <c:dPt>
            <c:idx val="15"/>
            <c:invertIfNegative val="0"/>
            <c:bubble3D val="0"/>
            <c:extLst>
              <c:ext xmlns:c16="http://schemas.microsoft.com/office/drawing/2014/chart" uri="{C3380CC4-5D6E-409C-BE32-E72D297353CC}">
                <c16:uniqueId val="{00000001-58AD-4BB8-80FA-F91C0750823F}"/>
              </c:ext>
            </c:extLst>
          </c:dPt>
          <c:dPt>
            <c:idx val="16"/>
            <c:invertIfNegative val="0"/>
            <c:bubble3D val="0"/>
            <c:extLst>
              <c:ext xmlns:c16="http://schemas.microsoft.com/office/drawing/2014/chart" uri="{C3380CC4-5D6E-409C-BE32-E72D297353CC}">
                <c16:uniqueId val="{00000003-58AD-4BB8-80FA-F91C0750823F}"/>
              </c:ext>
            </c:extLst>
          </c:dPt>
          <c:dPt>
            <c:idx val="17"/>
            <c:invertIfNegative val="0"/>
            <c:bubble3D val="0"/>
            <c:extLst>
              <c:ext xmlns:c16="http://schemas.microsoft.com/office/drawing/2014/chart" uri="{C3380CC4-5D6E-409C-BE32-E72D297353CC}">
                <c16:uniqueId val="{00000005-58AD-4BB8-80FA-F91C0750823F}"/>
              </c:ext>
            </c:extLst>
          </c:dPt>
          <c:dPt>
            <c:idx val="18"/>
            <c:invertIfNegative val="0"/>
            <c:bubble3D val="0"/>
            <c:extLst>
              <c:ext xmlns:c16="http://schemas.microsoft.com/office/drawing/2014/chart" uri="{C3380CC4-5D6E-409C-BE32-E72D297353CC}">
                <c16:uniqueId val="{00000007-58AD-4BB8-80FA-F91C0750823F}"/>
              </c:ext>
            </c:extLst>
          </c:dPt>
          <c:dPt>
            <c:idx val="19"/>
            <c:invertIfNegative val="0"/>
            <c:bubble3D val="0"/>
            <c:extLst>
              <c:ext xmlns:c16="http://schemas.microsoft.com/office/drawing/2014/chart" uri="{C3380CC4-5D6E-409C-BE32-E72D297353CC}">
                <c16:uniqueId val="{00000009-58AD-4BB8-80FA-F91C0750823F}"/>
              </c:ext>
            </c:extLst>
          </c:dPt>
          <c:dPt>
            <c:idx val="20"/>
            <c:invertIfNegative val="0"/>
            <c:bubble3D val="0"/>
            <c:spPr>
              <a:pattFill prst="wdDnDiag">
                <a:fgClr>
                  <a:schemeClr val="accent4">
                    <a:lumMod val="60000"/>
                    <a:lumOff val="40000"/>
                  </a:schemeClr>
                </a:fgClr>
                <a:bgClr>
                  <a:srgbClr val="92D050"/>
                </a:bgClr>
              </a:pattFill>
              <a:ln w="9261">
                <a:solidFill>
                  <a:schemeClr val="tx1"/>
                </a:solidFill>
                <a:prstDash val="solid"/>
              </a:ln>
            </c:spPr>
            <c:extLst>
              <c:ext xmlns:c16="http://schemas.microsoft.com/office/drawing/2014/chart" uri="{C3380CC4-5D6E-409C-BE32-E72D297353CC}">
                <c16:uniqueId val="{0000000B-58AD-4BB8-80FA-F91C0750823F}"/>
              </c:ext>
            </c:extLst>
          </c:dPt>
          <c:dPt>
            <c:idx val="21"/>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D-58AD-4BB8-80FA-F91C0750823F}"/>
              </c:ext>
            </c:extLst>
          </c:dPt>
          <c:dPt>
            <c:idx val="22"/>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9-A1D5-4610-9166-DE994E590E48}"/>
              </c:ext>
            </c:extLst>
          </c:dPt>
          <c:dPt>
            <c:idx val="23"/>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0-EDBF-4C12-A3F6-69467848884E}"/>
              </c:ext>
            </c:extLst>
          </c:dPt>
          <c:dPt>
            <c:idx val="24"/>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1-EDBF-4C12-A3F6-69467848884E}"/>
              </c:ext>
            </c:extLst>
          </c:dPt>
          <c:dPt>
            <c:idx val="25"/>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2-EDBF-4C12-A3F6-69467848884E}"/>
              </c:ext>
            </c:extLst>
          </c:dPt>
          <c:dPt>
            <c:idx val="26"/>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3-EDBF-4C12-A3F6-69467848884E}"/>
              </c:ext>
            </c:extLst>
          </c:dPt>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102</c:v>
                </c:pt>
                <c:pt idx="1">
                  <c:v>95</c:v>
                </c:pt>
                <c:pt idx="2">
                  <c:v>107</c:v>
                </c:pt>
                <c:pt idx="3">
                  <c:v>104</c:v>
                </c:pt>
                <c:pt idx="4">
                  <c:v>95</c:v>
                </c:pt>
                <c:pt idx="5">
                  <c:v>85</c:v>
                </c:pt>
                <c:pt idx="6">
                  <c:v>82</c:v>
                </c:pt>
                <c:pt idx="7">
                  <c:v>64</c:v>
                </c:pt>
                <c:pt idx="8">
                  <c:v>31</c:v>
                </c:pt>
                <c:pt idx="9">
                  <c:v>18</c:v>
                </c:pt>
                <c:pt idx="10">
                  <c:v>50</c:v>
                </c:pt>
                <c:pt idx="11">
                  <c:v>68</c:v>
                </c:pt>
                <c:pt idx="12">
                  <c:v>84</c:v>
                </c:pt>
                <c:pt idx="13">
                  <c:v>77</c:v>
                </c:pt>
                <c:pt idx="14">
                  <c:v>80</c:v>
                </c:pt>
                <c:pt idx="15">
                  <c:v>75</c:v>
                </c:pt>
                <c:pt idx="16">
                  <c:v>76</c:v>
                </c:pt>
                <c:pt idx="17">
                  <c:v>77</c:v>
                </c:pt>
                <c:pt idx="18">
                  <c:v>91</c:v>
                </c:pt>
                <c:pt idx="19">
                  <c:v>93</c:v>
                </c:pt>
                <c:pt idx="20">
                  <c:v>70</c:v>
                </c:pt>
                <c:pt idx="21">
                  <c:v>95</c:v>
                </c:pt>
                <c:pt idx="22">
                  <c:v>60</c:v>
                </c:pt>
                <c:pt idx="23">
                  <c:v>70</c:v>
                </c:pt>
                <c:pt idx="24">
                  <c:v>75</c:v>
                </c:pt>
                <c:pt idx="25">
                  <c:v>75</c:v>
                </c:pt>
                <c:pt idx="26">
                  <c:v>75</c:v>
                </c:pt>
              </c:numCache>
            </c:numRef>
          </c:val>
          <c:extLst>
            <c:ext xmlns:c16="http://schemas.microsoft.com/office/drawing/2014/chart" uri="{C3380CC4-5D6E-409C-BE32-E72D297353CC}">
              <c16:uniqueId val="{0000000E-58AD-4BB8-80FA-F91C0750823F}"/>
            </c:ext>
          </c:extLst>
        </c:ser>
        <c:dLbls>
          <c:showLegendKey val="0"/>
          <c:showVal val="0"/>
          <c:showCatName val="0"/>
          <c:showSerName val="0"/>
          <c:showPercent val="0"/>
          <c:showBubbleSize val="0"/>
        </c:dLbls>
        <c:gapWidth val="100"/>
        <c:axId val="174166400"/>
        <c:axId val="174167936"/>
      </c:barChart>
      <c:catAx>
        <c:axId val="174166400"/>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74167936"/>
        <c:crosses val="autoZero"/>
        <c:auto val="1"/>
        <c:lblAlgn val="ctr"/>
        <c:lblOffset val="100"/>
        <c:tickLblSkip val="1"/>
        <c:tickMarkSkip val="1"/>
        <c:noMultiLvlLbl val="0"/>
      </c:catAx>
      <c:valAx>
        <c:axId val="174167936"/>
        <c:scaling>
          <c:orientation val="minMax"/>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a:t>Basis Points</a:t>
                </a:r>
              </a:p>
            </c:rich>
          </c:tx>
          <c:layout>
            <c:manualLayout>
              <c:xMode val="edge"/>
              <c:yMode val="edge"/>
              <c:x val="2.6228485126394561E-2"/>
              <c:y val="0.39620660669810048"/>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74166400"/>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Return on Assets</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3679544252305787"/>
          <c:y val="2.849033807598526E-2"/>
        </c:manualLayout>
      </c:layout>
      <c:overlay val="0"/>
      <c:spPr>
        <a:noFill/>
        <a:ln w="18521">
          <a:noFill/>
        </a:ln>
      </c:spPr>
    </c:title>
    <c:autoTitleDeleted val="0"/>
    <c:plotArea>
      <c:layout>
        <c:manualLayout>
          <c:layoutTarget val="inner"/>
          <c:xMode val="edge"/>
          <c:yMode val="edge"/>
          <c:x val="0.12815884476534295"/>
          <c:y val="0.13346613545816732"/>
          <c:w val="0.84837545126353786"/>
          <c:h val="0.77439765285363282"/>
        </c:manualLayout>
      </c:layout>
      <c:barChart>
        <c:barDir val="col"/>
        <c:grouping val="clustered"/>
        <c:varyColors val="0"/>
        <c:ser>
          <c:idx val="1"/>
          <c:order val="0"/>
          <c:tx>
            <c:strRef>
              <c:f>Sheet1!$B$1</c:f>
              <c:strCache>
                <c:ptCount val="1"/>
                <c:pt idx="0">
                  <c:v>2020 Q2 YTD Annualized</c:v>
                </c:pt>
              </c:strCache>
            </c:strRef>
          </c:tx>
          <c:spPr>
            <a:pattFill prst="wdDnDiag">
              <a:fgClr>
                <a:schemeClr val="accent4">
                  <a:lumMod val="60000"/>
                  <a:lumOff val="40000"/>
                </a:schemeClr>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dLbl>
              <c:idx val="6"/>
              <c:layout>
                <c:manualLayout>
                  <c:x val="-1.1630441352354753E-2"/>
                  <c:y val="6.09935318040445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32-43D3-ABD6-E9E473A97D71}"/>
                </c:ext>
              </c:extLst>
            </c:dLbl>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30</c:v>
                </c:pt>
                <c:pt idx="1">
                  <c:v>34</c:v>
                </c:pt>
                <c:pt idx="2">
                  <c:v>42</c:v>
                </c:pt>
                <c:pt idx="3">
                  <c:v>44</c:v>
                </c:pt>
                <c:pt idx="4">
                  <c:v>45</c:v>
                </c:pt>
                <c:pt idx="5">
                  <c:v>46</c:v>
                </c:pt>
                <c:pt idx="6">
                  <c:v>62</c:v>
                </c:pt>
              </c:numCache>
            </c:numRef>
          </c:val>
          <c:extLst>
            <c:ext xmlns:c16="http://schemas.microsoft.com/office/drawing/2014/chart" uri="{C3380CC4-5D6E-409C-BE32-E72D297353CC}">
              <c16:uniqueId val="{00000000-4A83-4578-8724-593CA6BB046D}"/>
            </c:ext>
          </c:extLst>
        </c:ser>
        <c:ser>
          <c:idx val="0"/>
          <c:order val="1"/>
          <c:tx>
            <c:strRef>
              <c:f>Sheet1!$C$1</c:f>
              <c:strCache>
                <c:ptCount val="1"/>
                <c:pt idx="0">
                  <c:v>2021 Q2 YTD Annualized</c:v>
                </c:pt>
              </c:strCache>
            </c:strRef>
          </c:tx>
          <c:spPr>
            <a:solidFill>
              <a:schemeClr val="accent4">
                <a:lumMod val="60000"/>
                <a:lumOff val="40000"/>
              </a:schemeClr>
            </a:solidFill>
            <a:ln w="9261">
              <a:solidFill>
                <a:schemeClr val="tx1"/>
              </a:solidFill>
              <a:prstDash val="solid"/>
            </a:ln>
          </c:spPr>
          <c:invertIfNegative val="0"/>
          <c:dLbls>
            <c:dLbl>
              <c:idx val="6"/>
              <c:layout>
                <c:manualLayout>
                  <c:x val="-1.0661114748217869E-16"/>
                  <c:y val="6.09935318040445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32-43D3-ABD6-E9E473A97D71}"/>
                </c:ext>
              </c:extLst>
            </c:dLbl>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83-4578-8724-593CA6BB046D}"/>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16</c:v>
                </c:pt>
                <c:pt idx="1">
                  <c:v>40</c:v>
                </c:pt>
                <c:pt idx="2">
                  <c:v>56</c:v>
                </c:pt>
                <c:pt idx="3">
                  <c:v>66</c:v>
                </c:pt>
                <c:pt idx="4">
                  <c:v>74</c:v>
                </c:pt>
                <c:pt idx="5">
                  <c:v>87</c:v>
                </c:pt>
                <c:pt idx="6">
                  <c:v>126</c:v>
                </c:pt>
              </c:numCache>
            </c:numRef>
          </c:val>
          <c:extLst>
            <c:ext xmlns:c16="http://schemas.microsoft.com/office/drawing/2014/chart" uri="{C3380CC4-5D6E-409C-BE32-E72D297353CC}">
              <c16:uniqueId val="{00000002-4A83-4578-8724-593CA6BB046D}"/>
            </c:ext>
          </c:extLst>
        </c:ser>
        <c:dLbls>
          <c:showLegendKey val="0"/>
          <c:showVal val="0"/>
          <c:showCatName val="0"/>
          <c:showSerName val="0"/>
          <c:showPercent val="0"/>
          <c:showBubbleSize val="0"/>
        </c:dLbls>
        <c:gapWidth val="100"/>
        <c:axId val="180852224"/>
        <c:axId val="180853760"/>
      </c:barChart>
      <c:catAx>
        <c:axId val="180852224"/>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0853760"/>
        <c:crosses val="autoZero"/>
        <c:auto val="1"/>
        <c:lblAlgn val="ctr"/>
        <c:lblOffset val="100"/>
        <c:tickLblSkip val="1"/>
        <c:tickMarkSkip val="1"/>
        <c:noMultiLvlLbl val="0"/>
      </c:catAx>
      <c:valAx>
        <c:axId val="180853760"/>
        <c:scaling>
          <c:orientation val="minMax"/>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b="1"/>
                  <a:t>Basis Points</a:t>
                </a:r>
              </a:p>
            </c:rich>
          </c:tx>
          <c:layout>
            <c:manualLayout>
              <c:xMode val="edge"/>
              <c:yMode val="edge"/>
              <c:x val="0"/>
              <c:y val="0.41235059760956178"/>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0852224"/>
        <c:crosses val="autoZero"/>
        <c:crossBetween val="between"/>
      </c:valAx>
      <c:spPr>
        <a:noFill/>
        <a:ln w="3175">
          <a:solidFill>
            <a:schemeClr val="tx1"/>
          </a:solidFill>
        </a:ln>
      </c:spPr>
    </c:plotArea>
    <c:legend>
      <c:legendPos val="r"/>
      <c:layout>
        <c:manualLayout>
          <c:xMode val="edge"/>
          <c:yMode val="edge"/>
          <c:x val="0.13066640597383425"/>
          <c:y val="0.13440044799028714"/>
          <c:w val="0.26192521214712805"/>
          <c:h val="0.13066303330919207"/>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Sheet1!$A$2:$A$276</c:f>
              <c:strCache>
                <c:ptCount val="265"/>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strCache>
            </c:strRef>
          </c:cat>
          <c:val>
            <c:numRef>
              <c:f>Sheet1!$B$2:$B$276</c:f>
              <c:numCache>
                <c:formatCode>0.00%</c:formatCode>
                <c:ptCount val="275"/>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27660">
              <a:solidFill>
                <a:schemeClr val="accent4"/>
              </a:solidFill>
              <a:prstDash val="solid"/>
            </a:ln>
          </c:spPr>
          <c:marker>
            <c:symbol val="square"/>
            <c:size val="2"/>
            <c:spPr>
              <a:solidFill>
                <a:schemeClr val="accent4"/>
              </a:solidFill>
              <a:ln>
                <a:solidFill>
                  <a:schemeClr val="accent4"/>
                </a:solidFill>
                <a:prstDash val="solid"/>
              </a:ln>
            </c:spPr>
          </c:marker>
          <c:cat>
            <c:strRef>
              <c:f>Sheet1!$A$2:$A$276</c:f>
              <c:strCache>
                <c:ptCount val="265"/>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strCache>
            </c:strRef>
          </c:cat>
          <c:val>
            <c:numRef>
              <c:f>Sheet1!$C$2:$C$276</c:f>
              <c:numCache>
                <c:formatCode>0.00%</c:formatCode>
                <c:ptCount val="27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chemeClr val="accent2"/>
              </a:solidFill>
              <a:prstDash val="solid"/>
            </a:ln>
          </c:spPr>
          <c:marker>
            <c:symbol val="none"/>
          </c:marker>
          <c:cat>
            <c:strRef>
              <c:f>Sheet1!$A$2:$A$276</c:f>
              <c:strCache>
                <c:ptCount val="265"/>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strCache>
            </c:strRef>
          </c:cat>
          <c:val>
            <c:numRef>
              <c:f>Sheet1!$D$2:$D$276</c:f>
              <c:numCache>
                <c:formatCode>General</c:formatCode>
                <c:ptCount val="275"/>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8.0000000000000016E-2"/>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ayout>
        <c:manualLayout>
          <c:xMode val="edge"/>
          <c:yMode val="edge"/>
          <c:x val="0.4833122017229699"/>
          <c:y val="0.83117444118872696"/>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t>Inflation Expectations</a:t>
            </a:r>
          </a:p>
        </c:rich>
      </c:tx>
      <c:layout>
        <c:manualLayout>
          <c:xMode val="edge"/>
          <c:yMode val="edge"/>
          <c:x val="0.29642147031136701"/>
          <c:y val="6.1310219670172257E-2"/>
        </c:manualLayout>
      </c:layout>
      <c:overlay val="0"/>
      <c:spPr>
        <a:noFill/>
        <a:ln w="19539">
          <a:noFill/>
        </a:ln>
      </c:spPr>
    </c:title>
    <c:autoTitleDeleted val="0"/>
    <c:plotArea>
      <c:layout>
        <c:manualLayout>
          <c:layoutTarget val="inner"/>
          <c:xMode val="edge"/>
          <c:yMode val="edge"/>
          <c:x val="7.8703703703703706E-2"/>
          <c:y val="0.18126272912423624"/>
          <c:w val="0.83950617283950613"/>
          <c:h val="0.77393075356415475"/>
        </c:manualLayout>
      </c:layout>
      <c:areaChart>
        <c:grouping val="stacked"/>
        <c:varyColors val="0"/>
        <c:ser>
          <c:idx val="3"/>
          <c:order val="2"/>
          <c:tx>
            <c:strRef>
              <c:f>Sheet1!$C$1</c:f>
              <c:strCache>
                <c:ptCount val="1"/>
                <c:pt idx="0">
                  <c:v>Inflation Expectations</c:v>
                </c:pt>
              </c:strCache>
            </c:strRef>
          </c:tx>
          <c:spPr>
            <a:solidFill>
              <a:schemeClr val="accent2"/>
            </a:solidFill>
            <a:ln w="9770">
              <a:solidFill>
                <a:schemeClr val="tx1"/>
              </a:solidFill>
              <a:prstDash val="solid"/>
            </a:ln>
          </c:spP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Sheet1!$C$2:$C$184</c:f>
              <c:numCache>
                <c:formatCode>General</c:formatCode>
                <c:ptCount val="183"/>
                <c:pt idx="0">
                  <c:v>2.3199999999999998</c:v>
                </c:pt>
                <c:pt idx="1">
                  <c:v>2.36</c:v>
                </c:pt>
                <c:pt idx="2">
                  <c:v>2.38</c:v>
                </c:pt>
                <c:pt idx="3">
                  <c:v>2.4300000000000002</c:v>
                </c:pt>
                <c:pt idx="4">
                  <c:v>2.38</c:v>
                </c:pt>
                <c:pt idx="5">
                  <c:v>2.41</c:v>
                </c:pt>
                <c:pt idx="6">
                  <c:v>2.36</c:v>
                </c:pt>
                <c:pt idx="7">
                  <c:v>2.23</c:v>
                </c:pt>
                <c:pt idx="8">
                  <c:v>2.2599999999999998</c:v>
                </c:pt>
                <c:pt idx="9">
                  <c:v>2.33</c:v>
                </c:pt>
                <c:pt idx="10">
                  <c:v>2.38</c:v>
                </c:pt>
                <c:pt idx="11">
                  <c:v>2.31</c:v>
                </c:pt>
                <c:pt idx="12">
                  <c:v>2.27</c:v>
                </c:pt>
                <c:pt idx="13">
                  <c:v>2.33</c:v>
                </c:pt>
                <c:pt idx="14">
                  <c:v>2.42</c:v>
                </c:pt>
                <c:pt idx="15">
                  <c:v>2.3200001000000001</c:v>
                </c:pt>
                <c:pt idx="16">
                  <c:v>2.4200001000000002</c:v>
                </c:pt>
                <c:pt idx="17">
                  <c:v>2.4699998999999999</c:v>
                </c:pt>
                <c:pt idx="18">
                  <c:v>2.4400002000000001</c:v>
                </c:pt>
                <c:pt idx="19">
                  <c:v>2.2100000999999998</c:v>
                </c:pt>
                <c:pt idx="20">
                  <c:v>1.8400000999999999</c:v>
                </c:pt>
                <c:pt idx="21">
                  <c:v>1.0599999</c:v>
                </c:pt>
                <c:pt idx="22">
                  <c:v>0.64</c:v>
                </c:pt>
                <c:pt idx="23">
                  <c:v>0.2500001</c:v>
                </c:pt>
                <c:pt idx="24">
                  <c:v>0.61</c:v>
                </c:pt>
                <c:pt idx="25">
                  <c:v>1.1199999</c:v>
                </c:pt>
                <c:pt idx="26">
                  <c:v>1.1099999</c:v>
                </c:pt>
                <c:pt idx="27">
                  <c:v>1.3600000999999999</c:v>
                </c:pt>
                <c:pt idx="28">
                  <c:v>1.57</c:v>
                </c:pt>
                <c:pt idx="29">
                  <c:v>1.86</c:v>
                </c:pt>
                <c:pt idx="30">
                  <c:v>1.7399998999999999</c:v>
                </c:pt>
                <c:pt idx="31">
                  <c:v>1.8199999</c:v>
                </c:pt>
                <c:pt idx="32">
                  <c:v>1.7600001000000001</c:v>
                </c:pt>
                <c:pt idx="33">
                  <c:v>1.9100001</c:v>
                </c:pt>
                <c:pt idx="34">
                  <c:v>2.1200000999999999</c:v>
                </c:pt>
                <c:pt idx="35">
                  <c:v>2.2299999000000001</c:v>
                </c:pt>
                <c:pt idx="36">
                  <c:v>2.36</c:v>
                </c:pt>
                <c:pt idx="37">
                  <c:v>2.27</c:v>
                </c:pt>
                <c:pt idx="38">
                  <c:v>2.2200000000000002</c:v>
                </c:pt>
                <c:pt idx="39">
                  <c:v>2.35</c:v>
                </c:pt>
                <c:pt idx="40">
                  <c:v>2.11</c:v>
                </c:pt>
                <c:pt idx="41">
                  <c:v>1.94</c:v>
                </c:pt>
                <c:pt idx="42">
                  <c:v>1.77</c:v>
                </c:pt>
                <c:pt idx="43">
                  <c:v>1.68</c:v>
                </c:pt>
                <c:pt idx="44">
                  <c:v>1.74</c:v>
                </c:pt>
                <c:pt idx="45">
                  <c:v>2.0099999999999998</c:v>
                </c:pt>
                <c:pt idx="46">
                  <c:v>2.09</c:v>
                </c:pt>
                <c:pt idx="47">
                  <c:v>2.25</c:v>
                </c:pt>
                <c:pt idx="48">
                  <c:v>2.33</c:v>
                </c:pt>
                <c:pt idx="49">
                  <c:v>2.34</c:v>
                </c:pt>
                <c:pt idx="50">
                  <c:v>2.4500000000000002</c:v>
                </c:pt>
                <c:pt idx="51">
                  <c:v>2.6</c:v>
                </c:pt>
                <c:pt idx="52">
                  <c:v>2.39</c:v>
                </c:pt>
                <c:pt idx="53">
                  <c:v>2.2400000000000002</c:v>
                </c:pt>
                <c:pt idx="54">
                  <c:v>2.38</c:v>
                </c:pt>
                <c:pt idx="55">
                  <c:v>2.16</c:v>
                </c:pt>
                <c:pt idx="56">
                  <c:v>1.9</c:v>
                </c:pt>
                <c:pt idx="57">
                  <c:v>1.96</c:v>
                </c:pt>
                <c:pt idx="58">
                  <c:v>2.0099999999999998</c:v>
                </c:pt>
                <c:pt idx="59">
                  <c:v>2.0099999999999998</c:v>
                </c:pt>
                <c:pt idx="60">
                  <c:v>2.08</c:v>
                </c:pt>
                <c:pt idx="61">
                  <c:v>2.2200000000000002</c:v>
                </c:pt>
                <c:pt idx="62">
                  <c:v>2.31</c:v>
                </c:pt>
                <c:pt idx="63">
                  <c:v>2.2599999999999998</c:v>
                </c:pt>
                <c:pt idx="64">
                  <c:v>2.14</c:v>
                </c:pt>
                <c:pt idx="65">
                  <c:v>2.12</c:v>
                </c:pt>
                <c:pt idx="66">
                  <c:v>2.13</c:v>
                </c:pt>
                <c:pt idx="67">
                  <c:v>2.27</c:v>
                </c:pt>
                <c:pt idx="68">
                  <c:v>2.4300000000000002</c:v>
                </c:pt>
                <c:pt idx="69">
                  <c:v>2.5</c:v>
                </c:pt>
                <c:pt idx="70">
                  <c:v>2.42</c:v>
                </c:pt>
                <c:pt idx="71">
                  <c:v>2.48</c:v>
                </c:pt>
                <c:pt idx="72">
                  <c:v>2.52</c:v>
                </c:pt>
                <c:pt idx="73">
                  <c:v>2.5499999999999998</c:v>
                </c:pt>
                <c:pt idx="74">
                  <c:v>2.5499999999999998</c:v>
                </c:pt>
                <c:pt idx="75">
                  <c:v>2.41</c:v>
                </c:pt>
                <c:pt idx="76">
                  <c:v>2.29</c:v>
                </c:pt>
                <c:pt idx="77">
                  <c:v>2.0499999999999998</c:v>
                </c:pt>
                <c:pt idx="78">
                  <c:v>2.12</c:v>
                </c:pt>
                <c:pt idx="79">
                  <c:v>2.19</c:v>
                </c:pt>
                <c:pt idx="80">
                  <c:v>2.15</c:v>
                </c:pt>
                <c:pt idx="81">
                  <c:v>2.19</c:v>
                </c:pt>
                <c:pt idx="82">
                  <c:v>2.17</c:v>
                </c:pt>
                <c:pt idx="83">
                  <c:v>2.16</c:v>
                </c:pt>
                <c:pt idx="84">
                  <c:v>2.23</c:v>
                </c:pt>
                <c:pt idx="85">
                  <c:v>2.16</c:v>
                </c:pt>
                <c:pt idx="86">
                  <c:v>2.16</c:v>
                </c:pt>
                <c:pt idx="87">
                  <c:v>2.17</c:v>
                </c:pt>
                <c:pt idx="88">
                  <c:v>2.19</c:v>
                </c:pt>
                <c:pt idx="89">
                  <c:v>2.23</c:v>
                </c:pt>
                <c:pt idx="90">
                  <c:v>2.2599999999999998</c:v>
                </c:pt>
                <c:pt idx="91">
                  <c:v>2.2000000000000002</c:v>
                </c:pt>
                <c:pt idx="92">
                  <c:v>2.0699999999999998</c:v>
                </c:pt>
                <c:pt idx="93">
                  <c:v>1.92</c:v>
                </c:pt>
                <c:pt idx="94">
                  <c:v>1.88</c:v>
                </c:pt>
                <c:pt idx="95">
                  <c:v>1.7</c:v>
                </c:pt>
                <c:pt idx="96">
                  <c:v>1.61</c:v>
                </c:pt>
                <c:pt idx="97">
                  <c:v>1.72</c:v>
                </c:pt>
                <c:pt idx="98">
                  <c:v>1.76</c:v>
                </c:pt>
                <c:pt idx="99">
                  <c:v>1.86</c:v>
                </c:pt>
                <c:pt idx="100">
                  <c:v>1.87</c:v>
                </c:pt>
                <c:pt idx="101">
                  <c:v>1.86</c:v>
                </c:pt>
                <c:pt idx="102">
                  <c:v>1.82</c:v>
                </c:pt>
                <c:pt idx="103">
                  <c:v>1.62</c:v>
                </c:pt>
                <c:pt idx="104">
                  <c:v>1.52</c:v>
                </c:pt>
                <c:pt idx="105">
                  <c:v>1.5</c:v>
                </c:pt>
                <c:pt idx="106">
                  <c:v>1.57</c:v>
                </c:pt>
                <c:pt idx="107">
                  <c:v>1.51</c:v>
                </c:pt>
                <c:pt idx="108">
                  <c:v>1.42</c:v>
                </c:pt>
                <c:pt idx="109">
                  <c:v>1.31</c:v>
                </c:pt>
                <c:pt idx="110">
                  <c:v>1.55</c:v>
                </c:pt>
                <c:pt idx="111">
                  <c:v>1.62</c:v>
                </c:pt>
                <c:pt idx="112">
                  <c:v>1.6</c:v>
                </c:pt>
                <c:pt idx="113">
                  <c:v>1.47</c:v>
                </c:pt>
                <c:pt idx="114">
                  <c:v>1.46</c:v>
                </c:pt>
                <c:pt idx="115">
                  <c:v>1.47</c:v>
                </c:pt>
                <c:pt idx="116">
                  <c:v>1.51</c:v>
                </c:pt>
                <c:pt idx="117">
                  <c:v>1.66</c:v>
                </c:pt>
                <c:pt idx="118">
                  <c:v>1.82</c:v>
                </c:pt>
                <c:pt idx="119">
                  <c:v>1.93</c:v>
                </c:pt>
                <c:pt idx="120">
                  <c:v>2.0099999999999998</c:v>
                </c:pt>
                <c:pt idx="121">
                  <c:v>2.02</c:v>
                </c:pt>
                <c:pt idx="122">
                  <c:v>1.99</c:v>
                </c:pt>
                <c:pt idx="123">
                  <c:v>1.91</c:v>
                </c:pt>
                <c:pt idx="124">
                  <c:v>1.83</c:v>
                </c:pt>
                <c:pt idx="125">
                  <c:v>1.73</c:v>
                </c:pt>
                <c:pt idx="126">
                  <c:v>1.77</c:v>
                </c:pt>
                <c:pt idx="127">
                  <c:v>1.78</c:v>
                </c:pt>
                <c:pt idx="128">
                  <c:v>1.83</c:v>
                </c:pt>
                <c:pt idx="129">
                  <c:v>1.86</c:v>
                </c:pt>
                <c:pt idx="130">
                  <c:v>1.85</c:v>
                </c:pt>
                <c:pt idx="131">
                  <c:v>1.9</c:v>
                </c:pt>
                <c:pt idx="132">
                  <c:v>2.04</c:v>
                </c:pt>
                <c:pt idx="133">
                  <c:v>2.1</c:v>
                </c:pt>
                <c:pt idx="134">
                  <c:v>2.09</c:v>
                </c:pt>
                <c:pt idx="135">
                  <c:v>2.13</c:v>
                </c:pt>
                <c:pt idx="136">
                  <c:v>2.14</c:v>
                </c:pt>
                <c:pt idx="137">
                  <c:v>2.12</c:v>
                </c:pt>
                <c:pt idx="138">
                  <c:v>2.12</c:v>
                </c:pt>
                <c:pt idx="139">
                  <c:v>2.1</c:v>
                </c:pt>
                <c:pt idx="140">
                  <c:v>2.12</c:v>
                </c:pt>
                <c:pt idx="141">
                  <c:v>2.11</c:v>
                </c:pt>
                <c:pt idx="142">
                  <c:v>2.0099999999999998</c:v>
                </c:pt>
                <c:pt idx="143">
                  <c:v>1.81</c:v>
                </c:pt>
                <c:pt idx="144">
                  <c:v>1.79</c:v>
                </c:pt>
                <c:pt idx="145">
                  <c:v>1.88</c:v>
                </c:pt>
                <c:pt idx="146">
                  <c:v>1.91</c:v>
                </c:pt>
                <c:pt idx="147">
                  <c:v>1.93</c:v>
                </c:pt>
                <c:pt idx="148">
                  <c:v>1.83</c:v>
                </c:pt>
                <c:pt idx="149">
                  <c:v>1.7</c:v>
                </c:pt>
                <c:pt idx="150">
                  <c:v>1.75</c:v>
                </c:pt>
                <c:pt idx="151">
                  <c:v>1.59</c:v>
                </c:pt>
                <c:pt idx="152">
                  <c:v>1.59</c:v>
                </c:pt>
                <c:pt idx="153">
                  <c:v>1.56</c:v>
                </c:pt>
                <c:pt idx="154">
                  <c:v>1.64</c:v>
                </c:pt>
                <c:pt idx="155">
                  <c:v>1.72</c:v>
                </c:pt>
                <c:pt idx="156">
                  <c:v>1.72</c:v>
                </c:pt>
                <c:pt idx="157">
                  <c:v>1.61</c:v>
                </c:pt>
                <c:pt idx="158">
                  <c:v>0.99</c:v>
                </c:pt>
                <c:pt idx="159">
                  <c:v>1.1100000000000001</c:v>
                </c:pt>
                <c:pt idx="160">
                  <c:v>1.1100000000000001</c:v>
                </c:pt>
                <c:pt idx="161">
                  <c:v>1.27</c:v>
                </c:pt>
                <c:pt idx="162">
                  <c:v>1.45</c:v>
                </c:pt>
                <c:pt idx="163">
                  <c:v>1.66</c:v>
                </c:pt>
                <c:pt idx="164">
                  <c:v>1.66</c:v>
                </c:pt>
                <c:pt idx="165">
                  <c:v>1.71</c:v>
                </c:pt>
                <c:pt idx="166">
                  <c:v>1.71</c:v>
                </c:pt>
                <c:pt idx="167">
                  <c:v>1.91</c:v>
                </c:pt>
                <c:pt idx="168">
                  <c:v>2.0815789470000001</c:v>
                </c:pt>
                <c:pt idx="169">
                  <c:v>2.1800000000000002</c:v>
                </c:pt>
                <c:pt idx="170">
                  <c:v>2.275217391</c:v>
                </c:pt>
                <c:pt idx="171">
                  <c:v>2.3495454549999999</c:v>
                </c:pt>
                <c:pt idx="172">
                  <c:v>2.468</c:v>
                </c:pt>
                <c:pt idx="173">
                  <c:v>2.3427272729999999</c:v>
                </c:pt>
                <c:pt idx="174">
                  <c:v>2.35</c:v>
                </c:pt>
                <c:pt idx="175">
                  <c:v>2.35</c:v>
                </c:pt>
                <c:pt idx="176">
                  <c:v>2.34</c:v>
                </c:pt>
                <c:pt idx="177">
                  <c:v>2.54</c:v>
                </c:pt>
                <c:pt idx="178">
                  <c:v>2.62</c:v>
                </c:pt>
                <c:pt idx="179">
                  <c:v>2.42</c:v>
                </c:pt>
                <c:pt idx="180">
                  <c:v>2.42</c:v>
                </c:pt>
                <c:pt idx="181">
                  <c:v>2.42</c:v>
                </c:pt>
                <c:pt idx="182">
                  <c:v>2.42</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Sheet1!#REF!</c:f>
              <c:strCache>
                <c:ptCount val="1"/>
                <c:pt idx="0">
                  <c:v>#REF!</c:v>
                </c:pt>
              </c:strCache>
            </c:strRef>
          </c:tx>
          <c:spPr>
            <a:ln w="29309">
              <a:solidFill>
                <a:srgbClr val="0070C0"/>
              </a:solidFill>
              <a:prstDash val="solid"/>
            </a:ln>
          </c:spPr>
          <c:marker>
            <c:symbol val="none"/>
          </c:marke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TIPS (10-Yr)</c:v>
                </c:pt>
              </c:strCache>
            </c:strRef>
          </c:tx>
          <c:spPr>
            <a:ln w="29309">
              <a:solidFill>
                <a:schemeClr val="tx2"/>
              </a:solidFill>
              <a:prstDash val="solid"/>
            </a:ln>
          </c:spPr>
          <c:marker>
            <c:symbol val="none"/>
          </c:marke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Sheet1!$B$2:$B$184</c:f>
              <c:numCache>
                <c:formatCode>General</c:formatCode>
                <c:ptCount val="18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numCache>
            </c:numRef>
          </c:val>
          <c:smooth val="0"/>
          <c:extLst>
            <c:ext xmlns:c16="http://schemas.microsoft.com/office/drawing/2014/chart" uri="{C3380CC4-5D6E-409C-BE32-E72D297353CC}">
              <c16:uniqueId val="{00000002-2606-4245-84EA-09EB5DF5C723}"/>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6"/>
          <c:min val="-2"/>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6"/>
          <c:min val="-2"/>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spPr>
        <a:solidFill>
          <a:schemeClr val="bg1"/>
        </a:solidFill>
        <a:ln w="19539">
          <a:noFill/>
        </a:ln>
      </c:spPr>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Nominal Interest Rates, </a:t>
            </a:r>
          </a:p>
          <a:p>
            <a:pPr>
              <a:defRPr sz="1600"/>
            </a:pPr>
            <a:r>
              <a:rPr lang="en-US" sz="1600" dirty="0"/>
              <a:t>Real Interest Rates</a:t>
            </a:r>
          </a:p>
          <a:p>
            <a:pPr>
              <a:defRPr sz="1600"/>
            </a:pPr>
            <a:r>
              <a:rPr lang="en-US" sz="1600" dirty="0"/>
              <a:t> and Inflation Expectations</a:t>
            </a:r>
          </a:p>
        </c:rich>
      </c:tx>
      <c:layout>
        <c:manualLayout>
          <c:xMode val="edge"/>
          <c:yMode val="edge"/>
          <c:x val="0.34566739634576527"/>
          <c:y val="2.4524087868068905E-2"/>
        </c:manualLayout>
      </c:layout>
      <c:overlay val="0"/>
      <c:spPr>
        <a:noFill/>
        <a:ln w="19539">
          <a:noFill/>
        </a:ln>
      </c:spPr>
    </c:title>
    <c:autoTitleDeleted val="0"/>
    <c:plotArea>
      <c:layout>
        <c:manualLayout>
          <c:layoutTarget val="inner"/>
          <c:xMode val="edge"/>
          <c:yMode val="edge"/>
          <c:x val="7.8703703703703706E-2"/>
          <c:y val="0.18126272912423624"/>
          <c:w val="0.83950617283950613"/>
          <c:h val="0.77393075356415475"/>
        </c:manualLayout>
      </c:layout>
      <c:areaChart>
        <c:grouping val="stacked"/>
        <c:varyColors val="0"/>
        <c:ser>
          <c:idx val="3"/>
          <c:order val="2"/>
          <c:tx>
            <c:strRef>
              <c:f>Sheet1!$D$1</c:f>
              <c:strCache>
                <c:ptCount val="1"/>
                <c:pt idx="0">
                  <c:v>Inflation Expectations</c:v>
                </c:pt>
              </c:strCache>
            </c:strRef>
          </c:tx>
          <c:spPr>
            <a:solidFill>
              <a:schemeClr val="accent2"/>
            </a:solidFill>
            <a:ln w="9770">
              <a:solidFill>
                <a:schemeClr val="tx1"/>
              </a:solidFill>
              <a:prstDash val="solid"/>
            </a:ln>
          </c:spP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Sheet1!$D$2:$D$184</c:f>
              <c:numCache>
                <c:formatCode>General</c:formatCode>
                <c:ptCount val="183"/>
                <c:pt idx="0">
                  <c:v>2.3199999999999998</c:v>
                </c:pt>
                <c:pt idx="1">
                  <c:v>2.36</c:v>
                </c:pt>
                <c:pt idx="2">
                  <c:v>2.38</c:v>
                </c:pt>
                <c:pt idx="3">
                  <c:v>2.4300000000000002</c:v>
                </c:pt>
                <c:pt idx="4">
                  <c:v>2.38</c:v>
                </c:pt>
                <c:pt idx="5">
                  <c:v>2.41</c:v>
                </c:pt>
                <c:pt idx="6">
                  <c:v>2.36</c:v>
                </c:pt>
                <c:pt idx="7">
                  <c:v>2.23</c:v>
                </c:pt>
                <c:pt idx="8">
                  <c:v>2.2599999999999998</c:v>
                </c:pt>
                <c:pt idx="9">
                  <c:v>2.33</c:v>
                </c:pt>
                <c:pt idx="10">
                  <c:v>2.38</c:v>
                </c:pt>
                <c:pt idx="11">
                  <c:v>2.31</c:v>
                </c:pt>
                <c:pt idx="12">
                  <c:v>2.27</c:v>
                </c:pt>
                <c:pt idx="13">
                  <c:v>2.33</c:v>
                </c:pt>
                <c:pt idx="14">
                  <c:v>2.42</c:v>
                </c:pt>
                <c:pt idx="15">
                  <c:v>2.3200001000000001</c:v>
                </c:pt>
                <c:pt idx="16">
                  <c:v>2.4200001000000002</c:v>
                </c:pt>
                <c:pt idx="17">
                  <c:v>2.4699998999999999</c:v>
                </c:pt>
                <c:pt idx="18">
                  <c:v>2.4400002000000001</c:v>
                </c:pt>
                <c:pt idx="19">
                  <c:v>2.2100000999999998</c:v>
                </c:pt>
                <c:pt idx="20">
                  <c:v>1.8400000999999999</c:v>
                </c:pt>
                <c:pt idx="21">
                  <c:v>1.0599999</c:v>
                </c:pt>
                <c:pt idx="22">
                  <c:v>0.64</c:v>
                </c:pt>
                <c:pt idx="23">
                  <c:v>0.2500001</c:v>
                </c:pt>
                <c:pt idx="24">
                  <c:v>0.61</c:v>
                </c:pt>
                <c:pt idx="25">
                  <c:v>1.1199999</c:v>
                </c:pt>
                <c:pt idx="26">
                  <c:v>1.1099999</c:v>
                </c:pt>
                <c:pt idx="27">
                  <c:v>1.3600000999999999</c:v>
                </c:pt>
                <c:pt idx="28">
                  <c:v>1.57</c:v>
                </c:pt>
                <c:pt idx="29">
                  <c:v>1.86</c:v>
                </c:pt>
                <c:pt idx="30">
                  <c:v>1.7399998999999999</c:v>
                </c:pt>
                <c:pt idx="31">
                  <c:v>1.8199999</c:v>
                </c:pt>
                <c:pt idx="32">
                  <c:v>1.7600001000000001</c:v>
                </c:pt>
                <c:pt idx="33">
                  <c:v>1.9100001</c:v>
                </c:pt>
                <c:pt idx="34">
                  <c:v>2.1200000999999999</c:v>
                </c:pt>
                <c:pt idx="35">
                  <c:v>2.2299999000000001</c:v>
                </c:pt>
                <c:pt idx="36">
                  <c:v>2.36</c:v>
                </c:pt>
                <c:pt idx="37">
                  <c:v>2.27</c:v>
                </c:pt>
                <c:pt idx="38">
                  <c:v>2.2200000000000002</c:v>
                </c:pt>
                <c:pt idx="39">
                  <c:v>2.35</c:v>
                </c:pt>
                <c:pt idx="40">
                  <c:v>2.11</c:v>
                </c:pt>
                <c:pt idx="41">
                  <c:v>1.94</c:v>
                </c:pt>
                <c:pt idx="42">
                  <c:v>1.77</c:v>
                </c:pt>
                <c:pt idx="43">
                  <c:v>1.68</c:v>
                </c:pt>
                <c:pt idx="44">
                  <c:v>1.74</c:v>
                </c:pt>
                <c:pt idx="45">
                  <c:v>2.0099999999999998</c:v>
                </c:pt>
                <c:pt idx="46">
                  <c:v>2.09</c:v>
                </c:pt>
                <c:pt idx="47">
                  <c:v>2.25</c:v>
                </c:pt>
                <c:pt idx="48">
                  <c:v>2.33</c:v>
                </c:pt>
                <c:pt idx="49">
                  <c:v>2.34</c:v>
                </c:pt>
                <c:pt idx="50">
                  <c:v>2.4500000000000002</c:v>
                </c:pt>
                <c:pt idx="51">
                  <c:v>2.6</c:v>
                </c:pt>
                <c:pt idx="52">
                  <c:v>2.39</c:v>
                </c:pt>
                <c:pt idx="53">
                  <c:v>2.2400000000000002</c:v>
                </c:pt>
                <c:pt idx="54">
                  <c:v>2.38</c:v>
                </c:pt>
                <c:pt idx="55">
                  <c:v>2.16</c:v>
                </c:pt>
                <c:pt idx="56">
                  <c:v>1.9</c:v>
                </c:pt>
                <c:pt idx="57">
                  <c:v>1.96</c:v>
                </c:pt>
                <c:pt idx="58">
                  <c:v>2.0099999999999998</c:v>
                </c:pt>
                <c:pt idx="59">
                  <c:v>2.0099999999999998</c:v>
                </c:pt>
                <c:pt idx="60">
                  <c:v>2.08</c:v>
                </c:pt>
                <c:pt idx="61">
                  <c:v>2.2200000000000002</c:v>
                </c:pt>
                <c:pt idx="62">
                  <c:v>2.31</c:v>
                </c:pt>
                <c:pt idx="63">
                  <c:v>2.2599999999999998</c:v>
                </c:pt>
                <c:pt idx="64">
                  <c:v>2.14</c:v>
                </c:pt>
                <c:pt idx="65">
                  <c:v>2.12</c:v>
                </c:pt>
                <c:pt idx="66">
                  <c:v>2.13</c:v>
                </c:pt>
                <c:pt idx="67">
                  <c:v>2.27</c:v>
                </c:pt>
                <c:pt idx="68">
                  <c:v>2.4300000000000002</c:v>
                </c:pt>
                <c:pt idx="69">
                  <c:v>2.5</c:v>
                </c:pt>
                <c:pt idx="70">
                  <c:v>2.42</c:v>
                </c:pt>
                <c:pt idx="71">
                  <c:v>2.48</c:v>
                </c:pt>
                <c:pt idx="72">
                  <c:v>2.52</c:v>
                </c:pt>
                <c:pt idx="73">
                  <c:v>2.5499999999999998</c:v>
                </c:pt>
                <c:pt idx="74">
                  <c:v>2.5499999999999998</c:v>
                </c:pt>
                <c:pt idx="75">
                  <c:v>2.41</c:v>
                </c:pt>
                <c:pt idx="76">
                  <c:v>2.29</c:v>
                </c:pt>
                <c:pt idx="77">
                  <c:v>2.0499999999999998</c:v>
                </c:pt>
                <c:pt idx="78">
                  <c:v>2.12</c:v>
                </c:pt>
                <c:pt idx="79">
                  <c:v>2.19</c:v>
                </c:pt>
                <c:pt idx="80">
                  <c:v>2.15</c:v>
                </c:pt>
                <c:pt idx="81">
                  <c:v>2.19</c:v>
                </c:pt>
                <c:pt idx="82">
                  <c:v>2.17</c:v>
                </c:pt>
                <c:pt idx="83">
                  <c:v>2.16</c:v>
                </c:pt>
                <c:pt idx="84">
                  <c:v>2.23</c:v>
                </c:pt>
                <c:pt idx="85">
                  <c:v>2.16</c:v>
                </c:pt>
                <c:pt idx="86">
                  <c:v>2.16</c:v>
                </c:pt>
                <c:pt idx="87">
                  <c:v>2.17</c:v>
                </c:pt>
                <c:pt idx="88">
                  <c:v>2.19</c:v>
                </c:pt>
                <c:pt idx="89">
                  <c:v>2.23</c:v>
                </c:pt>
                <c:pt idx="90">
                  <c:v>2.2599999999999998</c:v>
                </c:pt>
                <c:pt idx="91">
                  <c:v>2.2000000000000002</c:v>
                </c:pt>
                <c:pt idx="92">
                  <c:v>2.0699999999999998</c:v>
                </c:pt>
                <c:pt idx="93">
                  <c:v>1.92</c:v>
                </c:pt>
                <c:pt idx="94">
                  <c:v>1.88</c:v>
                </c:pt>
                <c:pt idx="95">
                  <c:v>1.7</c:v>
                </c:pt>
                <c:pt idx="96">
                  <c:v>1.61</c:v>
                </c:pt>
                <c:pt idx="97">
                  <c:v>1.72</c:v>
                </c:pt>
                <c:pt idx="98">
                  <c:v>1.76</c:v>
                </c:pt>
                <c:pt idx="99">
                  <c:v>1.86</c:v>
                </c:pt>
                <c:pt idx="100">
                  <c:v>1.87</c:v>
                </c:pt>
                <c:pt idx="101">
                  <c:v>1.86</c:v>
                </c:pt>
                <c:pt idx="102">
                  <c:v>1.82</c:v>
                </c:pt>
                <c:pt idx="103">
                  <c:v>1.62</c:v>
                </c:pt>
                <c:pt idx="104">
                  <c:v>1.52</c:v>
                </c:pt>
                <c:pt idx="105">
                  <c:v>1.5</c:v>
                </c:pt>
                <c:pt idx="106">
                  <c:v>1.57</c:v>
                </c:pt>
                <c:pt idx="107">
                  <c:v>1.51</c:v>
                </c:pt>
                <c:pt idx="108">
                  <c:v>1.42</c:v>
                </c:pt>
                <c:pt idx="109">
                  <c:v>1.31</c:v>
                </c:pt>
                <c:pt idx="110">
                  <c:v>1.55</c:v>
                </c:pt>
                <c:pt idx="111">
                  <c:v>1.62</c:v>
                </c:pt>
                <c:pt idx="112">
                  <c:v>1.6</c:v>
                </c:pt>
                <c:pt idx="113">
                  <c:v>1.47</c:v>
                </c:pt>
                <c:pt idx="114">
                  <c:v>1.46</c:v>
                </c:pt>
                <c:pt idx="115">
                  <c:v>1.47</c:v>
                </c:pt>
                <c:pt idx="116">
                  <c:v>1.51</c:v>
                </c:pt>
                <c:pt idx="117">
                  <c:v>1.66</c:v>
                </c:pt>
                <c:pt idx="118">
                  <c:v>1.82</c:v>
                </c:pt>
                <c:pt idx="119">
                  <c:v>1.93</c:v>
                </c:pt>
                <c:pt idx="120">
                  <c:v>2.0099999999999998</c:v>
                </c:pt>
                <c:pt idx="121">
                  <c:v>2.02</c:v>
                </c:pt>
                <c:pt idx="122">
                  <c:v>1.99</c:v>
                </c:pt>
                <c:pt idx="123">
                  <c:v>1.91</c:v>
                </c:pt>
                <c:pt idx="124">
                  <c:v>1.83</c:v>
                </c:pt>
                <c:pt idx="125">
                  <c:v>1.73</c:v>
                </c:pt>
                <c:pt idx="126">
                  <c:v>1.77</c:v>
                </c:pt>
                <c:pt idx="127">
                  <c:v>1.78</c:v>
                </c:pt>
                <c:pt idx="128">
                  <c:v>1.83</c:v>
                </c:pt>
                <c:pt idx="129">
                  <c:v>1.86</c:v>
                </c:pt>
                <c:pt idx="130">
                  <c:v>1.85</c:v>
                </c:pt>
                <c:pt idx="131">
                  <c:v>1.9</c:v>
                </c:pt>
                <c:pt idx="132">
                  <c:v>2.04</c:v>
                </c:pt>
                <c:pt idx="133">
                  <c:v>2.1</c:v>
                </c:pt>
                <c:pt idx="134">
                  <c:v>2.09</c:v>
                </c:pt>
                <c:pt idx="135">
                  <c:v>2.13</c:v>
                </c:pt>
                <c:pt idx="136">
                  <c:v>2.14</c:v>
                </c:pt>
                <c:pt idx="137">
                  <c:v>2.12</c:v>
                </c:pt>
                <c:pt idx="138">
                  <c:v>2.12</c:v>
                </c:pt>
                <c:pt idx="139">
                  <c:v>2.1</c:v>
                </c:pt>
                <c:pt idx="140">
                  <c:v>2.12</c:v>
                </c:pt>
                <c:pt idx="141">
                  <c:v>2.11</c:v>
                </c:pt>
                <c:pt idx="142">
                  <c:v>2.0099999999999998</c:v>
                </c:pt>
                <c:pt idx="143">
                  <c:v>1.81</c:v>
                </c:pt>
                <c:pt idx="144">
                  <c:v>1.79</c:v>
                </c:pt>
                <c:pt idx="145">
                  <c:v>1.88</c:v>
                </c:pt>
                <c:pt idx="146">
                  <c:v>1.91</c:v>
                </c:pt>
                <c:pt idx="147">
                  <c:v>1.93</c:v>
                </c:pt>
                <c:pt idx="148">
                  <c:v>1.83</c:v>
                </c:pt>
                <c:pt idx="149">
                  <c:v>1.7</c:v>
                </c:pt>
                <c:pt idx="150">
                  <c:v>1.75</c:v>
                </c:pt>
                <c:pt idx="151">
                  <c:v>1.59</c:v>
                </c:pt>
                <c:pt idx="152">
                  <c:v>1.59</c:v>
                </c:pt>
                <c:pt idx="153">
                  <c:v>1.56</c:v>
                </c:pt>
                <c:pt idx="154">
                  <c:v>1.64</c:v>
                </c:pt>
                <c:pt idx="155">
                  <c:v>1.72</c:v>
                </c:pt>
                <c:pt idx="156">
                  <c:v>1.72</c:v>
                </c:pt>
                <c:pt idx="157">
                  <c:v>1.61</c:v>
                </c:pt>
                <c:pt idx="158">
                  <c:v>0.99</c:v>
                </c:pt>
                <c:pt idx="159">
                  <c:v>1.1100000000000001</c:v>
                </c:pt>
                <c:pt idx="160">
                  <c:v>1.1100000000000001</c:v>
                </c:pt>
                <c:pt idx="161">
                  <c:v>1.27</c:v>
                </c:pt>
                <c:pt idx="162">
                  <c:v>1.45</c:v>
                </c:pt>
                <c:pt idx="163">
                  <c:v>1.66</c:v>
                </c:pt>
                <c:pt idx="164">
                  <c:v>1.66</c:v>
                </c:pt>
                <c:pt idx="165">
                  <c:v>1.71</c:v>
                </c:pt>
                <c:pt idx="166">
                  <c:v>1.71</c:v>
                </c:pt>
                <c:pt idx="167">
                  <c:v>1.91</c:v>
                </c:pt>
                <c:pt idx="168">
                  <c:v>2.0815789473684214</c:v>
                </c:pt>
                <c:pt idx="169">
                  <c:v>2.1800000000000002</c:v>
                </c:pt>
                <c:pt idx="170">
                  <c:v>2.2752173913043476</c:v>
                </c:pt>
                <c:pt idx="171">
                  <c:v>2.3495454545454546</c:v>
                </c:pt>
                <c:pt idx="172">
                  <c:v>2.468</c:v>
                </c:pt>
                <c:pt idx="173">
                  <c:v>2.3427272727272728</c:v>
                </c:pt>
                <c:pt idx="174">
                  <c:v>2.35</c:v>
                </c:pt>
                <c:pt idx="175">
                  <c:v>2.35</c:v>
                </c:pt>
                <c:pt idx="176">
                  <c:v>2.34</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10-yr Treas</c:v>
                </c:pt>
              </c:strCache>
            </c:strRef>
          </c:tx>
          <c:spPr>
            <a:ln w="29309">
              <a:solidFill>
                <a:srgbClr val="0070C0"/>
              </a:solidFill>
              <a:prstDash val="solid"/>
            </a:ln>
          </c:spPr>
          <c:marker>
            <c:symbol val="none"/>
          </c:marke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Sheet1!$C$2:$C$184</c:f>
              <c:numCache>
                <c:formatCode>General</c:formatCode>
                <c:ptCount val="183"/>
                <c:pt idx="0">
                  <c:v>4.76</c:v>
                </c:pt>
                <c:pt idx="1">
                  <c:v>4.72</c:v>
                </c:pt>
                <c:pt idx="2">
                  <c:v>4.5599999999999996</c:v>
                </c:pt>
                <c:pt idx="3">
                  <c:v>4.6900000000000004</c:v>
                </c:pt>
                <c:pt idx="4">
                  <c:v>4.75</c:v>
                </c:pt>
                <c:pt idx="5">
                  <c:v>5.0999999999999996</c:v>
                </c:pt>
                <c:pt idx="6">
                  <c:v>5</c:v>
                </c:pt>
                <c:pt idx="7">
                  <c:v>4.67</c:v>
                </c:pt>
                <c:pt idx="8">
                  <c:v>4.5199999999999996</c:v>
                </c:pt>
                <c:pt idx="9">
                  <c:v>4.53</c:v>
                </c:pt>
                <c:pt idx="10">
                  <c:v>4.1500000000000004</c:v>
                </c:pt>
                <c:pt idx="11">
                  <c:v>4.0999999999999996</c:v>
                </c:pt>
                <c:pt idx="12">
                  <c:v>3.74</c:v>
                </c:pt>
                <c:pt idx="13">
                  <c:v>3.74</c:v>
                </c:pt>
                <c:pt idx="14">
                  <c:v>3.51</c:v>
                </c:pt>
                <c:pt idx="15">
                  <c:v>3.6800001</c:v>
                </c:pt>
                <c:pt idx="16">
                  <c:v>3.8800001000000002</c:v>
                </c:pt>
                <c:pt idx="17">
                  <c:v>4.0999999000000003</c:v>
                </c:pt>
                <c:pt idx="18">
                  <c:v>4.0100002000000003</c:v>
                </c:pt>
                <c:pt idx="19">
                  <c:v>3.8900001</c:v>
                </c:pt>
                <c:pt idx="20">
                  <c:v>3.6900000999999998</c:v>
                </c:pt>
                <c:pt idx="21">
                  <c:v>3.8099999000000002</c:v>
                </c:pt>
                <c:pt idx="22">
                  <c:v>3.53</c:v>
                </c:pt>
                <c:pt idx="23">
                  <c:v>2.4200001000000002</c:v>
                </c:pt>
                <c:pt idx="24">
                  <c:v>2.52</c:v>
                </c:pt>
                <c:pt idx="25">
                  <c:v>2.8699998999999998</c:v>
                </c:pt>
                <c:pt idx="26">
                  <c:v>2.8199999</c:v>
                </c:pt>
                <c:pt idx="27">
                  <c:v>2.9300001</c:v>
                </c:pt>
                <c:pt idx="28">
                  <c:v>3.29</c:v>
                </c:pt>
                <c:pt idx="29">
                  <c:v>3.72</c:v>
                </c:pt>
                <c:pt idx="30">
                  <c:v>3.5599999000000002</c:v>
                </c:pt>
                <c:pt idx="31">
                  <c:v>3.5899999</c:v>
                </c:pt>
                <c:pt idx="32">
                  <c:v>3.4000001000000002</c:v>
                </c:pt>
                <c:pt idx="33">
                  <c:v>3.3900001</c:v>
                </c:pt>
                <c:pt idx="34">
                  <c:v>3.4000001000000002</c:v>
                </c:pt>
                <c:pt idx="35">
                  <c:v>3.5899999</c:v>
                </c:pt>
                <c:pt idx="36">
                  <c:v>3.73</c:v>
                </c:pt>
                <c:pt idx="37">
                  <c:v>3.69</c:v>
                </c:pt>
                <c:pt idx="38">
                  <c:v>3.73</c:v>
                </c:pt>
                <c:pt idx="39">
                  <c:v>3.85</c:v>
                </c:pt>
                <c:pt idx="40">
                  <c:v>3.42</c:v>
                </c:pt>
                <c:pt idx="41">
                  <c:v>3.2</c:v>
                </c:pt>
                <c:pt idx="42">
                  <c:v>3.01</c:v>
                </c:pt>
                <c:pt idx="43">
                  <c:v>2.7</c:v>
                </c:pt>
                <c:pt idx="44">
                  <c:v>2.65</c:v>
                </c:pt>
                <c:pt idx="45">
                  <c:v>2.54</c:v>
                </c:pt>
                <c:pt idx="46">
                  <c:v>2.76</c:v>
                </c:pt>
                <c:pt idx="47">
                  <c:v>3.29</c:v>
                </c:pt>
                <c:pt idx="48">
                  <c:v>3.39</c:v>
                </c:pt>
                <c:pt idx="49">
                  <c:v>3.58</c:v>
                </c:pt>
                <c:pt idx="50">
                  <c:v>3.41</c:v>
                </c:pt>
                <c:pt idx="51">
                  <c:v>3.46</c:v>
                </c:pt>
                <c:pt idx="52">
                  <c:v>3.17</c:v>
                </c:pt>
                <c:pt idx="53">
                  <c:v>3</c:v>
                </c:pt>
                <c:pt idx="54">
                  <c:v>3</c:v>
                </c:pt>
                <c:pt idx="55">
                  <c:v>2.2999999999999998</c:v>
                </c:pt>
                <c:pt idx="56">
                  <c:v>1.98</c:v>
                </c:pt>
                <c:pt idx="57">
                  <c:v>2.15</c:v>
                </c:pt>
                <c:pt idx="58">
                  <c:v>2.0099999999999998</c:v>
                </c:pt>
                <c:pt idx="59">
                  <c:v>1.98</c:v>
                </c:pt>
                <c:pt idx="60">
                  <c:v>1.97</c:v>
                </c:pt>
                <c:pt idx="61">
                  <c:v>1.97</c:v>
                </c:pt>
                <c:pt idx="62">
                  <c:v>2.17</c:v>
                </c:pt>
                <c:pt idx="63">
                  <c:v>2.0499999999999998</c:v>
                </c:pt>
                <c:pt idx="64">
                  <c:v>1.8</c:v>
                </c:pt>
                <c:pt idx="65">
                  <c:v>1.62</c:v>
                </c:pt>
                <c:pt idx="66">
                  <c:v>1.53</c:v>
                </c:pt>
                <c:pt idx="67">
                  <c:v>1.68</c:v>
                </c:pt>
                <c:pt idx="68">
                  <c:v>1.72</c:v>
                </c:pt>
                <c:pt idx="69">
                  <c:v>1.75</c:v>
                </c:pt>
                <c:pt idx="70">
                  <c:v>1.65</c:v>
                </c:pt>
                <c:pt idx="71">
                  <c:v>1.72</c:v>
                </c:pt>
                <c:pt idx="72">
                  <c:v>1.91</c:v>
                </c:pt>
                <c:pt idx="73">
                  <c:v>1.98</c:v>
                </c:pt>
                <c:pt idx="74">
                  <c:v>1.96</c:v>
                </c:pt>
                <c:pt idx="75">
                  <c:v>1.76</c:v>
                </c:pt>
                <c:pt idx="76">
                  <c:v>1.93</c:v>
                </c:pt>
                <c:pt idx="77">
                  <c:v>2.2999999999999998</c:v>
                </c:pt>
                <c:pt idx="78">
                  <c:v>2.58</c:v>
                </c:pt>
                <c:pt idx="79">
                  <c:v>2.74</c:v>
                </c:pt>
                <c:pt idx="80">
                  <c:v>2.81</c:v>
                </c:pt>
                <c:pt idx="81">
                  <c:v>2.62</c:v>
                </c:pt>
                <c:pt idx="82">
                  <c:v>2.72</c:v>
                </c:pt>
                <c:pt idx="83">
                  <c:v>2.9</c:v>
                </c:pt>
                <c:pt idx="84">
                  <c:v>2.86</c:v>
                </c:pt>
                <c:pt idx="85">
                  <c:v>2.71</c:v>
                </c:pt>
                <c:pt idx="86">
                  <c:v>2.72</c:v>
                </c:pt>
                <c:pt idx="87">
                  <c:v>2.71</c:v>
                </c:pt>
                <c:pt idx="88">
                  <c:v>2.56</c:v>
                </c:pt>
                <c:pt idx="89">
                  <c:v>2.6</c:v>
                </c:pt>
                <c:pt idx="90">
                  <c:v>2.54</c:v>
                </c:pt>
                <c:pt idx="91">
                  <c:v>2.42</c:v>
                </c:pt>
                <c:pt idx="92">
                  <c:v>2.5299999999999998</c:v>
                </c:pt>
                <c:pt idx="93">
                  <c:v>2.2999999999999998</c:v>
                </c:pt>
                <c:pt idx="94">
                  <c:v>2.33</c:v>
                </c:pt>
                <c:pt idx="95">
                  <c:v>2.21</c:v>
                </c:pt>
                <c:pt idx="96">
                  <c:v>1.88</c:v>
                </c:pt>
                <c:pt idx="97">
                  <c:v>1.98</c:v>
                </c:pt>
                <c:pt idx="98">
                  <c:v>2.04</c:v>
                </c:pt>
                <c:pt idx="99">
                  <c:v>1.94</c:v>
                </c:pt>
                <c:pt idx="100">
                  <c:v>2.2000000000000002</c:v>
                </c:pt>
                <c:pt idx="101">
                  <c:v>2.36</c:v>
                </c:pt>
                <c:pt idx="102">
                  <c:v>2.3199999999999998</c:v>
                </c:pt>
                <c:pt idx="103">
                  <c:v>2.2000000000000002</c:v>
                </c:pt>
                <c:pt idx="104">
                  <c:v>2.17</c:v>
                </c:pt>
                <c:pt idx="105">
                  <c:v>2.0699999999999998</c:v>
                </c:pt>
                <c:pt idx="106">
                  <c:v>2.2599999999999998</c:v>
                </c:pt>
                <c:pt idx="107">
                  <c:v>2.2400000000000002</c:v>
                </c:pt>
                <c:pt idx="108">
                  <c:v>2.09</c:v>
                </c:pt>
                <c:pt idx="109">
                  <c:v>1.78</c:v>
                </c:pt>
                <c:pt idx="110">
                  <c:v>1.89</c:v>
                </c:pt>
                <c:pt idx="111">
                  <c:v>1.81</c:v>
                </c:pt>
                <c:pt idx="112">
                  <c:v>1.81</c:v>
                </c:pt>
                <c:pt idx="113">
                  <c:v>1.64</c:v>
                </c:pt>
                <c:pt idx="114">
                  <c:v>1.5</c:v>
                </c:pt>
                <c:pt idx="115">
                  <c:v>1.56</c:v>
                </c:pt>
                <c:pt idx="116">
                  <c:v>1.63</c:v>
                </c:pt>
                <c:pt idx="117">
                  <c:v>1.76</c:v>
                </c:pt>
                <c:pt idx="118">
                  <c:v>2.14</c:v>
                </c:pt>
                <c:pt idx="119">
                  <c:v>2.4900000000000002</c:v>
                </c:pt>
                <c:pt idx="120">
                  <c:v>2.4300000000000002</c:v>
                </c:pt>
                <c:pt idx="121">
                  <c:v>2.42</c:v>
                </c:pt>
                <c:pt idx="122">
                  <c:v>2.48</c:v>
                </c:pt>
                <c:pt idx="123">
                  <c:v>2.2999999999999998</c:v>
                </c:pt>
                <c:pt idx="124">
                  <c:v>2.2999999999999998</c:v>
                </c:pt>
                <c:pt idx="125">
                  <c:v>2.19</c:v>
                </c:pt>
                <c:pt idx="126">
                  <c:v>2.3199999999999998</c:v>
                </c:pt>
                <c:pt idx="127">
                  <c:v>2.21</c:v>
                </c:pt>
                <c:pt idx="128">
                  <c:v>2.2000000000000002</c:v>
                </c:pt>
                <c:pt idx="129">
                  <c:v>2.36</c:v>
                </c:pt>
                <c:pt idx="130">
                  <c:v>2.35</c:v>
                </c:pt>
                <c:pt idx="131">
                  <c:v>2.4</c:v>
                </c:pt>
                <c:pt idx="132">
                  <c:v>2.58</c:v>
                </c:pt>
                <c:pt idx="133">
                  <c:v>2.86</c:v>
                </c:pt>
                <c:pt idx="134">
                  <c:v>2.84</c:v>
                </c:pt>
                <c:pt idx="135">
                  <c:v>2.87</c:v>
                </c:pt>
                <c:pt idx="136">
                  <c:v>2.98</c:v>
                </c:pt>
                <c:pt idx="137">
                  <c:v>2.91</c:v>
                </c:pt>
                <c:pt idx="138">
                  <c:v>2.89</c:v>
                </c:pt>
                <c:pt idx="139">
                  <c:v>2.89</c:v>
                </c:pt>
                <c:pt idx="140">
                  <c:v>3</c:v>
                </c:pt>
                <c:pt idx="141">
                  <c:v>3.15</c:v>
                </c:pt>
                <c:pt idx="142">
                  <c:v>3.12</c:v>
                </c:pt>
                <c:pt idx="143">
                  <c:v>2.83</c:v>
                </c:pt>
                <c:pt idx="144">
                  <c:v>2.71</c:v>
                </c:pt>
                <c:pt idx="145">
                  <c:v>2.68</c:v>
                </c:pt>
                <c:pt idx="146">
                  <c:v>2.57</c:v>
                </c:pt>
                <c:pt idx="147">
                  <c:v>2.5299999999999998</c:v>
                </c:pt>
                <c:pt idx="148">
                  <c:v>2.4</c:v>
                </c:pt>
                <c:pt idx="149">
                  <c:v>2.0699999999999998</c:v>
                </c:pt>
                <c:pt idx="150">
                  <c:v>2.06</c:v>
                </c:pt>
                <c:pt idx="151">
                  <c:v>1.63</c:v>
                </c:pt>
                <c:pt idx="152">
                  <c:v>1.7</c:v>
                </c:pt>
                <c:pt idx="153">
                  <c:v>1.71</c:v>
                </c:pt>
                <c:pt idx="154">
                  <c:v>1.81</c:v>
                </c:pt>
                <c:pt idx="155">
                  <c:v>1.86</c:v>
                </c:pt>
                <c:pt idx="156">
                  <c:v>1.76</c:v>
                </c:pt>
                <c:pt idx="157">
                  <c:v>1.5</c:v>
                </c:pt>
                <c:pt idx="158">
                  <c:v>0.87</c:v>
                </c:pt>
                <c:pt idx="159">
                  <c:v>0.66</c:v>
                </c:pt>
                <c:pt idx="160">
                  <c:v>0.67</c:v>
                </c:pt>
                <c:pt idx="161">
                  <c:v>0.73</c:v>
                </c:pt>
                <c:pt idx="162">
                  <c:v>0.62</c:v>
                </c:pt>
                <c:pt idx="163">
                  <c:v>0.65</c:v>
                </c:pt>
                <c:pt idx="164">
                  <c:v>0.68</c:v>
                </c:pt>
                <c:pt idx="165">
                  <c:v>0.79</c:v>
                </c:pt>
                <c:pt idx="166">
                  <c:v>0.87</c:v>
                </c:pt>
                <c:pt idx="167">
                  <c:v>0.93</c:v>
                </c:pt>
                <c:pt idx="168">
                  <c:v>1.08</c:v>
                </c:pt>
                <c:pt idx="169">
                  <c:v>1.26</c:v>
                </c:pt>
                <c:pt idx="170">
                  <c:v>1.61</c:v>
                </c:pt>
                <c:pt idx="171">
                  <c:v>1.64</c:v>
                </c:pt>
                <c:pt idx="172">
                  <c:v>1.62</c:v>
                </c:pt>
                <c:pt idx="173">
                  <c:v>1.52</c:v>
                </c:pt>
                <c:pt idx="174">
                  <c:v>1.32</c:v>
                </c:pt>
                <c:pt idx="175">
                  <c:v>1.28</c:v>
                </c:pt>
                <c:pt idx="176">
                  <c:v>1.37</c:v>
                </c:pt>
                <c:pt idx="177">
                  <c:v>1.6</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TIPS (10-Yr)</c:v>
                </c:pt>
              </c:strCache>
            </c:strRef>
          </c:tx>
          <c:spPr>
            <a:ln w="29309">
              <a:solidFill>
                <a:schemeClr val="tx2"/>
              </a:solidFill>
              <a:prstDash val="solid"/>
            </a:ln>
          </c:spPr>
          <c:marker>
            <c:symbol val="none"/>
          </c:marke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Sheet1!$B$2:$B$184</c:f>
              <c:numCache>
                <c:formatCode>General</c:formatCode>
                <c:ptCount val="183"/>
                <c:pt idx="0">
                  <c:v>0</c:v>
                </c:pt>
                <c:pt idx="1">
                  <c:v>2.36</c:v>
                </c:pt>
                <c:pt idx="2">
                  <c:v>2.1800000000000002</c:v>
                </c:pt>
                <c:pt idx="3">
                  <c:v>2.2599999999999998</c:v>
                </c:pt>
                <c:pt idx="4">
                  <c:v>2.37</c:v>
                </c:pt>
                <c:pt idx="5">
                  <c:v>2.69</c:v>
                </c:pt>
                <c:pt idx="6">
                  <c:v>2.64</c:v>
                </c:pt>
                <c:pt idx="7">
                  <c:v>2.44</c:v>
                </c:pt>
                <c:pt idx="8">
                  <c:v>2.2599999999999998</c:v>
                </c:pt>
                <c:pt idx="9">
                  <c:v>2.2000000000000002</c:v>
                </c:pt>
                <c:pt idx="10">
                  <c:v>1.77</c:v>
                </c:pt>
                <c:pt idx="11">
                  <c:v>1.79</c:v>
                </c:pt>
                <c:pt idx="12">
                  <c:v>1.47</c:v>
                </c:pt>
                <c:pt idx="13">
                  <c:v>1.41</c:v>
                </c:pt>
                <c:pt idx="14">
                  <c:v>1.0900000000000001</c:v>
                </c:pt>
                <c:pt idx="15">
                  <c:v>1.36</c:v>
                </c:pt>
                <c:pt idx="16">
                  <c:v>1.46</c:v>
                </c:pt>
                <c:pt idx="17">
                  <c:v>1.63</c:v>
                </c:pt>
                <c:pt idx="18">
                  <c:v>1.57</c:v>
                </c:pt>
                <c:pt idx="19">
                  <c:v>1.68</c:v>
                </c:pt>
                <c:pt idx="20">
                  <c:v>1.85</c:v>
                </c:pt>
                <c:pt idx="21">
                  <c:v>2.75</c:v>
                </c:pt>
                <c:pt idx="22">
                  <c:v>2.89</c:v>
                </c:pt>
                <c:pt idx="23">
                  <c:v>2.17</c:v>
                </c:pt>
                <c:pt idx="24">
                  <c:v>1.91</c:v>
                </c:pt>
                <c:pt idx="25">
                  <c:v>1.75</c:v>
                </c:pt>
                <c:pt idx="26">
                  <c:v>1.71</c:v>
                </c:pt>
                <c:pt idx="27">
                  <c:v>1.57</c:v>
                </c:pt>
                <c:pt idx="28">
                  <c:v>1.72</c:v>
                </c:pt>
                <c:pt idx="29">
                  <c:v>1.86</c:v>
                </c:pt>
                <c:pt idx="30">
                  <c:v>1.82</c:v>
                </c:pt>
                <c:pt idx="31">
                  <c:v>1.77</c:v>
                </c:pt>
                <c:pt idx="32">
                  <c:v>1.64</c:v>
                </c:pt>
                <c:pt idx="33">
                  <c:v>1.48</c:v>
                </c:pt>
                <c:pt idx="34">
                  <c:v>1.28</c:v>
                </c:pt>
                <c:pt idx="35">
                  <c:v>1.36</c:v>
                </c:pt>
                <c:pt idx="36">
                  <c:v>1.37</c:v>
                </c:pt>
                <c:pt idx="37">
                  <c:v>1.42</c:v>
                </c:pt>
                <c:pt idx="38">
                  <c:v>1.51</c:v>
                </c:pt>
                <c:pt idx="39">
                  <c:v>1.5</c:v>
                </c:pt>
                <c:pt idx="40">
                  <c:v>1.31</c:v>
                </c:pt>
                <c:pt idx="41">
                  <c:v>1.26</c:v>
                </c:pt>
                <c:pt idx="42">
                  <c:v>1.24</c:v>
                </c:pt>
                <c:pt idx="43">
                  <c:v>1.02</c:v>
                </c:pt>
                <c:pt idx="44">
                  <c:v>0.91</c:v>
                </c:pt>
                <c:pt idx="45">
                  <c:v>0.53</c:v>
                </c:pt>
                <c:pt idx="46">
                  <c:v>0.67</c:v>
                </c:pt>
                <c:pt idx="47">
                  <c:v>1.04</c:v>
                </c:pt>
                <c:pt idx="48">
                  <c:v>1.06</c:v>
                </c:pt>
                <c:pt idx="49">
                  <c:v>1.24</c:v>
                </c:pt>
                <c:pt idx="50">
                  <c:v>0.96</c:v>
                </c:pt>
                <c:pt idx="51">
                  <c:v>0.86</c:v>
                </c:pt>
                <c:pt idx="52">
                  <c:v>0.78</c:v>
                </c:pt>
                <c:pt idx="53">
                  <c:v>0.76</c:v>
                </c:pt>
                <c:pt idx="54">
                  <c:v>0.62</c:v>
                </c:pt>
                <c:pt idx="55">
                  <c:v>0.14000000000000001</c:v>
                </c:pt>
                <c:pt idx="56">
                  <c:v>0.08</c:v>
                </c:pt>
                <c:pt idx="57">
                  <c:v>0.19</c:v>
                </c:pt>
                <c:pt idx="58">
                  <c:v>0</c:v>
                </c:pt>
                <c:pt idx="59">
                  <c:v>-0.03</c:v>
                </c:pt>
                <c:pt idx="60">
                  <c:v>-0.11</c:v>
                </c:pt>
                <c:pt idx="61">
                  <c:v>-0.25</c:v>
                </c:pt>
                <c:pt idx="62">
                  <c:v>-0.14000000000000001</c:v>
                </c:pt>
                <c:pt idx="63">
                  <c:v>-0.21</c:v>
                </c:pt>
                <c:pt idx="64">
                  <c:v>-0.34</c:v>
                </c:pt>
                <c:pt idx="65">
                  <c:v>-0.5</c:v>
                </c:pt>
                <c:pt idx="66">
                  <c:v>-0.6</c:v>
                </c:pt>
                <c:pt idx="67">
                  <c:v>-0.59</c:v>
                </c:pt>
                <c:pt idx="68">
                  <c:v>-0.71</c:v>
                </c:pt>
                <c:pt idx="69">
                  <c:v>-0.75</c:v>
                </c:pt>
                <c:pt idx="70">
                  <c:v>-0.77</c:v>
                </c:pt>
                <c:pt idx="71">
                  <c:v>-0.76</c:v>
                </c:pt>
                <c:pt idx="72">
                  <c:v>-0.61</c:v>
                </c:pt>
                <c:pt idx="73">
                  <c:v>-0.56999999999999995</c:v>
                </c:pt>
                <c:pt idx="74">
                  <c:v>-0.59</c:v>
                </c:pt>
                <c:pt idx="75">
                  <c:v>-0.65</c:v>
                </c:pt>
                <c:pt idx="76">
                  <c:v>-0.36</c:v>
                </c:pt>
                <c:pt idx="77">
                  <c:v>0.25</c:v>
                </c:pt>
                <c:pt idx="78">
                  <c:v>0.46</c:v>
                </c:pt>
                <c:pt idx="79">
                  <c:v>0.55000000000000004</c:v>
                </c:pt>
                <c:pt idx="80">
                  <c:v>0.66</c:v>
                </c:pt>
                <c:pt idx="81">
                  <c:v>0.43</c:v>
                </c:pt>
                <c:pt idx="82">
                  <c:v>0.55000000000000004</c:v>
                </c:pt>
                <c:pt idx="83">
                  <c:v>0.74</c:v>
                </c:pt>
                <c:pt idx="84">
                  <c:v>0.63</c:v>
                </c:pt>
                <c:pt idx="85">
                  <c:v>0.55000000000000004</c:v>
                </c:pt>
                <c:pt idx="86">
                  <c:v>0.56000000000000005</c:v>
                </c:pt>
                <c:pt idx="87">
                  <c:v>0.54</c:v>
                </c:pt>
                <c:pt idx="88">
                  <c:v>0.37</c:v>
                </c:pt>
                <c:pt idx="89">
                  <c:v>0.37</c:v>
                </c:pt>
                <c:pt idx="90">
                  <c:v>0.28000000000000003</c:v>
                </c:pt>
                <c:pt idx="91">
                  <c:v>0.22</c:v>
                </c:pt>
                <c:pt idx="92">
                  <c:v>0.46</c:v>
                </c:pt>
                <c:pt idx="93">
                  <c:v>0.38</c:v>
                </c:pt>
                <c:pt idx="94">
                  <c:v>0.45</c:v>
                </c:pt>
                <c:pt idx="95">
                  <c:v>0.51</c:v>
                </c:pt>
                <c:pt idx="96">
                  <c:v>0.27</c:v>
                </c:pt>
                <c:pt idx="97">
                  <c:v>0.26</c:v>
                </c:pt>
                <c:pt idx="98">
                  <c:v>0.28000000000000003</c:v>
                </c:pt>
                <c:pt idx="99">
                  <c:v>0.08</c:v>
                </c:pt>
                <c:pt idx="100">
                  <c:v>0.33</c:v>
                </c:pt>
                <c:pt idx="101">
                  <c:v>0.5</c:v>
                </c:pt>
                <c:pt idx="102">
                  <c:v>0.5</c:v>
                </c:pt>
                <c:pt idx="103">
                  <c:v>0.57999999999999996</c:v>
                </c:pt>
                <c:pt idx="104">
                  <c:v>0.65</c:v>
                </c:pt>
                <c:pt idx="105">
                  <c:v>0.56999999999999995</c:v>
                </c:pt>
                <c:pt idx="106">
                  <c:v>0.69</c:v>
                </c:pt>
                <c:pt idx="107">
                  <c:v>0.73</c:v>
                </c:pt>
                <c:pt idx="108">
                  <c:v>0.67</c:v>
                </c:pt>
                <c:pt idx="109">
                  <c:v>0.47</c:v>
                </c:pt>
                <c:pt idx="110">
                  <c:v>0.34</c:v>
                </c:pt>
                <c:pt idx="111">
                  <c:v>0.19</c:v>
                </c:pt>
                <c:pt idx="112">
                  <c:v>0.21</c:v>
                </c:pt>
                <c:pt idx="113">
                  <c:v>0.17</c:v>
                </c:pt>
                <c:pt idx="114">
                  <c:v>0.04</c:v>
                </c:pt>
                <c:pt idx="115">
                  <c:v>0.09</c:v>
                </c:pt>
                <c:pt idx="116">
                  <c:v>0.12</c:v>
                </c:pt>
                <c:pt idx="117">
                  <c:v>0.1</c:v>
                </c:pt>
                <c:pt idx="118">
                  <c:v>0.32</c:v>
                </c:pt>
                <c:pt idx="119">
                  <c:v>0.56000000000000005</c:v>
                </c:pt>
                <c:pt idx="120">
                  <c:v>0.42</c:v>
                </c:pt>
                <c:pt idx="121">
                  <c:v>0.4</c:v>
                </c:pt>
                <c:pt idx="122">
                  <c:v>0.49</c:v>
                </c:pt>
                <c:pt idx="123">
                  <c:v>0.39</c:v>
                </c:pt>
                <c:pt idx="124">
                  <c:v>0.47</c:v>
                </c:pt>
                <c:pt idx="125">
                  <c:v>0.46</c:v>
                </c:pt>
                <c:pt idx="126">
                  <c:v>0.55000000000000004</c:v>
                </c:pt>
                <c:pt idx="127">
                  <c:v>0.43</c:v>
                </c:pt>
                <c:pt idx="128">
                  <c:v>0.37</c:v>
                </c:pt>
                <c:pt idx="129">
                  <c:v>0.5</c:v>
                </c:pt>
                <c:pt idx="130">
                  <c:v>0.5</c:v>
                </c:pt>
                <c:pt idx="131">
                  <c:v>0.5</c:v>
                </c:pt>
                <c:pt idx="132">
                  <c:v>0.54</c:v>
                </c:pt>
                <c:pt idx="133">
                  <c:v>0.76</c:v>
                </c:pt>
                <c:pt idx="134">
                  <c:v>0.75</c:v>
                </c:pt>
                <c:pt idx="135">
                  <c:v>0.74</c:v>
                </c:pt>
                <c:pt idx="136">
                  <c:v>0.84</c:v>
                </c:pt>
                <c:pt idx="137">
                  <c:v>0.79</c:v>
                </c:pt>
                <c:pt idx="138">
                  <c:v>0.77</c:v>
                </c:pt>
                <c:pt idx="139">
                  <c:v>0.79</c:v>
                </c:pt>
                <c:pt idx="140">
                  <c:v>0.88</c:v>
                </c:pt>
                <c:pt idx="141">
                  <c:v>1.04</c:v>
                </c:pt>
                <c:pt idx="142">
                  <c:v>1.1100000000000001</c:v>
                </c:pt>
                <c:pt idx="143">
                  <c:v>1.02</c:v>
                </c:pt>
                <c:pt idx="144">
                  <c:v>0.92</c:v>
                </c:pt>
                <c:pt idx="145">
                  <c:v>0.8</c:v>
                </c:pt>
                <c:pt idx="146">
                  <c:v>0.66</c:v>
                </c:pt>
                <c:pt idx="147">
                  <c:v>0.6</c:v>
                </c:pt>
                <c:pt idx="148">
                  <c:v>0.56999999999999995</c:v>
                </c:pt>
                <c:pt idx="149">
                  <c:v>0.37</c:v>
                </c:pt>
                <c:pt idx="150">
                  <c:v>0.31</c:v>
                </c:pt>
                <c:pt idx="151">
                  <c:v>0.04</c:v>
                </c:pt>
                <c:pt idx="152">
                  <c:v>0.11</c:v>
                </c:pt>
                <c:pt idx="153">
                  <c:v>0.15</c:v>
                </c:pt>
                <c:pt idx="154">
                  <c:v>0.17</c:v>
                </c:pt>
                <c:pt idx="155">
                  <c:v>0.14000000000000001</c:v>
                </c:pt>
                <c:pt idx="156">
                  <c:v>0.04</c:v>
                </c:pt>
                <c:pt idx="157">
                  <c:v>-0.11</c:v>
                </c:pt>
                <c:pt idx="158">
                  <c:v>-0.12</c:v>
                </c:pt>
                <c:pt idx="159">
                  <c:v>-0.45</c:v>
                </c:pt>
                <c:pt idx="160">
                  <c:v>-0.44</c:v>
                </c:pt>
                <c:pt idx="161">
                  <c:v>-0.54</c:v>
                </c:pt>
                <c:pt idx="162">
                  <c:v>-0.83</c:v>
                </c:pt>
                <c:pt idx="163">
                  <c:v>-1.01</c:v>
                </c:pt>
                <c:pt idx="164">
                  <c:v>-0.98</c:v>
                </c:pt>
                <c:pt idx="165">
                  <c:v>-0.92</c:v>
                </c:pt>
                <c:pt idx="166">
                  <c:v>-0.84</c:v>
                </c:pt>
                <c:pt idx="167">
                  <c:v>-0.98</c:v>
                </c:pt>
                <c:pt idx="168">
                  <c:v>-1</c:v>
                </c:pt>
                <c:pt idx="169">
                  <c:v>-0.92</c:v>
                </c:pt>
                <c:pt idx="170">
                  <c:v>-0.66</c:v>
                </c:pt>
                <c:pt idx="171">
                  <c:v>-0.71</c:v>
                </c:pt>
                <c:pt idx="172">
                  <c:v>-0.85</c:v>
                </c:pt>
                <c:pt idx="173">
                  <c:v>-0.82</c:v>
                </c:pt>
                <c:pt idx="174">
                  <c:v>-1.01</c:v>
                </c:pt>
                <c:pt idx="175">
                  <c:v>-1.07</c:v>
                </c:pt>
                <c:pt idx="176">
                  <c:v>-0.97</c:v>
                </c:pt>
              </c:numCache>
            </c:numRef>
          </c:val>
          <c:smooth val="0"/>
          <c:extLst>
            <c:ext xmlns:c16="http://schemas.microsoft.com/office/drawing/2014/chart" uri="{C3380CC4-5D6E-409C-BE32-E72D297353CC}">
              <c16:uniqueId val="{00000002-2606-4245-84EA-09EB5DF5C723}"/>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6"/>
          <c:min val="-2"/>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6"/>
          <c:min val="-2"/>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spPr>
        <a:solidFill>
          <a:schemeClr val="bg1"/>
        </a:solidFill>
        <a:ln w="19539">
          <a:noFill/>
        </a:ln>
      </c:spPr>
    </c:plotArea>
    <c:legend>
      <c:legendPos val="r"/>
      <c:layout>
        <c:manualLayout>
          <c:xMode val="edge"/>
          <c:yMode val="edge"/>
          <c:x val="0.18297028433762857"/>
          <c:y val="0.18496240862846239"/>
          <c:w val="0.22071024988144711"/>
          <c:h val="0.10852700604142215"/>
        </c:manualLayout>
      </c:layout>
      <c:overlay val="0"/>
      <c:spPr>
        <a:solidFill>
          <a:srgbClr val="FFFFFF"/>
        </a:solidFill>
        <a:ln w="12700">
          <a:solidFill>
            <a:schemeClr val="tx1"/>
          </a:solidFill>
          <a:prstDash val="solid"/>
        </a:ln>
      </c:spPr>
      <c:txPr>
        <a:bodyPr/>
        <a:lstStyle/>
        <a:p>
          <a:pPr>
            <a:defRPr sz="900"/>
          </a:pPr>
          <a:endParaRPr lang="en-US"/>
        </a:p>
      </c:txPr>
    </c:legend>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Arial"/>
                <a:ea typeface="Arial"/>
                <a:cs typeface="Arial"/>
              </a:defRPr>
            </a:pPr>
            <a:r>
              <a:rPr lang="en-US" sz="1800"/>
              <a:t>Deposit Interest Rates
versus Fed Funds</a:t>
            </a:r>
          </a:p>
        </c:rich>
      </c:tx>
      <c:layout>
        <c:manualLayout>
          <c:xMode val="edge"/>
          <c:yMode val="edge"/>
          <c:x val="0.3576525950043648"/>
          <c:y val="1.6571848235809133E-2"/>
        </c:manualLayout>
      </c:layout>
      <c:overlay val="0"/>
      <c:spPr>
        <a:noFill/>
        <a:ln w="18785">
          <a:noFill/>
        </a:ln>
      </c:spPr>
    </c:title>
    <c:autoTitleDeleted val="0"/>
    <c:plotArea>
      <c:layout>
        <c:manualLayout>
          <c:layoutTarget val="inner"/>
          <c:xMode val="edge"/>
          <c:yMode val="edge"/>
          <c:x val="9.4684385382059796E-2"/>
          <c:y val="0.16254416961130741"/>
          <c:w val="0.88538205980066442"/>
          <c:h val="0.77031802120141346"/>
        </c:manualLayout>
      </c:layout>
      <c:areaChart>
        <c:grouping val="standard"/>
        <c:varyColors val="0"/>
        <c:ser>
          <c:idx val="3"/>
          <c:order val="3"/>
          <c:tx>
            <c:strRef>
              <c:f>Sheet1!$E$1</c:f>
              <c:strCache>
                <c:ptCount val="1"/>
                <c:pt idx="0">
                  <c:v>Fed Funds</c:v>
                </c:pt>
              </c:strCache>
            </c:strRef>
          </c:tx>
          <c:spPr>
            <a:solidFill>
              <a:schemeClr val="bg2">
                <a:lumMod val="90000"/>
              </a:schemeClr>
            </a:solidFill>
            <a:ln w="9393">
              <a:solidFill>
                <a:schemeClr val="tx1"/>
              </a:solidFill>
              <a:prstDash val="solid"/>
            </a:ln>
          </c:spP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Sheet1!$E$2:$E$430</c:f>
              <c:numCache>
                <c:formatCode>General</c:formatCode>
                <c:ptCount val="417"/>
                <c:pt idx="0">
                  <c:v>4.03</c:v>
                </c:pt>
                <c:pt idx="1">
                  <c:v>4.0599999999999996</c:v>
                </c:pt>
                <c:pt idx="2">
                  <c:v>3.98</c:v>
                </c:pt>
                <c:pt idx="3">
                  <c:v>3.73</c:v>
                </c:pt>
                <c:pt idx="4">
                  <c:v>3.82</c:v>
                </c:pt>
                <c:pt idx="5">
                  <c:v>3.76</c:v>
                </c:pt>
                <c:pt idx="6">
                  <c:v>3.25</c:v>
                </c:pt>
                <c:pt idx="7">
                  <c:v>3.3</c:v>
                </c:pt>
                <c:pt idx="8">
                  <c:v>3.22</c:v>
                </c:pt>
                <c:pt idx="9">
                  <c:v>3.1</c:v>
                </c:pt>
                <c:pt idx="10">
                  <c:v>3.09</c:v>
                </c:pt>
                <c:pt idx="11">
                  <c:v>2.92</c:v>
                </c:pt>
                <c:pt idx="12">
                  <c:v>3.02</c:v>
                </c:pt>
                <c:pt idx="13">
                  <c:v>3.03</c:v>
                </c:pt>
                <c:pt idx="14">
                  <c:v>3.07</c:v>
                </c:pt>
                <c:pt idx="15">
                  <c:v>2.96</c:v>
                </c:pt>
                <c:pt idx="16">
                  <c:v>3</c:v>
                </c:pt>
                <c:pt idx="17">
                  <c:v>3.04</c:v>
                </c:pt>
                <c:pt idx="18">
                  <c:v>3.06</c:v>
                </c:pt>
                <c:pt idx="19">
                  <c:v>3.03</c:v>
                </c:pt>
                <c:pt idx="20">
                  <c:v>3.09</c:v>
                </c:pt>
                <c:pt idx="21">
                  <c:v>2.99</c:v>
                </c:pt>
                <c:pt idx="22">
                  <c:v>3.02</c:v>
                </c:pt>
                <c:pt idx="23">
                  <c:v>2.96</c:v>
                </c:pt>
                <c:pt idx="24">
                  <c:v>3.05</c:v>
                </c:pt>
                <c:pt idx="25">
                  <c:v>3.25</c:v>
                </c:pt>
                <c:pt idx="26">
                  <c:v>3.34</c:v>
                </c:pt>
                <c:pt idx="27">
                  <c:v>3.56</c:v>
                </c:pt>
                <c:pt idx="28">
                  <c:v>4.01</c:v>
                </c:pt>
                <c:pt idx="29">
                  <c:v>4.25</c:v>
                </c:pt>
                <c:pt idx="30">
                  <c:v>4.26</c:v>
                </c:pt>
                <c:pt idx="31">
                  <c:v>4.47</c:v>
                </c:pt>
                <c:pt idx="32">
                  <c:v>4.7300000000000004</c:v>
                </c:pt>
                <c:pt idx="33">
                  <c:v>4.76</c:v>
                </c:pt>
                <c:pt idx="34">
                  <c:v>5.29</c:v>
                </c:pt>
                <c:pt idx="35">
                  <c:v>5.45</c:v>
                </c:pt>
                <c:pt idx="36">
                  <c:v>5.53</c:v>
                </c:pt>
                <c:pt idx="37">
                  <c:v>5.92</c:v>
                </c:pt>
                <c:pt idx="38">
                  <c:v>5.98</c:v>
                </c:pt>
                <c:pt idx="39">
                  <c:v>6.05</c:v>
                </c:pt>
                <c:pt idx="40">
                  <c:v>6.01</c:v>
                </c:pt>
                <c:pt idx="41">
                  <c:v>6</c:v>
                </c:pt>
                <c:pt idx="42">
                  <c:v>5.85</c:v>
                </c:pt>
                <c:pt idx="43">
                  <c:v>5.74</c:v>
                </c:pt>
                <c:pt idx="44">
                  <c:v>5.8</c:v>
                </c:pt>
                <c:pt idx="45">
                  <c:v>5.76</c:v>
                </c:pt>
                <c:pt idx="46">
                  <c:v>5.8</c:v>
                </c:pt>
                <c:pt idx="47">
                  <c:v>5.6</c:v>
                </c:pt>
                <c:pt idx="48">
                  <c:v>5.56</c:v>
                </c:pt>
                <c:pt idx="49">
                  <c:v>5.22</c:v>
                </c:pt>
                <c:pt idx="50">
                  <c:v>5.31</c:v>
                </c:pt>
                <c:pt idx="51">
                  <c:v>5.22</c:v>
                </c:pt>
                <c:pt idx="52">
                  <c:v>5.24</c:v>
                </c:pt>
                <c:pt idx="53">
                  <c:v>5.27</c:v>
                </c:pt>
                <c:pt idx="54">
                  <c:v>5.4</c:v>
                </c:pt>
                <c:pt idx="55">
                  <c:v>5.22</c:v>
                </c:pt>
                <c:pt idx="56">
                  <c:v>5.3</c:v>
                </c:pt>
                <c:pt idx="57">
                  <c:v>5.24</c:v>
                </c:pt>
                <c:pt idx="58">
                  <c:v>5.31</c:v>
                </c:pt>
                <c:pt idx="59">
                  <c:v>5.29</c:v>
                </c:pt>
                <c:pt idx="60">
                  <c:v>5.25</c:v>
                </c:pt>
                <c:pt idx="61">
                  <c:v>5.19</c:v>
                </c:pt>
                <c:pt idx="62">
                  <c:v>5.39</c:v>
                </c:pt>
                <c:pt idx="63">
                  <c:v>5.51</c:v>
                </c:pt>
                <c:pt idx="64">
                  <c:v>5.5</c:v>
                </c:pt>
                <c:pt idx="65">
                  <c:v>5.56</c:v>
                </c:pt>
                <c:pt idx="66">
                  <c:v>5.52</c:v>
                </c:pt>
                <c:pt idx="67">
                  <c:v>5.54</c:v>
                </c:pt>
                <c:pt idx="68">
                  <c:v>5.54</c:v>
                </c:pt>
                <c:pt idx="69">
                  <c:v>5.5</c:v>
                </c:pt>
                <c:pt idx="70">
                  <c:v>5.52</c:v>
                </c:pt>
                <c:pt idx="71">
                  <c:v>5.5</c:v>
                </c:pt>
                <c:pt idx="72">
                  <c:v>5.56</c:v>
                </c:pt>
                <c:pt idx="73">
                  <c:v>5.51</c:v>
                </c:pt>
                <c:pt idx="74">
                  <c:v>5.49</c:v>
                </c:pt>
                <c:pt idx="75">
                  <c:v>5.45</c:v>
                </c:pt>
                <c:pt idx="76">
                  <c:v>5.49</c:v>
                </c:pt>
                <c:pt idx="77">
                  <c:v>5.56</c:v>
                </c:pt>
                <c:pt idx="78">
                  <c:v>5.54</c:v>
                </c:pt>
                <c:pt idx="79">
                  <c:v>5.55</c:v>
                </c:pt>
                <c:pt idx="80">
                  <c:v>5.51</c:v>
                </c:pt>
                <c:pt idx="81">
                  <c:v>5.07</c:v>
                </c:pt>
                <c:pt idx="82">
                  <c:v>4.83</c:v>
                </c:pt>
                <c:pt idx="83">
                  <c:v>4.68</c:v>
                </c:pt>
                <c:pt idx="84">
                  <c:v>4.63</c:v>
                </c:pt>
                <c:pt idx="85">
                  <c:v>4.76</c:v>
                </c:pt>
                <c:pt idx="86">
                  <c:v>4.8099999999999996</c:v>
                </c:pt>
                <c:pt idx="87">
                  <c:v>4.74</c:v>
                </c:pt>
                <c:pt idx="88">
                  <c:v>4.7300000000000004</c:v>
                </c:pt>
                <c:pt idx="89">
                  <c:v>4.76</c:v>
                </c:pt>
                <c:pt idx="90">
                  <c:v>4.99</c:v>
                </c:pt>
                <c:pt idx="91">
                  <c:v>5.07</c:v>
                </c:pt>
                <c:pt idx="92">
                  <c:v>5.22</c:v>
                </c:pt>
                <c:pt idx="93">
                  <c:v>5.2</c:v>
                </c:pt>
                <c:pt idx="94">
                  <c:v>5.42</c:v>
                </c:pt>
                <c:pt idx="95">
                  <c:v>5.3</c:v>
                </c:pt>
                <c:pt idx="96">
                  <c:v>5.45</c:v>
                </c:pt>
                <c:pt idx="97">
                  <c:v>5.73</c:v>
                </c:pt>
                <c:pt idx="98">
                  <c:v>5.85</c:v>
                </c:pt>
                <c:pt idx="99">
                  <c:v>6.07</c:v>
                </c:pt>
                <c:pt idx="100">
                  <c:v>6.27</c:v>
                </c:pt>
                <c:pt idx="101">
                  <c:v>6.53</c:v>
                </c:pt>
                <c:pt idx="102">
                  <c:v>6.54</c:v>
                </c:pt>
                <c:pt idx="103">
                  <c:v>6.65</c:v>
                </c:pt>
                <c:pt idx="104">
                  <c:v>6.52</c:v>
                </c:pt>
                <c:pt idx="105">
                  <c:v>6.5</c:v>
                </c:pt>
                <c:pt idx="106">
                  <c:v>6.51</c:v>
                </c:pt>
                <c:pt idx="107">
                  <c:v>6.4</c:v>
                </c:pt>
                <c:pt idx="108">
                  <c:v>5.98</c:v>
                </c:pt>
                <c:pt idx="109">
                  <c:v>5.49</c:v>
                </c:pt>
                <c:pt idx="110">
                  <c:v>5.31</c:v>
                </c:pt>
                <c:pt idx="111">
                  <c:v>4.8</c:v>
                </c:pt>
                <c:pt idx="112">
                  <c:v>4.21</c:v>
                </c:pt>
                <c:pt idx="113">
                  <c:v>3.97</c:v>
                </c:pt>
                <c:pt idx="114">
                  <c:v>3.77</c:v>
                </c:pt>
                <c:pt idx="115">
                  <c:v>3.65</c:v>
                </c:pt>
                <c:pt idx="116">
                  <c:v>3</c:v>
                </c:pt>
                <c:pt idx="117">
                  <c:v>2.4900000000000002</c:v>
                </c:pt>
                <c:pt idx="118">
                  <c:v>2.09</c:v>
                </c:pt>
                <c:pt idx="119">
                  <c:v>1.75</c:v>
                </c:pt>
                <c:pt idx="120">
                  <c:v>1.75</c:v>
                </c:pt>
                <c:pt idx="121">
                  <c:v>1.75</c:v>
                </c:pt>
                <c:pt idx="122">
                  <c:v>1.75</c:v>
                </c:pt>
                <c:pt idx="123">
                  <c:v>1.75</c:v>
                </c:pt>
                <c:pt idx="124">
                  <c:v>1.75</c:v>
                </c:pt>
                <c:pt idx="125">
                  <c:v>1.75</c:v>
                </c:pt>
                <c:pt idx="126">
                  <c:v>1.75</c:v>
                </c:pt>
                <c:pt idx="127">
                  <c:v>1.75</c:v>
                </c:pt>
                <c:pt idx="128">
                  <c:v>1.75</c:v>
                </c:pt>
                <c:pt idx="129">
                  <c:v>1.75</c:v>
                </c:pt>
                <c:pt idx="130">
                  <c:v>1.25</c:v>
                </c:pt>
                <c:pt idx="131">
                  <c:v>1.25</c:v>
                </c:pt>
                <c:pt idx="132">
                  <c:v>1.25</c:v>
                </c:pt>
                <c:pt idx="133">
                  <c:v>1.25</c:v>
                </c:pt>
                <c:pt idx="134">
                  <c:v>1.25</c:v>
                </c:pt>
                <c:pt idx="135">
                  <c:v>1.25</c:v>
                </c:pt>
                <c:pt idx="136">
                  <c:v>1.25</c:v>
                </c:pt>
                <c:pt idx="137">
                  <c:v>1</c:v>
                </c:pt>
                <c:pt idx="138">
                  <c:v>1</c:v>
                </c:pt>
                <c:pt idx="139">
                  <c:v>1</c:v>
                </c:pt>
                <c:pt idx="140">
                  <c:v>1</c:v>
                </c:pt>
                <c:pt idx="141">
                  <c:v>1</c:v>
                </c:pt>
                <c:pt idx="142">
                  <c:v>1</c:v>
                </c:pt>
                <c:pt idx="143">
                  <c:v>1</c:v>
                </c:pt>
                <c:pt idx="144">
                  <c:v>1</c:v>
                </c:pt>
                <c:pt idx="145">
                  <c:v>1.01</c:v>
                </c:pt>
                <c:pt idx="146">
                  <c:v>1</c:v>
                </c:pt>
                <c:pt idx="147">
                  <c:v>1</c:v>
                </c:pt>
                <c:pt idx="148">
                  <c:v>1</c:v>
                </c:pt>
                <c:pt idx="149">
                  <c:v>1.03</c:v>
                </c:pt>
                <c:pt idx="150">
                  <c:v>1.26</c:v>
                </c:pt>
                <c:pt idx="151">
                  <c:v>1.43</c:v>
                </c:pt>
                <c:pt idx="152">
                  <c:v>1.6</c:v>
                </c:pt>
                <c:pt idx="153">
                  <c:v>1.75</c:v>
                </c:pt>
                <c:pt idx="154">
                  <c:v>1.93</c:v>
                </c:pt>
                <c:pt idx="155">
                  <c:v>2.16</c:v>
                </c:pt>
                <c:pt idx="156">
                  <c:v>2.2799999999999998</c:v>
                </c:pt>
                <c:pt idx="157">
                  <c:v>2.5</c:v>
                </c:pt>
                <c:pt idx="158">
                  <c:v>2.63</c:v>
                </c:pt>
                <c:pt idx="159">
                  <c:v>2.79</c:v>
                </c:pt>
                <c:pt idx="160">
                  <c:v>3</c:v>
                </c:pt>
                <c:pt idx="161">
                  <c:v>3.04</c:v>
                </c:pt>
                <c:pt idx="162">
                  <c:v>3.26</c:v>
                </c:pt>
                <c:pt idx="163">
                  <c:v>3.5</c:v>
                </c:pt>
                <c:pt idx="164">
                  <c:v>3.62</c:v>
                </c:pt>
                <c:pt idx="165">
                  <c:v>3.78</c:v>
                </c:pt>
                <c:pt idx="166">
                  <c:v>4</c:v>
                </c:pt>
                <c:pt idx="167">
                  <c:v>4.16</c:v>
                </c:pt>
                <c:pt idx="168">
                  <c:v>4.29</c:v>
                </c:pt>
                <c:pt idx="169">
                  <c:v>4.49</c:v>
                </c:pt>
                <c:pt idx="170">
                  <c:v>4.59</c:v>
                </c:pt>
                <c:pt idx="171">
                  <c:v>4.79</c:v>
                </c:pt>
                <c:pt idx="172">
                  <c:v>5</c:v>
                </c:pt>
                <c:pt idx="173">
                  <c:v>5.25</c:v>
                </c:pt>
                <c:pt idx="174">
                  <c:v>5.25</c:v>
                </c:pt>
                <c:pt idx="175">
                  <c:v>5.25</c:v>
                </c:pt>
                <c:pt idx="176">
                  <c:v>5.25</c:v>
                </c:pt>
                <c:pt idx="177">
                  <c:v>5.25</c:v>
                </c:pt>
                <c:pt idx="178">
                  <c:v>5.25</c:v>
                </c:pt>
                <c:pt idx="179">
                  <c:v>5.25</c:v>
                </c:pt>
                <c:pt idx="180">
                  <c:v>5.25</c:v>
                </c:pt>
                <c:pt idx="181">
                  <c:v>5.26</c:v>
                </c:pt>
                <c:pt idx="182">
                  <c:v>5.26</c:v>
                </c:pt>
                <c:pt idx="183">
                  <c:v>5.25</c:v>
                </c:pt>
                <c:pt idx="184">
                  <c:v>5.25</c:v>
                </c:pt>
                <c:pt idx="185">
                  <c:v>5.25</c:v>
                </c:pt>
                <c:pt idx="186">
                  <c:v>5.26</c:v>
                </c:pt>
                <c:pt idx="187">
                  <c:v>5.0199999999999996</c:v>
                </c:pt>
                <c:pt idx="188">
                  <c:v>4.9400000000000004</c:v>
                </c:pt>
                <c:pt idx="189">
                  <c:v>4.76</c:v>
                </c:pt>
                <c:pt idx="190">
                  <c:v>4.49</c:v>
                </c:pt>
                <c:pt idx="191">
                  <c:v>4.24</c:v>
                </c:pt>
                <c:pt idx="192">
                  <c:v>3.9400000999999998</c:v>
                </c:pt>
                <c:pt idx="193">
                  <c:v>2.98</c:v>
                </c:pt>
                <c:pt idx="194">
                  <c:v>2.6099999</c:v>
                </c:pt>
                <c:pt idx="195">
                  <c:v>2.2799999999999998</c:v>
                </c:pt>
                <c:pt idx="196">
                  <c:v>1.98</c:v>
                </c:pt>
                <c:pt idx="197">
                  <c:v>2</c:v>
                </c:pt>
                <c:pt idx="198">
                  <c:v>2.0099999999999998</c:v>
                </c:pt>
                <c:pt idx="199">
                  <c:v>2</c:v>
                </c:pt>
                <c:pt idx="200">
                  <c:v>1.8099999</c:v>
                </c:pt>
                <c:pt idx="201">
                  <c:v>0.97</c:v>
                </c:pt>
                <c:pt idx="202">
                  <c:v>0.39</c:v>
                </c:pt>
                <c:pt idx="203">
                  <c:v>0.16</c:v>
                </c:pt>
                <c:pt idx="204">
                  <c:v>0.15</c:v>
                </c:pt>
                <c:pt idx="205">
                  <c:v>0.22</c:v>
                </c:pt>
                <c:pt idx="206">
                  <c:v>0.18</c:v>
                </c:pt>
                <c:pt idx="207">
                  <c:v>0.15</c:v>
                </c:pt>
                <c:pt idx="208">
                  <c:v>0.18</c:v>
                </c:pt>
                <c:pt idx="209">
                  <c:v>0.21</c:v>
                </c:pt>
                <c:pt idx="210">
                  <c:v>0.16</c:v>
                </c:pt>
                <c:pt idx="211">
                  <c:v>0.16</c:v>
                </c:pt>
                <c:pt idx="212">
                  <c:v>0.15</c:v>
                </c:pt>
                <c:pt idx="213">
                  <c:v>0.12</c:v>
                </c:pt>
                <c:pt idx="214">
                  <c:v>0.12</c:v>
                </c:pt>
                <c:pt idx="215">
                  <c:v>0.12</c:v>
                </c:pt>
                <c:pt idx="216">
                  <c:v>0.11</c:v>
                </c:pt>
                <c:pt idx="217">
                  <c:v>0.13</c:v>
                </c:pt>
                <c:pt idx="218">
                  <c:v>0.16</c:v>
                </c:pt>
                <c:pt idx="219">
                  <c:v>0.2</c:v>
                </c:pt>
                <c:pt idx="220">
                  <c:v>0.2</c:v>
                </c:pt>
                <c:pt idx="221">
                  <c:v>0.18</c:v>
                </c:pt>
                <c:pt idx="222">
                  <c:v>0.18</c:v>
                </c:pt>
                <c:pt idx="223">
                  <c:v>0.19</c:v>
                </c:pt>
                <c:pt idx="224">
                  <c:v>0.19</c:v>
                </c:pt>
                <c:pt idx="225">
                  <c:v>0.19</c:v>
                </c:pt>
                <c:pt idx="226">
                  <c:v>0.19</c:v>
                </c:pt>
                <c:pt idx="227">
                  <c:v>0.18</c:v>
                </c:pt>
                <c:pt idx="228">
                  <c:v>0.17</c:v>
                </c:pt>
                <c:pt idx="229">
                  <c:v>0.16</c:v>
                </c:pt>
                <c:pt idx="230">
                  <c:v>0.14000000000000001</c:v>
                </c:pt>
                <c:pt idx="231">
                  <c:v>0.1</c:v>
                </c:pt>
                <c:pt idx="232">
                  <c:v>0.09</c:v>
                </c:pt>
                <c:pt idx="233">
                  <c:v>0.09</c:v>
                </c:pt>
                <c:pt idx="234">
                  <c:v>7.0000000000000007E-2</c:v>
                </c:pt>
                <c:pt idx="235">
                  <c:v>0.1</c:v>
                </c:pt>
                <c:pt idx="236">
                  <c:v>0.08</c:v>
                </c:pt>
                <c:pt idx="237">
                  <c:v>7.0000000000000007E-2</c:v>
                </c:pt>
                <c:pt idx="238">
                  <c:v>0.08</c:v>
                </c:pt>
                <c:pt idx="239">
                  <c:v>7.0000000000000007E-2</c:v>
                </c:pt>
                <c:pt idx="240">
                  <c:v>0.08</c:v>
                </c:pt>
                <c:pt idx="241">
                  <c:v>0.1</c:v>
                </c:pt>
                <c:pt idx="242">
                  <c:v>0.13</c:v>
                </c:pt>
                <c:pt idx="243">
                  <c:v>0.14000000000000001</c:v>
                </c:pt>
                <c:pt idx="244">
                  <c:v>0.16</c:v>
                </c:pt>
                <c:pt idx="245">
                  <c:v>0.16</c:v>
                </c:pt>
                <c:pt idx="246">
                  <c:v>0.16</c:v>
                </c:pt>
                <c:pt idx="247">
                  <c:v>0.13</c:v>
                </c:pt>
                <c:pt idx="248">
                  <c:v>0.14000000000000001</c:v>
                </c:pt>
                <c:pt idx="249">
                  <c:v>0.16</c:v>
                </c:pt>
                <c:pt idx="250">
                  <c:v>0.16</c:v>
                </c:pt>
                <c:pt idx="251">
                  <c:v>0.16</c:v>
                </c:pt>
                <c:pt idx="252">
                  <c:v>0.14000000000000001</c:v>
                </c:pt>
                <c:pt idx="253">
                  <c:v>0.15</c:v>
                </c:pt>
                <c:pt idx="254">
                  <c:v>0.14000000000000001</c:v>
                </c:pt>
                <c:pt idx="255">
                  <c:v>0.15</c:v>
                </c:pt>
                <c:pt idx="256">
                  <c:v>0.11</c:v>
                </c:pt>
                <c:pt idx="257">
                  <c:v>0.09</c:v>
                </c:pt>
                <c:pt idx="258">
                  <c:v>0.09</c:v>
                </c:pt>
                <c:pt idx="259">
                  <c:v>0.08</c:v>
                </c:pt>
                <c:pt idx="260">
                  <c:v>0.08</c:v>
                </c:pt>
                <c:pt idx="261">
                  <c:v>0.09</c:v>
                </c:pt>
                <c:pt idx="262">
                  <c:v>0.08</c:v>
                </c:pt>
                <c:pt idx="263">
                  <c:v>0.09</c:v>
                </c:pt>
                <c:pt idx="264">
                  <c:v>7.0000000000000007E-2</c:v>
                </c:pt>
                <c:pt idx="265">
                  <c:v>7.0000000000000007E-2</c:v>
                </c:pt>
                <c:pt idx="266">
                  <c:v>0.08</c:v>
                </c:pt>
                <c:pt idx="267">
                  <c:v>0.09</c:v>
                </c:pt>
                <c:pt idx="268">
                  <c:v>0.09</c:v>
                </c:pt>
                <c:pt idx="269">
                  <c:v>0.1</c:v>
                </c:pt>
                <c:pt idx="270">
                  <c:v>0.09</c:v>
                </c:pt>
                <c:pt idx="271">
                  <c:v>0.09</c:v>
                </c:pt>
                <c:pt idx="272">
                  <c:v>0.09</c:v>
                </c:pt>
                <c:pt idx="273">
                  <c:v>0.09</c:v>
                </c:pt>
                <c:pt idx="274">
                  <c:v>0.09</c:v>
                </c:pt>
                <c:pt idx="275">
                  <c:v>0.12</c:v>
                </c:pt>
                <c:pt idx="276">
                  <c:v>0.11</c:v>
                </c:pt>
                <c:pt idx="277">
                  <c:v>0.11</c:v>
                </c:pt>
                <c:pt idx="278">
                  <c:v>0.11</c:v>
                </c:pt>
                <c:pt idx="279">
                  <c:v>0.12</c:v>
                </c:pt>
                <c:pt idx="280">
                  <c:v>0.12</c:v>
                </c:pt>
                <c:pt idx="281">
                  <c:v>0.13</c:v>
                </c:pt>
                <c:pt idx="282">
                  <c:v>0.13</c:v>
                </c:pt>
                <c:pt idx="283">
                  <c:v>0.14000000000000001</c:v>
                </c:pt>
                <c:pt idx="284">
                  <c:v>0.14000000000000001</c:v>
                </c:pt>
                <c:pt idx="285">
                  <c:v>0.12</c:v>
                </c:pt>
                <c:pt idx="286">
                  <c:v>0.12</c:v>
                </c:pt>
                <c:pt idx="287">
                  <c:v>0.24</c:v>
                </c:pt>
                <c:pt idx="288">
                  <c:v>0.34</c:v>
                </c:pt>
                <c:pt idx="289">
                  <c:v>0.38</c:v>
                </c:pt>
                <c:pt idx="290">
                  <c:v>0.36</c:v>
                </c:pt>
                <c:pt idx="291">
                  <c:v>0.37</c:v>
                </c:pt>
                <c:pt idx="292">
                  <c:v>0.37</c:v>
                </c:pt>
                <c:pt idx="293">
                  <c:v>0.38</c:v>
                </c:pt>
                <c:pt idx="294">
                  <c:v>0.39</c:v>
                </c:pt>
                <c:pt idx="295">
                  <c:v>0.4</c:v>
                </c:pt>
                <c:pt idx="296">
                  <c:v>0.4</c:v>
                </c:pt>
                <c:pt idx="297">
                  <c:v>0.4</c:v>
                </c:pt>
                <c:pt idx="298">
                  <c:v>0.41</c:v>
                </c:pt>
                <c:pt idx="299">
                  <c:v>0.54</c:v>
                </c:pt>
                <c:pt idx="300">
                  <c:v>0.65</c:v>
                </c:pt>
                <c:pt idx="301">
                  <c:v>0.66</c:v>
                </c:pt>
                <c:pt idx="302">
                  <c:v>0.79</c:v>
                </c:pt>
                <c:pt idx="303">
                  <c:v>0.9</c:v>
                </c:pt>
                <c:pt idx="304">
                  <c:v>0.91</c:v>
                </c:pt>
                <c:pt idx="305">
                  <c:v>1.04</c:v>
                </c:pt>
                <c:pt idx="306">
                  <c:v>1.1499999999999999</c:v>
                </c:pt>
                <c:pt idx="307">
                  <c:v>1.1599999999999999</c:v>
                </c:pt>
                <c:pt idx="308">
                  <c:v>1.1499999999999999</c:v>
                </c:pt>
                <c:pt idx="309">
                  <c:v>1.1499999999999999</c:v>
                </c:pt>
                <c:pt idx="310">
                  <c:v>1.1499999999999999</c:v>
                </c:pt>
                <c:pt idx="311">
                  <c:v>1.4</c:v>
                </c:pt>
                <c:pt idx="312">
                  <c:v>1.41</c:v>
                </c:pt>
                <c:pt idx="313">
                  <c:v>1.42</c:v>
                </c:pt>
                <c:pt idx="314">
                  <c:v>1.51</c:v>
                </c:pt>
                <c:pt idx="315">
                  <c:v>1.69</c:v>
                </c:pt>
                <c:pt idx="316">
                  <c:v>1.7</c:v>
                </c:pt>
                <c:pt idx="317">
                  <c:v>1.82</c:v>
                </c:pt>
                <c:pt idx="318">
                  <c:v>1.91</c:v>
                </c:pt>
                <c:pt idx="319">
                  <c:v>1.91</c:v>
                </c:pt>
                <c:pt idx="320">
                  <c:v>1.95</c:v>
                </c:pt>
                <c:pt idx="321">
                  <c:v>2.19</c:v>
                </c:pt>
                <c:pt idx="322">
                  <c:v>2.2000000000000002</c:v>
                </c:pt>
                <c:pt idx="323">
                  <c:v>2.27</c:v>
                </c:pt>
                <c:pt idx="324">
                  <c:v>2.4</c:v>
                </c:pt>
                <c:pt idx="325">
                  <c:v>2.4</c:v>
                </c:pt>
                <c:pt idx="326">
                  <c:v>2.41</c:v>
                </c:pt>
                <c:pt idx="327">
                  <c:v>2.41</c:v>
                </c:pt>
                <c:pt idx="328">
                  <c:v>2.41</c:v>
                </c:pt>
                <c:pt idx="329">
                  <c:v>2.4</c:v>
                </c:pt>
                <c:pt idx="330">
                  <c:v>2.4</c:v>
                </c:pt>
                <c:pt idx="331">
                  <c:v>2.1</c:v>
                </c:pt>
                <c:pt idx="332">
                  <c:v>1.9</c:v>
                </c:pt>
                <c:pt idx="333">
                  <c:v>1.9</c:v>
                </c:pt>
                <c:pt idx="334">
                  <c:v>1.9</c:v>
                </c:pt>
                <c:pt idx="335">
                  <c:v>1.9</c:v>
                </c:pt>
                <c:pt idx="336">
                  <c:v>1.25</c:v>
                </c:pt>
                <c:pt idx="337">
                  <c:v>1</c:v>
                </c:pt>
                <c:pt idx="338">
                  <c:v>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0.1</c:v>
                </c:pt>
                <c:pt idx="361">
                  <c:v>0.1</c:v>
                </c:pt>
                <c:pt idx="362">
                  <c:v>0.1</c:v>
                </c:pt>
                <c:pt idx="363">
                  <c:v>0.1</c:v>
                </c:pt>
                <c:pt idx="364">
                  <c:v>0.1</c:v>
                </c:pt>
                <c:pt idx="365">
                  <c:v>0.1</c:v>
                </c:pt>
                <c:pt idx="366">
                  <c:v>0.1</c:v>
                </c:pt>
                <c:pt idx="367">
                  <c:v>0.1</c:v>
                </c:pt>
                <c:pt idx="368">
                  <c:v>0.35</c:v>
                </c:pt>
                <c:pt idx="369">
                  <c:v>0.35</c:v>
                </c:pt>
                <c:pt idx="370">
                  <c:v>0.35</c:v>
                </c:pt>
                <c:pt idx="371">
                  <c:v>0.35</c:v>
                </c:pt>
                <c:pt idx="372">
                  <c:v>0.6</c:v>
                </c:pt>
                <c:pt idx="373">
                  <c:v>0.6</c:v>
                </c:pt>
                <c:pt idx="374">
                  <c:v>0.6</c:v>
                </c:pt>
                <c:pt idx="375">
                  <c:v>0.6</c:v>
                </c:pt>
                <c:pt idx="376">
                  <c:v>0.85</c:v>
                </c:pt>
                <c:pt idx="377">
                  <c:v>0.85</c:v>
                </c:pt>
                <c:pt idx="378">
                  <c:v>0.85</c:v>
                </c:pt>
                <c:pt idx="379">
                  <c:v>0.85</c:v>
                </c:pt>
                <c:pt idx="380">
                  <c:v>1.1000000000000001</c:v>
                </c:pt>
                <c:pt idx="381">
                  <c:v>1.1000000000000001</c:v>
                </c:pt>
                <c:pt idx="382">
                  <c:v>1.1000000000000001</c:v>
                </c:pt>
                <c:pt idx="383">
                  <c:v>1.1000000000000001</c:v>
                </c:pt>
                <c:pt idx="384">
                  <c:v>1.35</c:v>
                </c:pt>
                <c:pt idx="385">
                  <c:v>1.35</c:v>
                </c:pt>
                <c:pt idx="386">
                  <c:v>1.35</c:v>
                </c:pt>
                <c:pt idx="387">
                  <c:v>1.35</c:v>
                </c:pt>
                <c:pt idx="388">
                  <c:v>1.6</c:v>
                </c:pt>
                <c:pt idx="389">
                  <c:v>1.6</c:v>
                </c:pt>
                <c:pt idx="390">
                  <c:v>1.6</c:v>
                </c:pt>
                <c:pt idx="391">
                  <c:v>1.6</c:v>
                </c:pt>
                <c:pt idx="392">
                  <c:v>1.85</c:v>
                </c:pt>
                <c:pt idx="393">
                  <c:v>1.85</c:v>
                </c:pt>
                <c:pt idx="394">
                  <c:v>1.85</c:v>
                </c:pt>
                <c:pt idx="395">
                  <c:v>1.85</c:v>
                </c:pt>
                <c:pt idx="396">
                  <c:v>2.1</c:v>
                </c:pt>
                <c:pt idx="397">
                  <c:v>2.1</c:v>
                </c:pt>
                <c:pt idx="398">
                  <c:v>2.1</c:v>
                </c:pt>
                <c:pt idx="399">
                  <c:v>2.1</c:v>
                </c:pt>
                <c:pt idx="400">
                  <c:v>2.35</c:v>
                </c:pt>
                <c:pt idx="401">
                  <c:v>2.35</c:v>
                </c:pt>
                <c:pt idx="402">
                  <c:v>2.35</c:v>
                </c:pt>
                <c:pt idx="403">
                  <c:v>2.35</c:v>
                </c:pt>
                <c:pt idx="404">
                  <c:v>2.5</c:v>
                </c:pt>
                <c:pt idx="405">
                  <c:v>2.5</c:v>
                </c:pt>
                <c:pt idx="406">
                  <c:v>2.5</c:v>
                </c:pt>
                <c:pt idx="407">
                  <c:v>2.5</c:v>
                </c:pt>
                <c:pt idx="408">
                  <c:v>2.5</c:v>
                </c:pt>
                <c:pt idx="409">
                  <c:v>2.5</c:v>
                </c:pt>
                <c:pt idx="410">
                  <c:v>2.5</c:v>
                </c:pt>
                <c:pt idx="411">
                  <c:v>2.5</c:v>
                </c:pt>
                <c:pt idx="412">
                  <c:v>2.5</c:v>
                </c:pt>
                <c:pt idx="413">
                  <c:v>2.5</c:v>
                </c:pt>
                <c:pt idx="414">
                  <c:v>2.5</c:v>
                </c:pt>
                <c:pt idx="415">
                  <c:v>2.5</c:v>
                </c:pt>
                <c:pt idx="416">
                  <c:v>2.5</c:v>
                </c:pt>
              </c:numCache>
            </c:numRef>
          </c:val>
          <c:extLst>
            <c:ext xmlns:c16="http://schemas.microsoft.com/office/drawing/2014/chart" uri="{C3380CC4-5D6E-409C-BE32-E72D297353CC}">
              <c16:uniqueId val="{00000000-A7E6-4DEE-9FA4-B718F88EDBB2}"/>
            </c:ext>
          </c:extLst>
        </c:ser>
        <c:dLbls>
          <c:showLegendKey val="0"/>
          <c:showVal val="0"/>
          <c:showCatName val="0"/>
          <c:showSerName val="0"/>
          <c:showPercent val="0"/>
          <c:showBubbleSize val="0"/>
        </c:dLbls>
        <c:axId val="152715264"/>
        <c:axId val="152716800"/>
      </c:areaChart>
      <c:lineChart>
        <c:grouping val="standard"/>
        <c:varyColors val="0"/>
        <c:ser>
          <c:idx val="0"/>
          <c:order val="0"/>
          <c:tx>
            <c:strRef>
              <c:f>Sheet1!$B$1</c:f>
              <c:strCache>
                <c:ptCount val="1"/>
                <c:pt idx="0">
                  <c:v>Regular Shares</c:v>
                </c:pt>
              </c:strCache>
            </c:strRef>
          </c:tx>
          <c:spPr>
            <a:ln w="28178">
              <a:solidFill>
                <a:srgbClr val="FF000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Sheet1!$B$2:$B$430</c:f>
              <c:numCache>
                <c:formatCode>General</c:formatCode>
                <c:ptCount val="417"/>
                <c:pt idx="0">
                  <c:v>4.93</c:v>
                </c:pt>
                <c:pt idx="1">
                  <c:v>4.6900000000000004</c:v>
                </c:pt>
                <c:pt idx="2">
                  <c:v>4.38</c:v>
                </c:pt>
                <c:pt idx="3">
                  <c:v>4.3600000000000003</c:v>
                </c:pt>
                <c:pt idx="4">
                  <c:v>4.3499999999999996</c:v>
                </c:pt>
                <c:pt idx="5">
                  <c:v>4.2</c:v>
                </c:pt>
                <c:pt idx="6">
                  <c:v>4.05</c:v>
                </c:pt>
                <c:pt idx="7">
                  <c:v>3.98</c:v>
                </c:pt>
                <c:pt idx="8">
                  <c:v>3.85</c:v>
                </c:pt>
                <c:pt idx="9">
                  <c:v>3.72</c:v>
                </c:pt>
                <c:pt idx="10">
                  <c:v>3.72</c:v>
                </c:pt>
                <c:pt idx="11">
                  <c:v>3.6</c:v>
                </c:pt>
                <c:pt idx="12">
                  <c:v>3.56</c:v>
                </c:pt>
                <c:pt idx="13">
                  <c:v>3.52</c:v>
                </c:pt>
                <c:pt idx="14">
                  <c:v>3.41</c:v>
                </c:pt>
                <c:pt idx="15">
                  <c:v>3.36</c:v>
                </c:pt>
                <c:pt idx="16">
                  <c:v>3.39</c:v>
                </c:pt>
                <c:pt idx="17">
                  <c:v>3.3</c:v>
                </c:pt>
                <c:pt idx="18">
                  <c:v>3.3</c:v>
                </c:pt>
                <c:pt idx="19">
                  <c:v>3.32</c:v>
                </c:pt>
                <c:pt idx="20">
                  <c:v>3.23</c:v>
                </c:pt>
                <c:pt idx="21">
                  <c:v>3.23</c:v>
                </c:pt>
                <c:pt idx="22">
                  <c:v>3.2</c:v>
                </c:pt>
                <c:pt idx="23">
                  <c:v>3.2</c:v>
                </c:pt>
                <c:pt idx="24">
                  <c:v>3.13</c:v>
                </c:pt>
                <c:pt idx="25">
                  <c:v>3.11</c:v>
                </c:pt>
                <c:pt idx="26">
                  <c:v>3.1</c:v>
                </c:pt>
                <c:pt idx="27">
                  <c:v>3.08</c:v>
                </c:pt>
                <c:pt idx="28">
                  <c:v>3.1</c:v>
                </c:pt>
                <c:pt idx="29">
                  <c:v>3.1</c:v>
                </c:pt>
                <c:pt idx="30">
                  <c:v>3.11</c:v>
                </c:pt>
                <c:pt idx="31">
                  <c:v>3.14</c:v>
                </c:pt>
                <c:pt idx="32">
                  <c:v>3.16</c:v>
                </c:pt>
                <c:pt idx="33">
                  <c:v>3.24</c:v>
                </c:pt>
                <c:pt idx="34">
                  <c:v>3.26</c:v>
                </c:pt>
                <c:pt idx="35">
                  <c:v>3.3</c:v>
                </c:pt>
                <c:pt idx="36">
                  <c:v>3.32</c:v>
                </c:pt>
                <c:pt idx="37">
                  <c:v>3.32</c:v>
                </c:pt>
                <c:pt idx="38">
                  <c:v>3.37</c:v>
                </c:pt>
                <c:pt idx="39">
                  <c:v>3.37</c:v>
                </c:pt>
                <c:pt idx="40">
                  <c:v>3.39</c:v>
                </c:pt>
                <c:pt idx="41">
                  <c:v>3.4</c:v>
                </c:pt>
                <c:pt idx="42">
                  <c:v>3.39</c:v>
                </c:pt>
                <c:pt idx="43">
                  <c:v>3.38</c:v>
                </c:pt>
                <c:pt idx="44">
                  <c:v>3.39</c:v>
                </c:pt>
                <c:pt idx="45">
                  <c:v>3.35</c:v>
                </c:pt>
                <c:pt idx="46">
                  <c:v>3.38</c:v>
                </c:pt>
                <c:pt idx="47">
                  <c:v>3.4</c:v>
                </c:pt>
                <c:pt idx="48">
                  <c:v>3.35</c:v>
                </c:pt>
                <c:pt idx="49">
                  <c:v>3.34</c:v>
                </c:pt>
                <c:pt idx="50">
                  <c:v>3.33</c:v>
                </c:pt>
                <c:pt idx="51">
                  <c:v>3.32</c:v>
                </c:pt>
                <c:pt idx="52">
                  <c:v>3.28</c:v>
                </c:pt>
                <c:pt idx="53">
                  <c:v>3.3</c:v>
                </c:pt>
                <c:pt idx="54">
                  <c:v>3.29</c:v>
                </c:pt>
                <c:pt idx="55">
                  <c:v>3.27</c:v>
                </c:pt>
                <c:pt idx="56">
                  <c:v>3.28</c:v>
                </c:pt>
                <c:pt idx="57">
                  <c:v>3.27</c:v>
                </c:pt>
                <c:pt idx="58">
                  <c:v>3.27</c:v>
                </c:pt>
                <c:pt idx="59">
                  <c:v>3.3</c:v>
                </c:pt>
                <c:pt idx="60">
                  <c:v>3.24</c:v>
                </c:pt>
                <c:pt idx="61">
                  <c:v>3.22</c:v>
                </c:pt>
                <c:pt idx="62">
                  <c:v>3.21</c:v>
                </c:pt>
                <c:pt idx="63">
                  <c:v>3.24</c:v>
                </c:pt>
                <c:pt idx="64">
                  <c:v>3.25</c:v>
                </c:pt>
                <c:pt idx="65">
                  <c:v>3.3</c:v>
                </c:pt>
                <c:pt idx="66">
                  <c:v>3.31</c:v>
                </c:pt>
                <c:pt idx="67">
                  <c:v>3.3</c:v>
                </c:pt>
                <c:pt idx="68">
                  <c:v>3.31</c:v>
                </c:pt>
                <c:pt idx="69">
                  <c:v>3.31</c:v>
                </c:pt>
                <c:pt idx="70">
                  <c:v>3.33</c:v>
                </c:pt>
                <c:pt idx="71">
                  <c:v>3.3</c:v>
                </c:pt>
                <c:pt idx="72">
                  <c:v>3.3</c:v>
                </c:pt>
                <c:pt idx="73">
                  <c:v>3.31</c:v>
                </c:pt>
                <c:pt idx="74">
                  <c:v>3.28</c:v>
                </c:pt>
                <c:pt idx="75">
                  <c:v>3.28</c:v>
                </c:pt>
                <c:pt idx="76">
                  <c:v>3.3</c:v>
                </c:pt>
                <c:pt idx="77">
                  <c:v>3.2</c:v>
                </c:pt>
                <c:pt idx="78">
                  <c:v>3.15</c:v>
                </c:pt>
                <c:pt idx="79">
                  <c:v>3.15</c:v>
                </c:pt>
                <c:pt idx="80">
                  <c:v>3.15</c:v>
                </c:pt>
                <c:pt idx="81">
                  <c:v>3.09</c:v>
                </c:pt>
                <c:pt idx="82">
                  <c:v>3.1</c:v>
                </c:pt>
                <c:pt idx="83">
                  <c:v>3.1</c:v>
                </c:pt>
                <c:pt idx="84">
                  <c:v>3.14</c:v>
                </c:pt>
                <c:pt idx="85">
                  <c:v>3.12</c:v>
                </c:pt>
                <c:pt idx="86">
                  <c:v>3.09</c:v>
                </c:pt>
                <c:pt idx="87">
                  <c:v>3.04</c:v>
                </c:pt>
                <c:pt idx="88">
                  <c:v>3.02</c:v>
                </c:pt>
                <c:pt idx="89">
                  <c:v>3</c:v>
                </c:pt>
                <c:pt idx="90">
                  <c:v>2.94</c:v>
                </c:pt>
                <c:pt idx="91">
                  <c:v>2.87</c:v>
                </c:pt>
                <c:pt idx="92">
                  <c:v>3.01</c:v>
                </c:pt>
                <c:pt idx="93">
                  <c:v>3.02</c:v>
                </c:pt>
                <c:pt idx="94">
                  <c:v>3.05</c:v>
                </c:pt>
                <c:pt idx="95">
                  <c:v>3</c:v>
                </c:pt>
                <c:pt idx="96">
                  <c:v>3</c:v>
                </c:pt>
                <c:pt idx="97">
                  <c:v>3.01</c:v>
                </c:pt>
                <c:pt idx="98">
                  <c:v>3.02</c:v>
                </c:pt>
                <c:pt idx="99">
                  <c:v>3.04</c:v>
                </c:pt>
                <c:pt idx="100">
                  <c:v>3.04</c:v>
                </c:pt>
                <c:pt idx="101">
                  <c:v>3.05</c:v>
                </c:pt>
                <c:pt idx="102">
                  <c:v>3.08</c:v>
                </c:pt>
                <c:pt idx="103">
                  <c:v>3.06</c:v>
                </c:pt>
                <c:pt idx="104">
                  <c:v>3.08</c:v>
                </c:pt>
                <c:pt idx="105">
                  <c:v>3.09</c:v>
                </c:pt>
                <c:pt idx="106">
                  <c:v>3.09</c:v>
                </c:pt>
                <c:pt idx="107">
                  <c:v>3.1</c:v>
                </c:pt>
                <c:pt idx="108">
                  <c:v>3.08</c:v>
                </c:pt>
                <c:pt idx="109">
                  <c:v>3.05</c:v>
                </c:pt>
                <c:pt idx="110">
                  <c:v>3</c:v>
                </c:pt>
                <c:pt idx="111">
                  <c:v>2.92</c:v>
                </c:pt>
                <c:pt idx="112">
                  <c:v>2.86</c:v>
                </c:pt>
                <c:pt idx="113">
                  <c:v>2.79</c:v>
                </c:pt>
                <c:pt idx="114">
                  <c:v>2.75</c:v>
                </c:pt>
                <c:pt idx="115">
                  <c:v>2.7</c:v>
                </c:pt>
                <c:pt idx="116">
                  <c:v>2.54</c:v>
                </c:pt>
                <c:pt idx="117">
                  <c:v>2.37</c:v>
                </c:pt>
                <c:pt idx="118">
                  <c:v>2.25</c:v>
                </c:pt>
                <c:pt idx="119">
                  <c:v>2.1</c:v>
                </c:pt>
                <c:pt idx="120">
                  <c:v>1.98</c:v>
                </c:pt>
                <c:pt idx="121">
                  <c:v>1.94</c:v>
                </c:pt>
                <c:pt idx="122">
                  <c:v>1.8</c:v>
                </c:pt>
                <c:pt idx="123">
                  <c:v>1.75</c:v>
                </c:pt>
                <c:pt idx="124">
                  <c:v>1.72</c:v>
                </c:pt>
                <c:pt idx="125">
                  <c:v>1.65</c:v>
                </c:pt>
                <c:pt idx="126">
                  <c:v>1.66</c:v>
                </c:pt>
                <c:pt idx="127">
                  <c:v>1.66</c:v>
                </c:pt>
                <c:pt idx="128">
                  <c:v>1.61</c:v>
                </c:pt>
                <c:pt idx="129">
                  <c:v>1.59</c:v>
                </c:pt>
                <c:pt idx="130">
                  <c:v>1.55</c:v>
                </c:pt>
                <c:pt idx="131">
                  <c:v>1.51</c:v>
                </c:pt>
                <c:pt idx="132">
                  <c:v>1.43</c:v>
                </c:pt>
                <c:pt idx="133">
                  <c:v>1.4</c:v>
                </c:pt>
                <c:pt idx="134">
                  <c:v>1.33</c:v>
                </c:pt>
                <c:pt idx="135">
                  <c:v>1.28</c:v>
                </c:pt>
                <c:pt idx="136">
                  <c:v>1.21</c:v>
                </c:pt>
                <c:pt idx="137">
                  <c:v>1.1499999999999999</c:v>
                </c:pt>
                <c:pt idx="138">
                  <c:v>1.08</c:v>
                </c:pt>
                <c:pt idx="139">
                  <c:v>1.06</c:v>
                </c:pt>
                <c:pt idx="140">
                  <c:v>1.03</c:v>
                </c:pt>
                <c:pt idx="141">
                  <c:v>1.02</c:v>
                </c:pt>
                <c:pt idx="142">
                  <c:v>1</c:v>
                </c:pt>
                <c:pt idx="143">
                  <c:v>0.97</c:v>
                </c:pt>
                <c:pt idx="144">
                  <c:v>0.95</c:v>
                </c:pt>
                <c:pt idx="145">
                  <c:v>0.93</c:v>
                </c:pt>
                <c:pt idx="146">
                  <c:v>0.91</c:v>
                </c:pt>
                <c:pt idx="147">
                  <c:v>0.9</c:v>
                </c:pt>
                <c:pt idx="148">
                  <c:v>0.91</c:v>
                </c:pt>
                <c:pt idx="149">
                  <c:v>0.89</c:v>
                </c:pt>
                <c:pt idx="150">
                  <c:v>0.88</c:v>
                </c:pt>
                <c:pt idx="151">
                  <c:v>0.89</c:v>
                </c:pt>
                <c:pt idx="152">
                  <c:v>0.89</c:v>
                </c:pt>
                <c:pt idx="153">
                  <c:v>0.91</c:v>
                </c:pt>
                <c:pt idx="154">
                  <c:v>0.92</c:v>
                </c:pt>
                <c:pt idx="155">
                  <c:v>0.94</c:v>
                </c:pt>
                <c:pt idx="156">
                  <c:v>0.95</c:v>
                </c:pt>
                <c:pt idx="157">
                  <c:v>0.96099999999999997</c:v>
                </c:pt>
                <c:pt idx="158">
                  <c:v>0.97299999999999998</c:v>
                </c:pt>
                <c:pt idx="159">
                  <c:v>0.97399999999999998</c:v>
                </c:pt>
                <c:pt idx="160">
                  <c:v>0.98599999999999999</c:v>
                </c:pt>
                <c:pt idx="161">
                  <c:v>0.998</c:v>
                </c:pt>
                <c:pt idx="162">
                  <c:v>1.004</c:v>
                </c:pt>
                <c:pt idx="163">
                  <c:v>1.0109999999999999</c:v>
                </c:pt>
                <c:pt idx="164">
                  <c:v>1.038</c:v>
                </c:pt>
                <c:pt idx="165">
                  <c:v>1.0449999999999999</c:v>
                </c:pt>
                <c:pt idx="166">
                  <c:v>1.052</c:v>
                </c:pt>
                <c:pt idx="167">
                  <c:v>1.099</c:v>
                </c:pt>
                <c:pt idx="168">
                  <c:v>1.101</c:v>
                </c:pt>
                <c:pt idx="169">
                  <c:v>1.123</c:v>
                </c:pt>
                <c:pt idx="170">
                  <c:v>1.1559999999999999</c:v>
                </c:pt>
                <c:pt idx="171">
                  <c:v>1.1479999999999999</c:v>
                </c:pt>
                <c:pt idx="172">
                  <c:v>1.17</c:v>
                </c:pt>
                <c:pt idx="173">
                  <c:v>1.1819999999999999</c:v>
                </c:pt>
                <c:pt idx="174">
                  <c:v>1.1890000000000001</c:v>
                </c:pt>
                <c:pt idx="175">
                  <c:v>1.1970000000000001</c:v>
                </c:pt>
                <c:pt idx="176">
                  <c:v>1.214</c:v>
                </c:pt>
                <c:pt idx="177">
                  <c:v>1.2210000000000001</c:v>
                </c:pt>
                <c:pt idx="178">
                  <c:v>1.218</c:v>
                </c:pt>
                <c:pt idx="179">
                  <c:v>1.2357</c:v>
                </c:pt>
                <c:pt idx="180">
                  <c:v>1.2381166669999999</c:v>
                </c:pt>
                <c:pt idx="181">
                  <c:v>1.2205333330000001</c:v>
                </c:pt>
                <c:pt idx="182">
                  <c:v>1.25295</c:v>
                </c:pt>
                <c:pt idx="183">
                  <c:v>1.2353666670000001</c:v>
                </c:pt>
                <c:pt idx="184">
                  <c:v>1.2377833330000001</c:v>
                </c:pt>
                <c:pt idx="185">
                  <c:v>1.2402</c:v>
                </c:pt>
                <c:pt idx="186">
                  <c:v>1.243333333</c:v>
                </c:pt>
                <c:pt idx="187">
                  <c:v>1.226466667</c:v>
                </c:pt>
                <c:pt idx="188">
                  <c:v>1.2196</c:v>
                </c:pt>
                <c:pt idx="189">
                  <c:v>1.1927333330000001</c:v>
                </c:pt>
                <c:pt idx="190">
                  <c:v>1.185866667</c:v>
                </c:pt>
                <c:pt idx="191">
                  <c:v>1.1890000000000001</c:v>
                </c:pt>
                <c:pt idx="192">
                  <c:v>1.1418333329999999</c:v>
                </c:pt>
                <c:pt idx="193">
                  <c:v>1.104666667</c:v>
                </c:pt>
                <c:pt idx="194">
                  <c:v>1.0375000000000001</c:v>
                </c:pt>
                <c:pt idx="195">
                  <c:v>0.99033333300000004</c:v>
                </c:pt>
                <c:pt idx="196">
                  <c:v>0.97316666699999999</c:v>
                </c:pt>
                <c:pt idx="197">
                  <c:v>0.94599999999999995</c:v>
                </c:pt>
                <c:pt idx="198">
                  <c:v>0.94623333300000001</c:v>
                </c:pt>
                <c:pt idx="199">
                  <c:v>0.92646666700000002</c:v>
                </c:pt>
                <c:pt idx="200">
                  <c:v>0.92669999999999997</c:v>
                </c:pt>
                <c:pt idx="201">
                  <c:v>0.90693333300000001</c:v>
                </c:pt>
                <c:pt idx="202">
                  <c:v>0.89716666700000003</c:v>
                </c:pt>
                <c:pt idx="203">
                  <c:v>0.85740000000000005</c:v>
                </c:pt>
                <c:pt idx="204">
                  <c:v>0.78113333299999999</c:v>
                </c:pt>
                <c:pt idx="205">
                  <c:v>0.73486666700000003</c:v>
                </c:pt>
                <c:pt idx="206">
                  <c:v>0.67859999999999998</c:v>
                </c:pt>
                <c:pt idx="207">
                  <c:v>0.625</c:v>
                </c:pt>
                <c:pt idx="208">
                  <c:v>0.59140000000000004</c:v>
                </c:pt>
                <c:pt idx="209">
                  <c:v>0.57779999999999998</c:v>
                </c:pt>
                <c:pt idx="210">
                  <c:v>0.64376666699999996</c:v>
                </c:pt>
                <c:pt idx="211">
                  <c:v>0.55973333300000006</c:v>
                </c:pt>
                <c:pt idx="212">
                  <c:v>0.54569999999999996</c:v>
                </c:pt>
                <c:pt idx="213">
                  <c:v>0.54920000000000002</c:v>
                </c:pt>
                <c:pt idx="214">
                  <c:v>0.54269999999999996</c:v>
                </c:pt>
                <c:pt idx="215">
                  <c:v>0.5262</c:v>
                </c:pt>
                <c:pt idx="216">
                  <c:v>0.51380000000000003</c:v>
                </c:pt>
                <c:pt idx="217">
                  <c:v>0.50139999999999996</c:v>
                </c:pt>
                <c:pt idx="218">
                  <c:v>0.48899999999999999</c:v>
                </c:pt>
                <c:pt idx="219">
                  <c:v>0.47566666699999999</c:v>
                </c:pt>
                <c:pt idx="220">
                  <c:v>0.46233333300000001</c:v>
                </c:pt>
                <c:pt idx="221">
                  <c:v>0.44900000000000001</c:v>
                </c:pt>
                <c:pt idx="222">
                  <c:v>0.42651003900000001</c:v>
                </c:pt>
                <c:pt idx="223">
                  <c:v>0.42139273100000002</c:v>
                </c:pt>
                <c:pt idx="224">
                  <c:v>0.39989999999999998</c:v>
                </c:pt>
                <c:pt idx="225">
                  <c:v>0.38787471299999998</c:v>
                </c:pt>
                <c:pt idx="226">
                  <c:v>0.37477816400000002</c:v>
                </c:pt>
                <c:pt idx="227">
                  <c:v>0.37719999999999998</c:v>
                </c:pt>
                <c:pt idx="228">
                  <c:v>0.36323304099999998</c:v>
                </c:pt>
                <c:pt idx="229">
                  <c:v>0.37376667699999999</c:v>
                </c:pt>
                <c:pt idx="230">
                  <c:v>0.35649999999999998</c:v>
                </c:pt>
                <c:pt idx="231">
                  <c:v>0.35320498099999997</c:v>
                </c:pt>
                <c:pt idx="232">
                  <c:v>0.34413768</c:v>
                </c:pt>
                <c:pt idx="233">
                  <c:v>0.33460000000000001</c:v>
                </c:pt>
                <c:pt idx="234">
                  <c:v>0.32591777399999999</c:v>
                </c:pt>
                <c:pt idx="235">
                  <c:v>0.32136856200000002</c:v>
                </c:pt>
                <c:pt idx="236">
                  <c:v>0.30470000000000003</c:v>
                </c:pt>
                <c:pt idx="237">
                  <c:v>0.28699390299999999</c:v>
                </c:pt>
                <c:pt idx="238">
                  <c:v>0.29137613299999998</c:v>
                </c:pt>
                <c:pt idx="239">
                  <c:v>0.2908</c:v>
                </c:pt>
                <c:pt idx="240">
                  <c:v>0.28225209400000001</c:v>
                </c:pt>
                <c:pt idx="241">
                  <c:v>0.26843771100000002</c:v>
                </c:pt>
                <c:pt idx="242">
                  <c:v>0.26790000000000003</c:v>
                </c:pt>
                <c:pt idx="243">
                  <c:v>0.25837659899999998</c:v>
                </c:pt>
                <c:pt idx="244">
                  <c:v>0.26716585999999998</c:v>
                </c:pt>
                <c:pt idx="245">
                  <c:v>0.26500000000000001</c:v>
                </c:pt>
                <c:pt idx="246">
                  <c:v>0.26325494500000002</c:v>
                </c:pt>
                <c:pt idx="247">
                  <c:v>0.26314857000000003</c:v>
                </c:pt>
                <c:pt idx="248">
                  <c:v>0.25490000000000002</c:v>
                </c:pt>
                <c:pt idx="249">
                  <c:v>0.25285853600000002</c:v>
                </c:pt>
                <c:pt idx="250">
                  <c:v>0.24828610300000001</c:v>
                </c:pt>
                <c:pt idx="251">
                  <c:v>0.2487</c:v>
                </c:pt>
                <c:pt idx="252">
                  <c:v>0.23721060899999999</c:v>
                </c:pt>
                <c:pt idx="253">
                  <c:v>0.22864406200000001</c:v>
                </c:pt>
                <c:pt idx="254">
                  <c:v>0.216</c:v>
                </c:pt>
                <c:pt idx="255">
                  <c:v>0.214679604</c:v>
                </c:pt>
                <c:pt idx="256">
                  <c:v>0.21333564799999999</c:v>
                </c:pt>
                <c:pt idx="257">
                  <c:v>0.21010000000000001</c:v>
                </c:pt>
                <c:pt idx="258">
                  <c:v>0.21375641000000001</c:v>
                </c:pt>
                <c:pt idx="259">
                  <c:v>0.21394296400000001</c:v>
                </c:pt>
                <c:pt idx="260">
                  <c:v>0.217</c:v>
                </c:pt>
                <c:pt idx="261">
                  <c:v>0.22121386600000001</c:v>
                </c:pt>
                <c:pt idx="262">
                  <c:v>0.22344271099999999</c:v>
                </c:pt>
                <c:pt idx="263">
                  <c:v>0.2185</c:v>
                </c:pt>
                <c:pt idx="264">
                  <c:v>0.21897682199999999</c:v>
                </c:pt>
                <c:pt idx="265">
                  <c:v>0.210518963</c:v>
                </c:pt>
                <c:pt idx="266">
                  <c:v>0.2059</c:v>
                </c:pt>
                <c:pt idx="267">
                  <c:v>0.20671811600000001</c:v>
                </c:pt>
                <c:pt idx="268">
                  <c:v>0.20435767599999999</c:v>
                </c:pt>
                <c:pt idx="269">
                  <c:v>0.20169999999999999</c:v>
                </c:pt>
                <c:pt idx="270">
                  <c:v>0.229376312</c:v>
                </c:pt>
                <c:pt idx="271">
                  <c:v>0.19673924400000001</c:v>
                </c:pt>
                <c:pt idx="272">
                  <c:v>0.19670000000000001</c:v>
                </c:pt>
                <c:pt idx="273">
                  <c:v>0.197401734</c:v>
                </c:pt>
                <c:pt idx="274">
                  <c:v>0.19764050599999999</c:v>
                </c:pt>
                <c:pt idx="275">
                  <c:v>0.19570000000000001</c:v>
                </c:pt>
                <c:pt idx="276">
                  <c:v>0.19081584200000001</c:v>
                </c:pt>
                <c:pt idx="277">
                  <c:v>0.18969351000000001</c:v>
                </c:pt>
                <c:pt idx="278">
                  <c:v>0.192</c:v>
                </c:pt>
                <c:pt idx="279">
                  <c:v>0.198146287</c:v>
                </c:pt>
                <c:pt idx="280">
                  <c:v>0.201387384</c:v>
                </c:pt>
                <c:pt idx="281">
                  <c:v>0.20549999999999999</c:v>
                </c:pt>
                <c:pt idx="282">
                  <c:v>0.20389829400000001</c:v>
                </c:pt>
                <c:pt idx="283">
                  <c:v>0.20363390100000001</c:v>
                </c:pt>
                <c:pt idx="284">
                  <c:v>0.19939999999999999</c:v>
                </c:pt>
                <c:pt idx="285">
                  <c:v>0.19966616000000001</c:v>
                </c:pt>
                <c:pt idx="286">
                  <c:v>0.19891138899999999</c:v>
                </c:pt>
                <c:pt idx="287">
                  <c:v>0.2054</c:v>
                </c:pt>
                <c:pt idx="288">
                  <c:v>0.20235719099999999</c:v>
                </c:pt>
                <c:pt idx="289">
                  <c:v>0.201046637</c:v>
                </c:pt>
                <c:pt idx="290">
                  <c:v>0.2001</c:v>
                </c:pt>
                <c:pt idx="291">
                  <c:v>0.20350874999999999</c:v>
                </c:pt>
                <c:pt idx="292">
                  <c:v>0.20637502999999999</c:v>
                </c:pt>
                <c:pt idx="293">
                  <c:v>0.2084</c:v>
                </c:pt>
                <c:pt idx="294">
                  <c:v>0.20545258899999999</c:v>
                </c:pt>
                <c:pt idx="295">
                  <c:v>0.20278531</c:v>
                </c:pt>
                <c:pt idx="296">
                  <c:v>0.19420000000000001</c:v>
                </c:pt>
                <c:pt idx="297">
                  <c:v>0.19408039499999999</c:v>
                </c:pt>
                <c:pt idx="298">
                  <c:v>0.193924392</c:v>
                </c:pt>
                <c:pt idx="299">
                  <c:v>0.1946</c:v>
                </c:pt>
                <c:pt idx="300">
                  <c:v>0.21529891600000001</c:v>
                </c:pt>
                <c:pt idx="301">
                  <c:v>0.23437644899999999</c:v>
                </c:pt>
                <c:pt idx="302">
                  <c:v>0.25380000000000003</c:v>
                </c:pt>
                <c:pt idx="303">
                  <c:v>0.23561438900000001</c:v>
                </c:pt>
                <c:pt idx="304">
                  <c:v>0.218510341</c:v>
                </c:pt>
                <c:pt idx="305">
                  <c:v>0.20169999999999999</c:v>
                </c:pt>
                <c:pt idx="306">
                  <c:v>0.20386337900000001</c:v>
                </c:pt>
                <c:pt idx="307">
                  <c:v>0.20294247300000001</c:v>
                </c:pt>
                <c:pt idx="308">
                  <c:v>0.20530000000000001</c:v>
                </c:pt>
                <c:pt idx="309">
                  <c:v>0.20827064300000001</c:v>
                </c:pt>
                <c:pt idx="310">
                  <c:v>0.20949430999999999</c:v>
                </c:pt>
                <c:pt idx="311">
                  <c:v>0.2145</c:v>
                </c:pt>
                <c:pt idx="312">
                  <c:v>0.21964078100000001</c:v>
                </c:pt>
                <c:pt idx="313">
                  <c:v>0.22003410300000001</c:v>
                </c:pt>
                <c:pt idx="314">
                  <c:v>0.22220000000000001</c:v>
                </c:pt>
                <c:pt idx="315">
                  <c:v>0.226374136</c:v>
                </c:pt>
                <c:pt idx="316">
                  <c:v>0.22630755799999999</c:v>
                </c:pt>
                <c:pt idx="317">
                  <c:v>0.2258</c:v>
                </c:pt>
                <c:pt idx="318">
                  <c:v>0.23932878499999999</c:v>
                </c:pt>
                <c:pt idx="319">
                  <c:v>0.25222892299999999</c:v>
                </c:pt>
                <c:pt idx="320">
                  <c:v>0.26719999999999999</c:v>
                </c:pt>
                <c:pt idx="321">
                  <c:v>0.27504894600000002</c:v>
                </c:pt>
                <c:pt idx="322">
                  <c:v>0.282992933</c:v>
                </c:pt>
                <c:pt idx="323">
                  <c:v>0.2974</c:v>
                </c:pt>
                <c:pt idx="324">
                  <c:v>0.30028188700000003</c:v>
                </c:pt>
                <c:pt idx="325">
                  <c:v>0.30007309700000001</c:v>
                </c:pt>
                <c:pt idx="326">
                  <c:v>0.30109999999999998</c:v>
                </c:pt>
                <c:pt idx="327">
                  <c:v>0.30398219100000001</c:v>
                </c:pt>
                <c:pt idx="328">
                  <c:v>0.30478281200000001</c:v>
                </c:pt>
                <c:pt idx="329">
                  <c:v>0.30590000000000001</c:v>
                </c:pt>
                <c:pt idx="330">
                  <c:v>0.30299999999999999</c:v>
                </c:pt>
                <c:pt idx="331">
                  <c:v>0.30299999999999999</c:v>
                </c:pt>
                <c:pt idx="332">
                  <c:v>0.30099999999999999</c:v>
                </c:pt>
                <c:pt idx="333">
                  <c:v>0.29399999999999998</c:v>
                </c:pt>
                <c:pt idx="334">
                  <c:v>0.28999999999999998</c:v>
                </c:pt>
                <c:pt idx="335">
                  <c:v>0.29199999999999998</c:v>
                </c:pt>
                <c:pt idx="336">
                  <c:v>0.27211379400818997</c:v>
                </c:pt>
                <c:pt idx="337">
                  <c:v>0.26018172201781997</c:v>
                </c:pt>
                <c:pt idx="338">
                  <c:v>0.22620000000000001</c:v>
                </c:pt>
                <c:pt idx="339">
                  <c:v>0.19769323614146334</c:v>
                </c:pt>
                <c:pt idx="340">
                  <c:v>0.19987307561971668</c:v>
                </c:pt>
                <c:pt idx="341">
                  <c:v>0.1729</c:v>
                </c:pt>
                <c:pt idx="342">
                  <c:v>0.16843378968541001</c:v>
                </c:pt>
                <c:pt idx="343">
                  <c:v>0.16892657226206001</c:v>
                </c:pt>
                <c:pt idx="344">
                  <c:v>0.16199999999999998</c:v>
                </c:pt>
                <c:pt idx="345">
                  <c:v>0.16897429024863334</c:v>
                </c:pt>
                <c:pt idx="346">
                  <c:v>0.15881588785046666</c:v>
                </c:pt>
                <c:pt idx="347">
                  <c:v>0.14759999999999998</c:v>
                </c:pt>
                <c:pt idx="348">
                  <c:v>0.14156086721564334</c:v>
                </c:pt>
                <c:pt idx="349">
                  <c:v>0.1382514916685367</c:v>
                </c:pt>
                <c:pt idx="350">
                  <c:v>0.13020000000000004</c:v>
                </c:pt>
                <c:pt idx="351">
                  <c:v>0.12802978723405004</c:v>
                </c:pt>
                <c:pt idx="352">
                  <c:v>0.12624717853840006</c:v>
                </c:pt>
                <c:pt idx="353">
                  <c:v>0.16879037211164008</c:v>
                </c:pt>
                <c:pt idx="354">
                  <c:v>0.16851639950890007</c:v>
                </c:pt>
              </c:numCache>
            </c:numRef>
          </c:val>
          <c:smooth val="0"/>
          <c:extLst>
            <c:ext xmlns:c16="http://schemas.microsoft.com/office/drawing/2014/chart" uri="{C3380CC4-5D6E-409C-BE32-E72D297353CC}">
              <c16:uniqueId val="{00000001-A7E6-4DEE-9FA4-B718F88EDBB2}"/>
            </c:ext>
          </c:extLst>
        </c:ser>
        <c:ser>
          <c:idx val="1"/>
          <c:order val="1"/>
          <c:tx>
            <c:strRef>
              <c:f>Sheet1!$C$1</c:f>
              <c:strCache>
                <c:ptCount val="1"/>
                <c:pt idx="0">
                  <c:v>MMAs</c:v>
                </c:pt>
              </c:strCache>
            </c:strRef>
          </c:tx>
          <c:spPr>
            <a:ln w="9393">
              <a:solidFill>
                <a:srgbClr val="FFFF00"/>
              </a:solidFill>
              <a:prstDash val="solid"/>
            </a:ln>
          </c:spPr>
          <c:marker>
            <c:symbol val="diamond"/>
            <c:size val="3"/>
            <c:spPr>
              <a:noFill/>
              <a:ln>
                <a:solidFill>
                  <a:srgbClr val="FFFF00"/>
                </a:solidFill>
                <a:prstDash val="solid"/>
              </a:ln>
            </c:spPr>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Sheet1!$C$2:$C$430</c:f>
              <c:numCache>
                <c:formatCode>General</c:formatCode>
                <c:ptCount val="417"/>
                <c:pt idx="0">
                  <c:v>4.59</c:v>
                </c:pt>
                <c:pt idx="1">
                  <c:v>4.46</c:v>
                </c:pt>
                <c:pt idx="2">
                  <c:v>4.3099999999999996</c:v>
                </c:pt>
                <c:pt idx="3">
                  <c:v>4.3</c:v>
                </c:pt>
                <c:pt idx="4">
                  <c:v>4.22</c:v>
                </c:pt>
                <c:pt idx="5">
                  <c:v>4</c:v>
                </c:pt>
                <c:pt idx="6">
                  <c:v>3.81</c:v>
                </c:pt>
                <c:pt idx="7">
                  <c:v>3.71</c:v>
                </c:pt>
                <c:pt idx="8">
                  <c:v>3.58</c:v>
                </c:pt>
                <c:pt idx="9">
                  <c:v>3.47</c:v>
                </c:pt>
                <c:pt idx="10">
                  <c:v>3.46</c:v>
                </c:pt>
                <c:pt idx="11">
                  <c:v>3.4</c:v>
                </c:pt>
                <c:pt idx="12">
                  <c:v>3.32</c:v>
                </c:pt>
                <c:pt idx="13">
                  <c:v>3.27</c:v>
                </c:pt>
                <c:pt idx="14">
                  <c:v>3.24</c:v>
                </c:pt>
                <c:pt idx="15">
                  <c:v>3.24</c:v>
                </c:pt>
                <c:pt idx="16">
                  <c:v>3.23</c:v>
                </c:pt>
                <c:pt idx="17">
                  <c:v>3.2</c:v>
                </c:pt>
                <c:pt idx="18">
                  <c:v>3.18</c:v>
                </c:pt>
                <c:pt idx="19">
                  <c:v>3.18</c:v>
                </c:pt>
                <c:pt idx="20">
                  <c:v>3.15</c:v>
                </c:pt>
                <c:pt idx="21">
                  <c:v>3.09</c:v>
                </c:pt>
                <c:pt idx="22">
                  <c:v>3.1</c:v>
                </c:pt>
                <c:pt idx="23">
                  <c:v>3.1</c:v>
                </c:pt>
                <c:pt idx="24">
                  <c:v>3.07</c:v>
                </c:pt>
                <c:pt idx="25">
                  <c:v>3.06</c:v>
                </c:pt>
                <c:pt idx="26">
                  <c:v>3.08</c:v>
                </c:pt>
                <c:pt idx="27">
                  <c:v>3.12</c:v>
                </c:pt>
                <c:pt idx="28">
                  <c:v>3.17</c:v>
                </c:pt>
                <c:pt idx="29">
                  <c:v>3.2</c:v>
                </c:pt>
                <c:pt idx="30">
                  <c:v>3.22</c:v>
                </c:pt>
                <c:pt idx="31">
                  <c:v>3.24</c:v>
                </c:pt>
                <c:pt idx="32">
                  <c:v>3.31</c:v>
                </c:pt>
                <c:pt idx="33">
                  <c:v>3.44</c:v>
                </c:pt>
                <c:pt idx="34">
                  <c:v>3.5</c:v>
                </c:pt>
                <c:pt idx="35">
                  <c:v>3.6</c:v>
                </c:pt>
                <c:pt idx="36">
                  <c:v>3.75</c:v>
                </c:pt>
                <c:pt idx="37">
                  <c:v>3.8</c:v>
                </c:pt>
                <c:pt idx="38">
                  <c:v>3.86</c:v>
                </c:pt>
                <c:pt idx="39">
                  <c:v>3.87</c:v>
                </c:pt>
                <c:pt idx="40">
                  <c:v>3.85</c:v>
                </c:pt>
                <c:pt idx="41">
                  <c:v>3.9</c:v>
                </c:pt>
                <c:pt idx="42">
                  <c:v>3.92</c:v>
                </c:pt>
                <c:pt idx="43">
                  <c:v>3.86</c:v>
                </c:pt>
                <c:pt idx="44">
                  <c:v>3.86</c:v>
                </c:pt>
                <c:pt idx="45">
                  <c:v>3.8</c:v>
                </c:pt>
                <c:pt idx="46">
                  <c:v>3.82</c:v>
                </c:pt>
                <c:pt idx="47">
                  <c:v>3.8</c:v>
                </c:pt>
                <c:pt idx="48">
                  <c:v>3.79</c:v>
                </c:pt>
                <c:pt idx="49">
                  <c:v>3.73</c:v>
                </c:pt>
                <c:pt idx="50">
                  <c:v>3.67</c:v>
                </c:pt>
                <c:pt idx="51">
                  <c:v>3.65</c:v>
                </c:pt>
                <c:pt idx="52">
                  <c:v>3.7</c:v>
                </c:pt>
                <c:pt idx="53">
                  <c:v>3.7</c:v>
                </c:pt>
                <c:pt idx="54">
                  <c:v>3.74</c:v>
                </c:pt>
                <c:pt idx="55">
                  <c:v>3.79</c:v>
                </c:pt>
                <c:pt idx="56">
                  <c:v>3.81</c:v>
                </c:pt>
                <c:pt idx="57">
                  <c:v>3.8</c:v>
                </c:pt>
                <c:pt idx="58">
                  <c:v>3.78</c:v>
                </c:pt>
                <c:pt idx="59">
                  <c:v>3.8</c:v>
                </c:pt>
                <c:pt idx="60">
                  <c:v>3.82</c:v>
                </c:pt>
                <c:pt idx="61">
                  <c:v>3.84</c:v>
                </c:pt>
                <c:pt idx="62">
                  <c:v>3.81</c:v>
                </c:pt>
                <c:pt idx="63">
                  <c:v>3.88</c:v>
                </c:pt>
                <c:pt idx="64">
                  <c:v>3.91</c:v>
                </c:pt>
                <c:pt idx="65">
                  <c:v>3.9</c:v>
                </c:pt>
                <c:pt idx="66">
                  <c:v>3.89</c:v>
                </c:pt>
                <c:pt idx="67">
                  <c:v>3.95</c:v>
                </c:pt>
                <c:pt idx="68">
                  <c:v>3.92</c:v>
                </c:pt>
                <c:pt idx="69">
                  <c:v>3.96</c:v>
                </c:pt>
                <c:pt idx="70">
                  <c:v>3.97</c:v>
                </c:pt>
                <c:pt idx="71">
                  <c:v>4</c:v>
                </c:pt>
                <c:pt idx="72">
                  <c:v>3.98</c:v>
                </c:pt>
                <c:pt idx="73">
                  <c:v>3.96</c:v>
                </c:pt>
                <c:pt idx="74">
                  <c:v>3.92</c:v>
                </c:pt>
                <c:pt idx="75">
                  <c:v>3.9</c:v>
                </c:pt>
                <c:pt idx="76">
                  <c:v>3.89</c:v>
                </c:pt>
                <c:pt idx="77">
                  <c:v>3.9</c:v>
                </c:pt>
                <c:pt idx="78">
                  <c:v>3.94</c:v>
                </c:pt>
                <c:pt idx="79">
                  <c:v>3.89</c:v>
                </c:pt>
                <c:pt idx="80">
                  <c:v>3.86</c:v>
                </c:pt>
                <c:pt idx="81">
                  <c:v>3.78</c:v>
                </c:pt>
                <c:pt idx="82">
                  <c:v>3.74</c:v>
                </c:pt>
                <c:pt idx="83">
                  <c:v>3.7</c:v>
                </c:pt>
                <c:pt idx="84">
                  <c:v>3.7</c:v>
                </c:pt>
                <c:pt idx="85">
                  <c:v>3.69</c:v>
                </c:pt>
                <c:pt idx="86">
                  <c:v>3.7</c:v>
                </c:pt>
                <c:pt idx="87">
                  <c:v>3.67</c:v>
                </c:pt>
                <c:pt idx="88">
                  <c:v>3.69</c:v>
                </c:pt>
                <c:pt idx="89">
                  <c:v>3.71</c:v>
                </c:pt>
                <c:pt idx="90">
                  <c:v>3.71</c:v>
                </c:pt>
                <c:pt idx="91">
                  <c:v>3.74</c:v>
                </c:pt>
                <c:pt idx="92">
                  <c:v>3.78</c:v>
                </c:pt>
                <c:pt idx="93">
                  <c:v>3.76</c:v>
                </c:pt>
                <c:pt idx="94">
                  <c:v>3.79</c:v>
                </c:pt>
                <c:pt idx="95">
                  <c:v>3.8</c:v>
                </c:pt>
                <c:pt idx="96">
                  <c:v>3.83</c:v>
                </c:pt>
                <c:pt idx="97">
                  <c:v>3.88</c:v>
                </c:pt>
                <c:pt idx="98">
                  <c:v>3.93</c:v>
                </c:pt>
                <c:pt idx="99">
                  <c:v>3.98</c:v>
                </c:pt>
                <c:pt idx="100">
                  <c:v>4.05</c:v>
                </c:pt>
                <c:pt idx="101">
                  <c:v>4.1100000000000003</c:v>
                </c:pt>
                <c:pt idx="102">
                  <c:v>4.18</c:v>
                </c:pt>
                <c:pt idx="103">
                  <c:v>4.21</c:v>
                </c:pt>
                <c:pt idx="104">
                  <c:v>4.21</c:v>
                </c:pt>
                <c:pt idx="105">
                  <c:v>4.2300000000000004</c:v>
                </c:pt>
                <c:pt idx="106">
                  <c:v>4.24</c:v>
                </c:pt>
                <c:pt idx="107">
                  <c:v>4.25</c:v>
                </c:pt>
                <c:pt idx="108">
                  <c:v>4.1900000000000004</c:v>
                </c:pt>
                <c:pt idx="109">
                  <c:v>4.09</c:v>
                </c:pt>
                <c:pt idx="110">
                  <c:v>3.94</c:v>
                </c:pt>
                <c:pt idx="111">
                  <c:v>3.78</c:v>
                </c:pt>
                <c:pt idx="112">
                  <c:v>3.6</c:v>
                </c:pt>
                <c:pt idx="113">
                  <c:v>3.46</c:v>
                </c:pt>
                <c:pt idx="114">
                  <c:v>3.36</c:v>
                </c:pt>
                <c:pt idx="115">
                  <c:v>3.28</c:v>
                </c:pt>
                <c:pt idx="116">
                  <c:v>2.99</c:v>
                </c:pt>
                <c:pt idx="117">
                  <c:v>2.7</c:v>
                </c:pt>
                <c:pt idx="118">
                  <c:v>2.5</c:v>
                </c:pt>
                <c:pt idx="119">
                  <c:v>2.34</c:v>
                </c:pt>
                <c:pt idx="120">
                  <c:v>2.29</c:v>
                </c:pt>
                <c:pt idx="121">
                  <c:v>2.2599999999999998</c:v>
                </c:pt>
                <c:pt idx="122">
                  <c:v>2.14</c:v>
                </c:pt>
                <c:pt idx="123">
                  <c:v>2.08</c:v>
                </c:pt>
                <c:pt idx="124">
                  <c:v>2.0499999999999998</c:v>
                </c:pt>
                <c:pt idx="125">
                  <c:v>1.98</c:v>
                </c:pt>
                <c:pt idx="126">
                  <c:v>1.97</c:v>
                </c:pt>
                <c:pt idx="127">
                  <c:v>1.96</c:v>
                </c:pt>
                <c:pt idx="128">
                  <c:v>1.93</c:v>
                </c:pt>
                <c:pt idx="129">
                  <c:v>1.93</c:v>
                </c:pt>
                <c:pt idx="130">
                  <c:v>1.81</c:v>
                </c:pt>
                <c:pt idx="131">
                  <c:v>1.74</c:v>
                </c:pt>
                <c:pt idx="132">
                  <c:v>1.67</c:v>
                </c:pt>
                <c:pt idx="133">
                  <c:v>1.63</c:v>
                </c:pt>
                <c:pt idx="134">
                  <c:v>1.57</c:v>
                </c:pt>
                <c:pt idx="135">
                  <c:v>1.51</c:v>
                </c:pt>
                <c:pt idx="136">
                  <c:v>1.43</c:v>
                </c:pt>
                <c:pt idx="137">
                  <c:v>1.35</c:v>
                </c:pt>
                <c:pt idx="138">
                  <c:v>1.28</c:v>
                </c:pt>
                <c:pt idx="139">
                  <c:v>1.26</c:v>
                </c:pt>
                <c:pt idx="140">
                  <c:v>1.24</c:v>
                </c:pt>
                <c:pt idx="141">
                  <c:v>1.23</c:v>
                </c:pt>
                <c:pt idx="142">
                  <c:v>1.21</c:v>
                </c:pt>
                <c:pt idx="143">
                  <c:v>1.1599999999999999</c:v>
                </c:pt>
                <c:pt idx="144">
                  <c:v>1.1399999999999999</c:v>
                </c:pt>
                <c:pt idx="145">
                  <c:v>1.1299999999999999</c:v>
                </c:pt>
                <c:pt idx="146">
                  <c:v>1.1200000000000001</c:v>
                </c:pt>
                <c:pt idx="147">
                  <c:v>1.1000000000000001</c:v>
                </c:pt>
                <c:pt idx="148">
                  <c:v>1.1200000000000001</c:v>
                </c:pt>
                <c:pt idx="149">
                  <c:v>1.1299999999999999</c:v>
                </c:pt>
                <c:pt idx="150">
                  <c:v>1.1499999999999999</c:v>
                </c:pt>
                <c:pt idx="151">
                  <c:v>1.1599999999999999</c:v>
                </c:pt>
                <c:pt idx="152">
                  <c:v>1.18</c:v>
                </c:pt>
                <c:pt idx="153">
                  <c:v>1.21</c:v>
                </c:pt>
                <c:pt idx="154">
                  <c:v>1.25</c:v>
                </c:pt>
                <c:pt idx="155">
                  <c:v>1.29</c:v>
                </c:pt>
                <c:pt idx="156">
                  <c:v>1.3480000000000001</c:v>
                </c:pt>
                <c:pt idx="157">
                  <c:v>1.4059999999999999</c:v>
                </c:pt>
                <c:pt idx="158">
                  <c:v>1.4550000000000001</c:v>
                </c:pt>
                <c:pt idx="159">
                  <c:v>1.5129999999999999</c:v>
                </c:pt>
                <c:pt idx="160">
                  <c:v>1.5620000000000001</c:v>
                </c:pt>
                <c:pt idx="161">
                  <c:v>1.61</c:v>
                </c:pt>
                <c:pt idx="162">
                  <c:v>1.68</c:v>
                </c:pt>
                <c:pt idx="163">
                  <c:v>1.7689999999999999</c:v>
                </c:pt>
                <c:pt idx="164">
                  <c:v>1.869</c:v>
                </c:pt>
                <c:pt idx="165">
                  <c:v>1.9390000000000001</c:v>
                </c:pt>
                <c:pt idx="166">
                  <c:v>2.0289999999999999</c:v>
                </c:pt>
                <c:pt idx="167">
                  <c:v>2.129</c:v>
                </c:pt>
                <c:pt idx="168">
                  <c:v>2.1859999999999999</c:v>
                </c:pt>
                <c:pt idx="169">
                  <c:v>2.2730000000000001</c:v>
                </c:pt>
                <c:pt idx="170">
                  <c:v>2.38</c:v>
                </c:pt>
                <c:pt idx="171">
                  <c:v>2.4670000000000001</c:v>
                </c:pt>
                <c:pt idx="172">
                  <c:v>2.5350000000000001</c:v>
                </c:pt>
                <c:pt idx="173">
                  <c:v>2.6720000000000002</c:v>
                </c:pt>
                <c:pt idx="174">
                  <c:v>2.762</c:v>
                </c:pt>
                <c:pt idx="175">
                  <c:v>2.8519999999999999</c:v>
                </c:pt>
                <c:pt idx="176">
                  <c:v>2.8929999999999998</c:v>
                </c:pt>
                <c:pt idx="177">
                  <c:v>2.9329999999999998</c:v>
                </c:pt>
                <c:pt idx="178">
                  <c:v>2.9529999999999998</c:v>
                </c:pt>
                <c:pt idx="179">
                  <c:v>2.9937</c:v>
                </c:pt>
                <c:pt idx="180">
                  <c:v>3.006566667</c:v>
                </c:pt>
                <c:pt idx="181">
                  <c:v>3.0294333330000001</c:v>
                </c:pt>
                <c:pt idx="182">
                  <c:v>3.0722999999999998</c:v>
                </c:pt>
                <c:pt idx="183">
                  <c:v>3.095166667</c:v>
                </c:pt>
                <c:pt idx="184">
                  <c:v>3.1080333329999998</c:v>
                </c:pt>
                <c:pt idx="185">
                  <c:v>3.1109</c:v>
                </c:pt>
                <c:pt idx="186">
                  <c:v>3.139366667</c:v>
                </c:pt>
                <c:pt idx="187">
                  <c:v>3.1278333329999999</c:v>
                </c:pt>
                <c:pt idx="188">
                  <c:v>3.1063000000000001</c:v>
                </c:pt>
                <c:pt idx="189">
                  <c:v>3.054766667</c:v>
                </c:pt>
                <c:pt idx="190">
                  <c:v>3.0332333330000001</c:v>
                </c:pt>
                <c:pt idx="191">
                  <c:v>3.0116999999999998</c:v>
                </c:pt>
                <c:pt idx="192">
                  <c:v>2.8318833329999999</c:v>
                </c:pt>
                <c:pt idx="193">
                  <c:v>2.6520666670000002</c:v>
                </c:pt>
                <c:pt idx="194">
                  <c:v>2.44225</c:v>
                </c:pt>
                <c:pt idx="195">
                  <c:v>2.2424333330000001</c:v>
                </c:pt>
                <c:pt idx="196">
                  <c:v>2.1726166669999998</c:v>
                </c:pt>
                <c:pt idx="197">
                  <c:v>2.0828000000000002</c:v>
                </c:pt>
                <c:pt idx="198">
                  <c:v>2.078033333</c:v>
                </c:pt>
                <c:pt idx="199">
                  <c:v>2.0432666670000001</c:v>
                </c:pt>
                <c:pt idx="200">
                  <c:v>2.0285000000000002</c:v>
                </c:pt>
                <c:pt idx="201">
                  <c:v>1.963733333</c:v>
                </c:pt>
                <c:pt idx="202">
                  <c:v>1.8989666670000001</c:v>
                </c:pt>
                <c:pt idx="203">
                  <c:v>1.8242</c:v>
                </c:pt>
                <c:pt idx="204">
                  <c:v>1.6528</c:v>
                </c:pt>
                <c:pt idx="205">
                  <c:v>1.5014000000000001</c:v>
                </c:pt>
                <c:pt idx="206">
                  <c:v>1.37</c:v>
                </c:pt>
                <c:pt idx="207">
                  <c:v>1.242033333</c:v>
                </c:pt>
                <c:pt idx="208">
                  <c:v>1.194066667</c:v>
                </c:pt>
                <c:pt idx="209">
                  <c:v>1.1361000000000001</c:v>
                </c:pt>
                <c:pt idx="210">
                  <c:v>1.1174333329999999</c:v>
                </c:pt>
                <c:pt idx="211">
                  <c:v>1.078766667</c:v>
                </c:pt>
                <c:pt idx="212">
                  <c:v>1.0601</c:v>
                </c:pt>
                <c:pt idx="213">
                  <c:v>1.0357666670000001</c:v>
                </c:pt>
                <c:pt idx="214">
                  <c:v>0.99143333300000003</c:v>
                </c:pt>
                <c:pt idx="215">
                  <c:v>0.96709999999999996</c:v>
                </c:pt>
                <c:pt idx="216">
                  <c:v>0.94403333300000003</c:v>
                </c:pt>
                <c:pt idx="217">
                  <c:v>0.92096666699999996</c:v>
                </c:pt>
                <c:pt idx="218">
                  <c:v>0.87790000000000001</c:v>
                </c:pt>
                <c:pt idx="219">
                  <c:v>0.84899999999999998</c:v>
                </c:pt>
                <c:pt idx="220">
                  <c:v>0.81010000000000004</c:v>
                </c:pt>
                <c:pt idx="221">
                  <c:v>0.78120000000000001</c:v>
                </c:pt>
                <c:pt idx="222">
                  <c:v>0.74395434000000005</c:v>
                </c:pt>
                <c:pt idx="223">
                  <c:v>0.70689512899999996</c:v>
                </c:pt>
                <c:pt idx="224">
                  <c:v>0.68130000000000002</c:v>
                </c:pt>
                <c:pt idx="225">
                  <c:v>0.64513123500000003</c:v>
                </c:pt>
                <c:pt idx="226">
                  <c:v>0.62516723299999999</c:v>
                </c:pt>
                <c:pt idx="227">
                  <c:v>0.62019999999999997</c:v>
                </c:pt>
                <c:pt idx="228">
                  <c:v>0.59679725900000002</c:v>
                </c:pt>
                <c:pt idx="229">
                  <c:v>0.59351353299999998</c:v>
                </c:pt>
                <c:pt idx="230">
                  <c:v>0.58020000000000005</c:v>
                </c:pt>
                <c:pt idx="231">
                  <c:v>0.56721404900000005</c:v>
                </c:pt>
                <c:pt idx="232">
                  <c:v>0.54753827399999999</c:v>
                </c:pt>
                <c:pt idx="233">
                  <c:v>0.53710000000000002</c:v>
                </c:pt>
                <c:pt idx="234">
                  <c:v>0.51663585499999998</c:v>
                </c:pt>
                <c:pt idx="235">
                  <c:v>0.50247659200000006</c:v>
                </c:pt>
                <c:pt idx="236">
                  <c:v>0.48170000000000002</c:v>
                </c:pt>
                <c:pt idx="237">
                  <c:v>0.42810569500000001</c:v>
                </c:pt>
                <c:pt idx="238">
                  <c:v>0.390644569</c:v>
                </c:pt>
                <c:pt idx="239">
                  <c:v>0.45140000000000002</c:v>
                </c:pt>
                <c:pt idx="240">
                  <c:v>0.43439383100000001</c:v>
                </c:pt>
                <c:pt idx="241">
                  <c:v>0.42649368599999998</c:v>
                </c:pt>
                <c:pt idx="242">
                  <c:v>0.41420000000000001</c:v>
                </c:pt>
                <c:pt idx="243">
                  <c:v>0.40976591099999998</c:v>
                </c:pt>
                <c:pt idx="244">
                  <c:v>0.40249579899999999</c:v>
                </c:pt>
                <c:pt idx="245">
                  <c:v>0.3851</c:v>
                </c:pt>
                <c:pt idx="246">
                  <c:v>0.372545446</c:v>
                </c:pt>
                <c:pt idx="247">
                  <c:v>0.37490417500000001</c:v>
                </c:pt>
                <c:pt idx="248">
                  <c:v>0.37340000000000001</c:v>
                </c:pt>
                <c:pt idx="249">
                  <c:v>0.361817096</c:v>
                </c:pt>
                <c:pt idx="250">
                  <c:v>0.365293694</c:v>
                </c:pt>
                <c:pt idx="251">
                  <c:v>0.36380000000000001</c:v>
                </c:pt>
                <c:pt idx="252">
                  <c:v>0.35246597000000002</c:v>
                </c:pt>
                <c:pt idx="253">
                  <c:v>0.34327505200000002</c:v>
                </c:pt>
                <c:pt idx="254">
                  <c:v>0.33850000000000002</c:v>
                </c:pt>
                <c:pt idx="255">
                  <c:v>0.33032159999999999</c:v>
                </c:pt>
                <c:pt idx="256">
                  <c:v>0.32659248099999999</c:v>
                </c:pt>
                <c:pt idx="257">
                  <c:v>0.3266</c:v>
                </c:pt>
                <c:pt idx="258">
                  <c:v>0.33256501799999999</c:v>
                </c:pt>
                <c:pt idx="259">
                  <c:v>0.33933393699999997</c:v>
                </c:pt>
                <c:pt idx="260">
                  <c:v>0.34939999999999999</c:v>
                </c:pt>
                <c:pt idx="261">
                  <c:v>0.33288603300000003</c:v>
                </c:pt>
                <c:pt idx="262">
                  <c:v>0.32177609200000001</c:v>
                </c:pt>
                <c:pt idx="263">
                  <c:v>0.311</c:v>
                </c:pt>
                <c:pt idx="264">
                  <c:v>0.31103460500000002</c:v>
                </c:pt>
                <c:pt idx="265">
                  <c:v>0.31593892000000001</c:v>
                </c:pt>
                <c:pt idx="266">
                  <c:v>0.314</c:v>
                </c:pt>
                <c:pt idx="267">
                  <c:v>0.31126227499999998</c:v>
                </c:pt>
                <c:pt idx="268">
                  <c:v>0.31192429599999999</c:v>
                </c:pt>
                <c:pt idx="269">
                  <c:v>0.31269999999999998</c:v>
                </c:pt>
                <c:pt idx="270">
                  <c:v>0.32297910099999999</c:v>
                </c:pt>
                <c:pt idx="271">
                  <c:v>0.31465415200000002</c:v>
                </c:pt>
                <c:pt idx="272">
                  <c:v>0.314</c:v>
                </c:pt>
                <c:pt idx="273">
                  <c:v>0.31486277299999998</c:v>
                </c:pt>
                <c:pt idx="274">
                  <c:v>0.31325126800000003</c:v>
                </c:pt>
                <c:pt idx="275">
                  <c:v>0.32</c:v>
                </c:pt>
                <c:pt idx="276">
                  <c:v>0.32400913399999998</c:v>
                </c:pt>
                <c:pt idx="277">
                  <c:v>0.32549519700000001</c:v>
                </c:pt>
                <c:pt idx="278">
                  <c:v>0.32200000000000001</c:v>
                </c:pt>
                <c:pt idx="279">
                  <c:v>0.31669538800000002</c:v>
                </c:pt>
                <c:pt idx="280">
                  <c:v>0.31979639100000001</c:v>
                </c:pt>
                <c:pt idx="281">
                  <c:v>0.32469999999999999</c:v>
                </c:pt>
                <c:pt idx="282">
                  <c:v>0.32633109599999999</c:v>
                </c:pt>
                <c:pt idx="283">
                  <c:v>0.333277033</c:v>
                </c:pt>
                <c:pt idx="284">
                  <c:v>0.32829999999999998</c:v>
                </c:pt>
                <c:pt idx="285">
                  <c:v>0.32690576900000001</c:v>
                </c:pt>
                <c:pt idx="286">
                  <c:v>0.32766601200000001</c:v>
                </c:pt>
                <c:pt idx="287">
                  <c:v>0.33210000000000001</c:v>
                </c:pt>
                <c:pt idx="288">
                  <c:v>0.337443669</c:v>
                </c:pt>
                <c:pt idx="289">
                  <c:v>0.34026958099999999</c:v>
                </c:pt>
                <c:pt idx="290">
                  <c:v>0.34370000000000001</c:v>
                </c:pt>
                <c:pt idx="291">
                  <c:v>0.34320338099999997</c:v>
                </c:pt>
                <c:pt idx="292">
                  <c:v>0.348182306</c:v>
                </c:pt>
                <c:pt idx="293">
                  <c:v>0.3543</c:v>
                </c:pt>
                <c:pt idx="294">
                  <c:v>0.35542653099999999</c:v>
                </c:pt>
                <c:pt idx="295">
                  <c:v>0.35473930100000001</c:v>
                </c:pt>
                <c:pt idx="296">
                  <c:v>0.34010000000000001</c:v>
                </c:pt>
                <c:pt idx="297">
                  <c:v>0.34127410200000002</c:v>
                </c:pt>
                <c:pt idx="298">
                  <c:v>0.341822919</c:v>
                </c:pt>
                <c:pt idx="299">
                  <c:v>0.34189999999999998</c:v>
                </c:pt>
                <c:pt idx="300">
                  <c:v>0.37602728099999999</c:v>
                </c:pt>
                <c:pt idx="301">
                  <c:v>0.40683877299999999</c:v>
                </c:pt>
                <c:pt idx="302">
                  <c:v>0.44209999999999999</c:v>
                </c:pt>
                <c:pt idx="303">
                  <c:v>0.42013983599999999</c:v>
                </c:pt>
                <c:pt idx="304">
                  <c:v>0.38694954100000001</c:v>
                </c:pt>
                <c:pt idx="305">
                  <c:v>0.36570000000000003</c:v>
                </c:pt>
                <c:pt idx="306">
                  <c:v>0.37104099499999998</c:v>
                </c:pt>
                <c:pt idx="307">
                  <c:v>0.37667392399999999</c:v>
                </c:pt>
                <c:pt idx="308">
                  <c:v>0.38329999999999997</c:v>
                </c:pt>
                <c:pt idx="309">
                  <c:v>0.38439888900000002</c:v>
                </c:pt>
                <c:pt idx="310">
                  <c:v>0.38918148000000002</c:v>
                </c:pt>
                <c:pt idx="311">
                  <c:v>0.40510000000000002</c:v>
                </c:pt>
                <c:pt idx="312">
                  <c:v>0.424477039</c:v>
                </c:pt>
                <c:pt idx="313">
                  <c:v>0.43877471400000001</c:v>
                </c:pt>
                <c:pt idx="314">
                  <c:v>0.44929999999999998</c:v>
                </c:pt>
                <c:pt idx="315">
                  <c:v>0.45757777799999999</c:v>
                </c:pt>
                <c:pt idx="316">
                  <c:v>0.46773994000000002</c:v>
                </c:pt>
                <c:pt idx="317">
                  <c:v>0.49919999999999998</c:v>
                </c:pt>
                <c:pt idx="318">
                  <c:v>0.53210655299999998</c:v>
                </c:pt>
                <c:pt idx="319">
                  <c:v>0.54696426499999995</c:v>
                </c:pt>
                <c:pt idx="320">
                  <c:v>0.57879999999999998</c:v>
                </c:pt>
                <c:pt idx="321">
                  <c:v>0.61946999800000002</c:v>
                </c:pt>
                <c:pt idx="322">
                  <c:v>0.66114075699999997</c:v>
                </c:pt>
                <c:pt idx="323">
                  <c:v>0.68210000000000004</c:v>
                </c:pt>
                <c:pt idx="324">
                  <c:v>0.71004774599999998</c:v>
                </c:pt>
                <c:pt idx="325">
                  <c:v>0.73321836299999998</c:v>
                </c:pt>
                <c:pt idx="326">
                  <c:v>0.74680000000000002</c:v>
                </c:pt>
                <c:pt idx="327">
                  <c:v>0.759451879</c:v>
                </c:pt>
                <c:pt idx="328">
                  <c:v>0.76005920400000004</c:v>
                </c:pt>
                <c:pt idx="329">
                  <c:v>0.75919999999999999</c:v>
                </c:pt>
                <c:pt idx="330">
                  <c:v>0.751</c:v>
                </c:pt>
                <c:pt idx="331">
                  <c:v>0.73599999999999999</c:v>
                </c:pt>
                <c:pt idx="332">
                  <c:v>0.753</c:v>
                </c:pt>
                <c:pt idx="333">
                  <c:v>0.74099999999999999</c:v>
                </c:pt>
                <c:pt idx="334">
                  <c:v>0.72599999999999998</c:v>
                </c:pt>
                <c:pt idx="335">
                  <c:v>0.71899999999999997</c:v>
                </c:pt>
                <c:pt idx="336">
                  <c:v>0.70957404162102666</c:v>
                </c:pt>
                <c:pt idx="337">
                  <c:v>0.70911588170865325</c:v>
                </c:pt>
                <c:pt idx="338">
                  <c:v>0.60249999999999981</c:v>
                </c:pt>
                <c:pt idx="339">
                  <c:v>0.54000370578832668</c:v>
                </c:pt>
                <c:pt idx="340">
                  <c:v>0.4851422751264835</c:v>
                </c:pt>
                <c:pt idx="341">
                  <c:v>0.42250000000000021</c:v>
                </c:pt>
                <c:pt idx="342">
                  <c:v>0.4030207714113434</c:v>
                </c:pt>
                <c:pt idx="343">
                  <c:v>0.3810884365756767</c:v>
                </c:pt>
                <c:pt idx="344">
                  <c:v>0.35699999999999998</c:v>
                </c:pt>
                <c:pt idx="345">
                  <c:v>0.33645306551372328</c:v>
                </c:pt>
                <c:pt idx="346">
                  <c:v>0.29470613102744664</c:v>
                </c:pt>
                <c:pt idx="347">
                  <c:v>0.30969999999999998</c:v>
                </c:pt>
                <c:pt idx="348">
                  <c:v>0.29279645390070996</c:v>
                </c:pt>
                <c:pt idx="349">
                  <c:v>0.28888249346771</c:v>
                </c:pt>
                <c:pt idx="350">
                  <c:v>0.27680000000000005</c:v>
                </c:pt>
                <c:pt idx="351">
                  <c:v>0.27348449197860003</c:v>
                </c:pt>
                <c:pt idx="352">
                  <c:v>0.26756424386163002</c:v>
                </c:pt>
                <c:pt idx="353">
                  <c:v>0.26522381832970998</c:v>
                </c:pt>
                <c:pt idx="354">
                  <c:v>0.26709881832971</c:v>
                </c:pt>
              </c:numCache>
            </c:numRef>
          </c:val>
          <c:smooth val="0"/>
          <c:extLst>
            <c:ext xmlns:c16="http://schemas.microsoft.com/office/drawing/2014/chart" uri="{C3380CC4-5D6E-409C-BE32-E72D297353CC}">
              <c16:uniqueId val="{00000002-A7E6-4DEE-9FA4-B718F88EDBB2}"/>
            </c:ext>
          </c:extLst>
        </c:ser>
        <c:ser>
          <c:idx val="2"/>
          <c:order val="2"/>
          <c:tx>
            <c:strRef>
              <c:f>Sheet1!$D$1</c:f>
              <c:strCache>
                <c:ptCount val="1"/>
                <c:pt idx="0">
                  <c:v>CDs</c:v>
                </c:pt>
              </c:strCache>
            </c:strRef>
          </c:tx>
          <c:spPr>
            <a:ln w="28178">
              <a:solidFill>
                <a:srgbClr val="0070C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Sheet1!$D$2:$D$430</c:f>
              <c:numCache>
                <c:formatCode>General</c:formatCode>
                <c:ptCount val="417"/>
                <c:pt idx="0">
                  <c:v>4.87</c:v>
                </c:pt>
                <c:pt idx="1">
                  <c:v>4.71</c:v>
                </c:pt>
                <c:pt idx="2">
                  <c:v>4.71</c:v>
                </c:pt>
                <c:pt idx="3">
                  <c:v>4.59</c:v>
                </c:pt>
                <c:pt idx="4">
                  <c:v>4.53</c:v>
                </c:pt>
                <c:pt idx="5">
                  <c:v>4.4000000000000004</c:v>
                </c:pt>
                <c:pt idx="6">
                  <c:v>4.1900000000000004</c:v>
                </c:pt>
                <c:pt idx="7">
                  <c:v>4.08</c:v>
                </c:pt>
                <c:pt idx="8">
                  <c:v>3.97</c:v>
                </c:pt>
                <c:pt idx="9">
                  <c:v>3.9</c:v>
                </c:pt>
                <c:pt idx="10">
                  <c:v>3.9</c:v>
                </c:pt>
                <c:pt idx="11">
                  <c:v>3.9</c:v>
                </c:pt>
                <c:pt idx="12">
                  <c:v>3.85</c:v>
                </c:pt>
                <c:pt idx="13">
                  <c:v>3.78</c:v>
                </c:pt>
                <c:pt idx="14">
                  <c:v>3.73</c:v>
                </c:pt>
                <c:pt idx="15">
                  <c:v>3.72</c:v>
                </c:pt>
                <c:pt idx="16">
                  <c:v>3.71</c:v>
                </c:pt>
                <c:pt idx="17">
                  <c:v>3.7</c:v>
                </c:pt>
                <c:pt idx="18">
                  <c:v>3.65</c:v>
                </c:pt>
                <c:pt idx="19">
                  <c:v>3.67</c:v>
                </c:pt>
                <c:pt idx="20">
                  <c:v>3.61</c:v>
                </c:pt>
                <c:pt idx="21">
                  <c:v>3.61</c:v>
                </c:pt>
                <c:pt idx="22">
                  <c:v>3.61</c:v>
                </c:pt>
                <c:pt idx="23">
                  <c:v>3.6</c:v>
                </c:pt>
                <c:pt idx="24">
                  <c:v>3.58</c:v>
                </c:pt>
                <c:pt idx="25">
                  <c:v>3.61</c:v>
                </c:pt>
                <c:pt idx="26">
                  <c:v>3.71</c:v>
                </c:pt>
                <c:pt idx="27">
                  <c:v>3.88</c:v>
                </c:pt>
                <c:pt idx="28">
                  <c:v>4</c:v>
                </c:pt>
                <c:pt idx="29">
                  <c:v>4.0999999999999996</c:v>
                </c:pt>
                <c:pt idx="30">
                  <c:v>4.26</c:v>
                </c:pt>
                <c:pt idx="31">
                  <c:v>4.4400000000000004</c:v>
                </c:pt>
                <c:pt idx="32">
                  <c:v>4.74</c:v>
                </c:pt>
                <c:pt idx="33">
                  <c:v>4.9800000000000004</c:v>
                </c:pt>
                <c:pt idx="34">
                  <c:v>5.26</c:v>
                </c:pt>
                <c:pt idx="35">
                  <c:v>5.5</c:v>
                </c:pt>
                <c:pt idx="36">
                  <c:v>5.79</c:v>
                </c:pt>
                <c:pt idx="37">
                  <c:v>5.9</c:v>
                </c:pt>
                <c:pt idx="38">
                  <c:v>5.97</c:v>
                </c:pt>
                <c:pt idx="39">
                  <c:v>5.86</c:v>
                </c:pt>
                <c:pt idx="40">
                  <c:v>5.76</c:v>
                </c:pt>
                <c:pt idx="41">
                  <c:v>5.8</c:v>
                </c:pt>
                <c:pt idx="42">
                  <c:v>5.72</c:v>
                </c:pt>
                <c:pt idx="43">
                  <c:v>5.61</c:v>
                </c:pt>
                <c:pt idx="44">
                  <c:v>5.58</c:v>
                </c:pt>
                <c:pt idx="45">
                  <c:v>5.53</c:v>
                </c:pt>
                <c:pt idx="46">
                  <c:v>5.48</c:v>
                </c:pt>
                <c:pt idx="47">
                  <c:v>5.4</c:v>
                </c:pt>
                <c:pt idx="48">
                  <c:v>5.3</c:v>
                </c:pt>
                <c:pt idx="49">
                  <c:v>5.2</c:v>
                </c:pt>
                <c:pt idx="50">
                  <c:v>5.18</c:v>
                </c:pt>
                <c:pt idx="51">
                  <c:v>5.21</c:v>
                </c:pt>
                <c:pt idx="52">
                  <c:v>5.27</c:v>
                </c:pt>
                <c:pt idx="53">
                  <c:v>5.3</c:v>
                </c:pt>
                <c:pt idx="54">
                  <c:v>5.35</c:v>
                </c:pt>
                <c:pt idx="55">
                  <c:v>5.38</c:v>
                </c:pt>
                <c:pt idx="56">
                  <c:v>5.41</c:v>
                </c:pt>
                <c:pt idx="57">
                  <c:v>5.39</c:v>
                </c:pt>
                <c:pt idx="58">
                  <c:v>5.38</c:v>
                </c:pt>
                <c:pt idx="59">
                  <c:v>5.4</c:v>
                </c:pt>
                <c:pt idx="60">
                  <c:v>5.4</c:v>
                </c:pt>
                <c:pt idx="61">
                  <c:v>5.41</c:v>
                </c:pt>
                <c:pt idx="62">
                  <c:v>5.44</c:v>
                </c:pt>
                <c:pt idx="63">
                  <c:v>5.48</c:v>
                </c:pt>
                <c:pt idx="64">
                  <c:v>5.49</c:v>
                </c:pt>
                <c:pt idx="65">
                  <c:v>5.5</c:v>
                </c:pt>
                <c:pt idx="66">
                  <c:v>5.5</c:v>
                </c:pt>
                <c:pt idx="67">
                  <c:v>5.4</c:v>
                </c:pt>
                <c:pt idx="68">
                  <c:v>5.48</c:v>
                </c:pt>
                <c:pt idx="69">
                  <c:v>5.49</c:v>
                </c:pt>
                <c:pt idx="70">
                  <c:v>5.51</c:v>
                </c:pt>
                <c:pt idx="71">
                  <c:v>5.5</c:v>
                </c:pt>
                <c:pt idx="72">
                  <c:v>5.47</c:v>
                </c:pt>
                <c:pt idx="73">
                  <c:v>5.45</c:v>
                </c:pt>
                <c:pt idx="74">
                  <c:v>5.41</c:v>
                </c:pt>
                <c:pt idx="75">
                  <c:v>5.43</c:v>
                </c:pt>
                <c:pt idx="76">
                  <c:v>5.41</c:v>
                </c:pt>
                <c:pt idx="77">
                  <c:v>5.4</c:v>
                </c:pt>
                <c:pt idx="78">
                  <c:v>5.35</c:v>
                </c:pt>
                <c:pt idx="79">
                  <c:v>5.31</c:v>
                </c:pt>
                <c:pt idx="80">
                  <c:v>5.23</c:v>
                </c:pt>
                <c:pt idx="81">
                  <c:v>5.08</c:v>
                </c:pt>
                <c:pt idx="82">
                  <c:v>4.97</c:v>
                </c:pt>
                <c:pt idx="83">
                  <c:v>4.9000000000000004</c:v>
                </c:pt>
                <c:pt idx="84">
                  <c:v>4.83</c:v>
                </c:pt>
                <c:pt idx="85">
                  <c:v>4.8099999999999996</c:v>
                </c:pt>
                <c:pt idx="86">
                  <c:v>4.78</c:v>
                </c:pt>
                <c:pt idx="87">
                  <c:v>4.78</c:v>
                </c:pt>
                <c:pt idx="88">
                  <c:v>4.8</c:v>
                </c:pt>
                <c:pt idx="89">
                  <c:v>4.8</c:v>
                </c:pt>
                <c:pt idx="90">
                  <c:v>4.87</c:v>
                </c:pt>
                <c:pt idx="91">
                  <c:v>4.96</c:v>
                </c:pt>
                <c:pt idx="92">
                  <c:v>5.04</c:v>
                </c:pt>
                <c:pt idx="93">
                  <c:v>5.13</c:v>
                </c:pt>
                <c:pt idx="94">
                  <c:v>5.21</c:v>
                </c:pt>
                <c:pt idx="95">
                  <c:v>5.3</c:v>
                </c:pt>
                <c:pt idx="96">
                  <c:v>5.4</c:v>
                </c:pt>
                <c:pt idx="97">
                  <c:v>5.51</c:v>
                </c:pt>
                <c:pt idx="98">
                  <c:v>5.65</c:v>
                </c:pt>
                <c:pt idx="99">
                  <c:v>5.73</c:v>
                </c:pt>
                <c:pt idx="100">
                  <c:v>5.91</c:v>
                </c:pt>
                <c:pt idx="101">
                  <c:v>6.05</c:v>
                </c:pt>
                <c:pt idx="102">
                  <c:v>6.1</c:v>
                </c:pt>
                <c:pt idx="103">
                  <c:v>6.13</c:v>
                </c:pt>
                <c:pt idx="104">
                  <c:v>6.15</c:v>
                </c:pt>
                <c:pt idx="105">
                  <c:v>6.14</c:v>
                </c:pt>
                <c:pt idx="106">
                  <c:v>6.11</c:v>
                </c:pt>
                <c:pt idx="107">
                  <c:v>6.08</c:v>
                </c:pt>
                <c:pt idx="108">
                  <c:v>5.8</c:v>
                </c:pt>
                <c:pt idx="109">
                  <c:v>5.54</c:v>
                </c:pt>
                <c:pt idx="110">
                  <c:v>5.18</c:v>
                </c:pt>
                <c:pt idx="111">
                  <c:v>4.87</c:v>
                </c:pt>
                <c:pt idx="112">
                  <c:v>4.59</c:v>
                </c:pt>
                <c:pt idx="113">
                  <c:v>4.4000000000000004</c:v>
                </c:pt>
                <c:pt idx="114">
                  <c:v>4.26</c:v>
                </c:pt>
                <c:pt idx="115">
                  <c:v>4.12</c:v>
                </c:pt>
                <c:pt idx="116">
                  <c:v>3.72</c:v>
                </c:pt>
                <c:pt idx="117">
                  <c:v>3.35</c:v>
                </c:pt>
                <c:pt idx="118">
                  <c:v>3.08</c:v>
                </c:pt>
                <c:pt idx="119">
                  <c:v>2.92</c:v>
                </c:pt>
                <c:pt idx="120">
                  <c:v>2.84</c:v>
                </c:pt>
                <c:pt idx="121">
                  <c:v>2.82</c:v>
                </c:pt>
                <c:pt idx="122">
                  <c:v>2.77</c:v>
                </c:pt>
                <c:pt idx="123">
                  <c:v>2.77</c:v>
                </c:pt>
                <c:pt idx="124">
                  <c:v>2.74</c:v>
                </c:pt>
                <c:pt idx="125">
                  <c:v>2.71</c:v>
                </c:pt>
                <c:pt idx="126">
                  <c:v>2.66</c:v>
                </c:pt>
                <c:pt idx="127">
                  <c:v>2.61</c:v>
                </c:pt>
                <c:pt idx="128">
                  <c:v>2.5499999999999998</c:v>
                </c:pt>
                <c:pt idx="129">
                  <c:v>2.4900000000000002</c:v>
                </c:pt>
                <c:pt idx="130">
                  <c:v>2.34</c:v>
                </c:pt>
                <c:pt idx="131">
                  <c:v>2.25</c:v>
                </c:pt>
                <c:pt idx="132">
                  <c:v>2.19</c:v>
                </c:pt>
                <c:pt idx="133">
                  <c:v>2.13</c:v>
                </c:pt>
                <c:pt idx="134">
                  <c:v>2.0299999999999998</c:v>
                </c:pt>
                <c:pt idx="135">
                  <c:v>1.97</c:v>
                </c:pt>
                <c:pt idx="136">
                  <c:v>1.86</c:v>
                </c:pt>
                <c:pt idx="137">
                  <c:v>1.76</c:v>
                </c:pt>
                <c:pt idx="138">
                  <c:v>1.69</c:v>
                </c:pt>
                <c:pt idx="139">
                  <c:v>1.67</c:v>
                </c:pt>
                <c:pt idx="140">
                  <c:v>1.66</c:v>
                </c:pt>
                <c:pt idx="141">
                  <c:v>1.67</c:v>
                </c:pt>
                <c:pt idx="142">
                  <c:v>1.68</c:v>
                </c:pt>
                <c:pt idx="143">
                  <c:v>1.67</c:v>
                </c:pt>
                <c:pt idx="144">
                  <c:v>1.69</c:v>
                </c:pt>
                <c:pt idx="145">
                  <c:v>1.69</c:v>
                </c:pt>
                <c:pt idx="146">
                  <c:v>1.69</c:v>
                </c:pt>
                <c:pt idx="147">
                  <c:v>1.7</c:v>
                </c:pt>
                <c:pt idx="148">
                  <c:v>1.75</c:v>
                </c:pt>
                <c:pt idx="149">
                  <c:v>1.81</c:v>
                </c:pt>
                <c:pt idx="150">
                  <c:v>1.91</c:v>
                </c:pt>
                <c:pt idx="151">
                  <c:v>1.95</c:v>
                </c:pt>
                <c:pt idx="152">
                  <c:v>2.04</c:v>
                </c:pt>
                <c:pt idx="153">
                  <c:v>2.12</c:v>
                </c:pt>
                <c:pt idx="154">
                  <c:v>2.21</c:v>
                </c:pt>
                <c:pt idx="155">
                  <c:v>2.3199999999999998</c:v>
                </c:pt>
                <c:pt idx="156">
                  <c:v>2.4380000000000002</c:v>
                </c:pt>
                <c:pt idx="157">
                  <c:v>2.5990000000000002</c:v>
                </c:pt>
                <c:pt idx="158">
                  <c:v>2.7709999999999999</c:v>
                </c:pt>
                <c:pt idx="159">
                  <c:v>2.9020000000000001</c:v>
                </c:pt>
                <c:pt idx="160">
                  <c:v>3.0139999999999998</c:v>
                </c:pt>
                <c:pt idx="161">
                  <c:v>3.125</c:v>
                </c:pt>
                <c:pt idx="162">
                  <c:v>3.1909999999999998</c:v>
                </c:pt>
                <c:pt idx="163">
                  <c:v>3.327</c:v>
                </c:pt>
                <c:pt idx="164">
                  <c:v>3.4630000000000001</c:v>
                </c:pt>
                <c:pt idx="165">
                  <c:v>3.5790000000000002</c:v>
                </c:pt>
                <c:pt idx="166">
                  <c:v>3.6749999999999998</c:v>
                </c:pt>
                <c:pt idx="167">
                  <c:v>3.7709999999999999</c:v>
                </c:pt>
                <c:pt idx="168">
                  <c:v>3.8570000000000002</c:v>
                </c:pt>
                <c:pt idx="169">
                  <c:v>3.964</c:v>
                </c:pt>
                <c:pt idx="170">
                  <c:v>4.0999999999999996</c:v>
                </c:pt>
                <c:pt idx="171">
                  <c:v>4.1959999999999997</c:v>
                </c:pt>
                <c:pt idx="172">
                  <c:v>4.3419999999999996</c:v>
                </c:pt>
                <c:pt idx="173">
                  <c:v>4.4790000000000001</c:v>
                </c:pt>
                <c:pt idx="174">
                  <c:v>4.5620000000000003</c:v>
                </c:pt>
                <c:pt idx="175">
                  <c:v>4.6660000000000004</c:v>
                </c:pt>
                <c:pt idx="176">
                  <c:v>4.71</c:v>
                </c:pt>
                <c:pt idx="177">
                  <c:v>4.7530000000000001</c:v>
                </c:pt>
                <c:pt idx="178">
                  <c:v>4.7569999999999997</c:v>
                </c:pt>
                <c:pt idx="179">
                  <c:v>4.7807000000000004</c:v>
                </c:pt>
                <c:pt idx="180">
                  <c:v>4.7798999999999996</c:v>
                </c:pt>
                <c:pt idx="181">
                  <c:v>4.7891000000000004</c:v>
                </c:pt>
                <c:pt idx="182">
                  <c:v>4.8083</c:v>
                </c:pt>
                <c:pt idx="183">
                  <c:v>4.8174999999999999</c:v>
                </c:pt>
                <c:pt idx="184">
                  <c:v>4.7766999999999999</c:v>
                </c:pt>
                <c:pt idx="185">
                  <c:v>4.8059000000000003</c:v>
                </c:pt>
                <c:pt idx="186">
                  <c:v>4.8142333329999998</c:v>
                </c:pt>
                <c:pt idx="187">
                  <c:v>4.7825666670000002</c:v>
                </c:pt>
                <c:pt idx="188">
                  <c:v>4.7609000000000004</c:v>
                </c:pt>
                <c:pt idx="189">
                  <c:v>4.679233333</c:v>
                </c:pt>
                <c:pt idx="190">
                  <c:v>4.6175666670000002</c:v>
                </c:pt>
                <c:pt idx="191">
                  <c:v>4.5659000000000001</c:v>
                </c:pt>
                <c:pt idx="192">
                  <c:v>4.11775</c:v>
                </c:pt>
                <c:pt idx="193">
                  <c:v>3.7896000000000001</c:v>
                </c:pt>
                <c:pt idx="194">
                  <c:v>3.4614500000000001</c:v>
                </c:pt>
                <c:pt idx="195">
                  <c:v>3.2932999999999999</c:v>
                </c:pt>
                <c:pt idx="196">
                  <c:v>3.2651500000000002</c:v>
                </c:pt>
                <c:pt idx="197">
                  <c:v>3.2970000000000002</c:v>
                </c:pt>
                <c:pt idx="198">
                  <c:v>3.4546999999999999</c:v>
                </c:pt>
                <c:pt idx="199">
                  <c:v>3.6223999999999998</c:v>
                </c:pt>
                <c:pt idx="200">
                  <c:v>3.0001000000000002</c:v>
                </c:pt>
                <c:pt idx="201">
                  <c:v>3.1078000000000001</c:v>
                </c:pt>
                <c:pt idx="202">
                  <c:v>3.1755</c:v>
                </c:pt>
                <c:pt idx="203">
                  <c:v>3.1332</c:v>
                </c:pt>
                <c:pt idx="204">
                  <c:v>2.867266667</c:v>
                </c:pt>
                <c:pt idx="205">
                  <c:v>2.6513333330000002</c:v>
                </c:pt>
                <c:pt idx="206">
                  <c:v>2.4954000000000001</c:v>
                </c:pt>
                <c:pt idx="207">
                  <c:v>2.3187666669999998</c:v>
                </c:pt>
                <c:pt idx="208">
                  <c:v>2.2221333329999999</c:v>
                </c:pt>
                <c:pt idx="209">
                  <c:v>2.1655000000000002</c:v>
                </c:pt>
                <c:pt idx="210">
                  <c:v>2.0893333329999999</c:v>
                </c:pt>
                <c:pt idx="211">
                  <c:v>2.0431666669999999</c:v>
                </c:pt>
                <c:pt idx="212">
                  <c:v>1.9670000000000001</c:v>
                </c:pt>
                <c:pt idx="213">
                  <c:v>1.921666667</c:v>
                </c:pt>
                <c:pt idx="214">
                  <c:v>1.806333333</c:v>
                </c:pt>
                <c:pt idx="215">
                  <c:v>1.7709999999999999</c:v>
                </c:pt>
                <c:pt idx="216">
                  <c:v>1.8895</c:v>
                </c:pt>
                <c:pt idx="217">
                  <c:v>1.6579999999999999</c:v>
                </c:pt>
                <c:pt idx="218">
                  <c:v>1.6265000000000001</c:v>
                </c:pt>
                <c:pt idx="219">
                  <c:v>1.5612333329999999</c:v>
                </c:pt>
                <c:pt idx="220">
                  <c:v>1.505966667</c:v>
                </c:pt>
                <c:pt idx="221">
                  <c:v>1.4806999999999999</c:v>
                </c:pt>
                <c:pt idx="222">
                  <c:v>1.4176251740000001</c:v>
                </c:pt>
                <c:pt idx="223">
                  <c:v>1.3688383580000001</c:v>
                </c:pt>
                <c:pt idx="224">
                  <c:v>1.3456999999999999</c:v>
                </c:pt>
                <c:pt idx="225">
                  <c:v>1.3021439480000001</c:v>
                </c:pt>
                <c:pt idx="226">
                  <c:v>1.265923712</c:v>
                </c:pt>
                <c:pt idx="227">
                  <c:v>1.2573000000000001</c:v>
                </c:pt>
                <c:pt idx="228">
                  <c:v>1.219272103</c:v>
                </c:pt>
                <c:pt idx="229">
                  <c:v>1.203121275</c:v>
                </c:pt>
                <c:pt idx="230">
                  <c:v>1.1857</c:v>
                </c:pt>
                <c:pt idx="231">
                  <c:v>1.1598637430000001</c:v>
                </c:pt>
                <c:pt idx="232">
                  <c:v>1.1301869849999999</c:v>
                </c:pt>
                <c:pt idx="233">
                  <c:v>1.1374</c:v>
                </c:pt>
                <c:pt idx="234">
                  <c:v>1.1024516019999999</c:v>
                </c:pt>
                <c:pt idx="235">
                  <c:v>1.0693913509999999</c:v>
                </c:pt>
                <c:pt idx="236">
                  <c:v>1.0566</c:v>
                </c:pt>
                <c:pt idx="237">
                  <c:v>1.0240479819999999</c:v>
                </c:pt>
                <c:pt idx="238">
                  <c:v>1.0060676909999999</c:v>
                </c:pt>
                <c:pt idx="239">
                  <c:v>1.0155000000000001</c:v>
                </c:pt>
                <c:pt idx="240">
                  <c:v>0.99606614299999996</c:v>
                </c:pt>
                <c:pt idx="241">
                  <c:v>0.980265473</c:v>
                </c:pt>
                <c:pt idx="242">
                  <c:v>0.96489999999999998</c:v>
                </c:pt>
                <c:pt idx="243">
                  <c:v>0.93888484800000005</c:v>
                </c:pt>
                <c:pt idx="244">
                  <c:v>0.93020971200000002</c:v>
                </c:pt>
                <c:pt idx="245">
                  <c:v>0.9194</c:v>
                </c:pt>
                <c:pt idx="246">
                  <c:v>0.90760399899999999</c:v>
                </c:pt>
                <c:pt idx="247">
                  <c:v>0.89272368199999996</c:v>
                </c:pt>
                <c:pt idx="248">
                  <c:v>0.89500000000000002</c:v>
                </c:pt>
                <c:pt idx="249">
                  <c:v>0.86459731100000004</c:v>
                </c:pt>
                <c:pt idx="250">
                  <c:v>0.83335442500000001</c:v>
                </c:pt>
                <c:pt idx="251">
                  <c:v>0.82750000000000001</c:v>
                </c:pt>
                <c:pt idx="252">
                  <c:v>0.80594593000000003</c:v>
                </c:pt>
                <c:pt idx="253">
                  <c:v>0.81212432499999998</c:v>
                </c:pt>
                <c:pt idx="254">
                  <c:v>0.79790000000000005</c:v>
                </c:pt>
                <c:pt idx="255">
                  <c:v>0.77542314899999998</c:v>
                </c:pt>
                <c:pt idx="256">
                  <c:v>0.75853645800000002</c:v>
                </c:pt>
                <c:pt idx="257">
                  <c:v>0.76359999999999995</c:v>
                </c:pt>
                <c:pt idx="258">
                  <c:v>0.76707389800000003</c:v>
                </c:pt>
                <c:pt idx="259">
                  <c:v>0.77328878199999995</c:v>
                </c:pt>
                <c:pt idx="260">
                  <c:v>0.78690000000000004</c:v>
                </c:pt>
                <c:pt idx="261">
                  <c:v>0.78508494699999998</c:v>
                </c:pt>
                <c:pt idx="262">
                  <c:v>0.78481479300000001</c:v>
                </c:pt>
                <c:pt idx="263">
                  <c:v>0.78449999999999998</c:v>
                </c:pt>
                <c:pt idx="264">
                  <c:v>0.78574921799999997</c:v>
                </c:pt>
                <c:pt idx="265">
                  <c:v>0.79114998000000003</c:v>
                </c:pt>
                <c:pt idx="266">
                  <c:v>0.79959999999999998</c:v>
                </c:pt>
                <c:pt idx="267">
                  <c:v>0.79911966700000003</c:v>
                </c:pt>
                <c:pt idx="268">
                  <c:v>0.80671435300000005</c:v>
                </c:pt>
                <c:pt idx="269">
                  <c:v>0.81559999999999999</c:v>
                </c:pt>
                <c:pt idx="270">
                  <c:v>0.825395565</c:v>
                </c:pt>
                <c:pt idx="271">
                  <c:v>0.82528960799999995</c:v>
                </c:pt>
                <c:pt idx="272">
                  <c:v>0.83679999999999999</c:v>
                </c:pt>
                <c:pt idx="273">
                  <c:v>0.83939143199999999</c:v>
                </c:pt>
                <c:pt idx="274">
                  <c:v>0.83136333500000004</c:v>
                </c:pt>
                <c:pt idx="275">
                  <c:v>0.83550000000000002</c:v>
                </c:pt>
                <c:pt idx="276">
                  <c:v>0.84409685800000001</c:v>
                </c:pt>
                <c:pt idx="277">
                  <c:v>0.84815695700000004</c:v>
                </c:pt>
                <c:pt idx="278">
                  <c:v>0.84519999999999995</c:v>
                </c:pt>
                <c:pt idx="279">
                  <c:v>0.84893743799999999</c:v>
                </c:pt>
                <c:pt idx="280">
                  <c:v>0.85621056500000003</c:v>
                </c:pt>
                <c:pt idx="281">
                  <c:v>0.8639</c:v>
                </c:pt>
                <c:pt idx="282">
                  <c:v>0.86168190300000003</c:v>
                </c:pt>
                <c:pt idx="283">
                  <c:v>0.86119586999999997</c:v>
                </c:pt>
                <c:pt idx="284">
                  <c:v>0.87390000000000001</c:v>
                </c:pt>
                <c:pt idx="285">
                  <c:v>0.87263517800000001</c:v>
                </c:pt>
                <c:pt idx="286">
                  <c:v>0.84570972899999997</c:v>
                </c:pt>
                <c:pt idx="287">
                  <c:v>0.83340000000000003</c:v>
                </c:pt>
                <c:pt idx="288">
                  <c:v>0.88312728500000004</c:v>
                </c:pt>
                <c:pt idx="289">
                  <c:v>0.93144525300000003</c:v>
                </c:pt>
                <c:pt idx="290">
                  <c:v>0.98799999999999999</c:v>
                </c:pt>
                <c:pt idx="291">
                  <c:v>0.99500219999999995</c:v>
                </c:pt>
                <c:pt idx="292">
                  <c:v>0.99221728200000003</c:v>
                </c:pt>
                <c:pt idx="293">
                  <c:v>0.99429999999999996</c:v>
                </c:pt>
                <c:pt idx="294">
                  <c:v>0.97729947900000003</c:v>
                </c:pt>
                <c:pt idx="295">
                  <c:v>1.0110228480000001</c:v>
                </c:pt>
                <c:pt idx="296">
                  <c:v>1.0116000000000001</c:v>
                </c:pt>
                <c:pt idx="297">
                  <c:v>0.99004015700000003</c:v>
                </c:pt>
                <c:pt idx="298">
                  <c:v>0.97488359599999996</c:v>
                </c:pt>
                <c:pt idx="299">
                  <c:v>0.95879999999999999</c:v>
                </c:pt>
                <c:pt idx="300">
                  <c:v>0.988521333</c:v>
                </c:pt>
                <c:pt idx="301">
                  <c:v>1.0185314139999999</c:v>
                </c:pt>
                <c:pt idx="302">
                  <c:v>1.0489999999999999</c:v>
                </c:pt>
                <c:pt idx="303">
                  <c:v>1.058552868</c:v>
                </c:pt>
                <c:pt idx="304">
                  <c:v>1.0749147859999999</c:v>
                </c:pt>
                <c:pt idx="305">
                  <c:v>1.0844</c:v>
                </c:pt>
                <c:pt idx="306">
                  <c:v>1.0825571389999999</c:v>
                </c:pt>
                <c:pt idx="307">
                  <c:v>1.0966063319999999</c:v>
                </c:pt>
                <c:pt idx="308">
                  <c:v>1.125</c:v>
                </c:pt>
                <c:pt idx="309">
                  <c:v>1.13375516</c:v>
                </c:pt>
                <c:pt idx="310">
                  <c:v>1.159604138</c:v>
                </c:pt>
                <c:pt idx="311">
                  <c:v>1.1973</c:v>
                </c:pt>
                <c:pt idx="312">
                  <c:v>1.220472086</c:v>
                </c:pt>
                <c:pt idx="313">
                  <c:v>1.2542290300000001</c:v>
                </c:pt>
                <c:pt idx="314">
                  <c:v>1.3069</c:v>
                </c:pt>
                <c:pt idx="315">
                  <c:v>1.341218182</c:v>
                </c:pt>
                <c:pt idx="316">
                  <c:v>1.375890007</c:v>
                </c:pt>
                <c:pt idx="317">
                  <c:v>1.4805999999999999</c:v>
                </c:pt>
                <c:pt idx="318">
                  <c:v>1.5276969010000001</c:v>
                </c:pt>
                <c:pt idx="319">
                  <c:v>1.570729101</c:v>
                </c:pt>
                <c:pt idx="320">
                  <c:v>1.6282000000000001</c:v>
                </c:pt>
                <c:pt idx="321">
                  <c:v>1.7130161399999999</c:v>
                </c:pt>
                <c:pt idx="322">
                  <c:v>1.7865177249999999</c:v>
                </c:pt>
                <c:pt idx="323">
                  <c:v>1.8853</c:v>
                </c:pt>
                <c:pt idx="324">
                  <c:v>1.9281058090000001</c:v>
                </c:pt>
                <c:pt idx="325">
                  <c:v>1.9505444729999999</c:v>
                </c:pt>
                <c:pt idx="326">
                  <c:v>2.0021</c:v>
                </c:pt>
                <c:pt idx="327">
                  <c:v>1.9989874649999999</c:v>
                </c:pt>
                <c:pt idx="328">
                  <c:v>2.0294830529999999</c:v>
                </c:pt>
                <c:pt idx="329">
                  <c:v>2.0371999999999999</c:v>
                </c:pt>
                <c:pt idx="330">
                  <c:v>2.004</c:v>
                </c:pt>
                <c:pt idx="331">
                  <c:v>1.9990000000000001</c:v>
                </c:pt>
                <c:pt idx="332">
                  <c:v>1.996</c:v>
                </c:pt>
                <c:pt idx="333">
                  <c:v>1.9930000000000001</c:v>
                </c:pt>
                <c:pt idx="334">
                  <c:v>1.9610000000000001</c:v>
                </c:pt>
                <c:pt idx="335">
                  <c:v>1.956</c:v>
                </c:pt>
                <c:pt idx="336">
                  <c:v>1.9837721462949334</c:v>
                </c:pt>
                <c:pt idx="337">
                  <c:v>1.9393404299988668</c:v>
                </c:pt>
                <c:pt idx="338">
                  <c:v>1.6753</c:v>
                </c:pt>
                <c:pt idx="339">
                  <c:v>1.54268166997317</c:v>
                </c:pt>
                <c:pt idx="340">
                  <c:v>1.52015967402559</c:v>
                </c:pt>
                <c:pt idx="341">
                  <c:v>1.4581</c:v>
                </c:pt>
                <c:pt idx="342">
                  <c:v>1.3113527445012831</c:v>
                </c:pt>
                <c:pt idx="343">
                  <c:v>1.2924016464937365</c:v>
                </c:pt>
                <c:pt idx="344">
                  <c:v>1.288</c:v>
                </c:pt>
                <c:pt idx="345">
                  <c:v>1.2454152043564832</c:v>
                </c:pt>
                <c:pt idx="346">
                  <c:v>1.2173687120762668</c:v>
                </c:pt>
                <c:pt idx="347">
                  <c:v>1.1686000000000003</c:v>
                </c:pt>
                <c:pt idx="348">
                  <c:v>1.0876119439381471</c:v>
                </c:pt>
                <c:pt idx="349">
                  <c:v>1.0240975958670337</c:v>
                </c:pt>
                <c:pt idx="350">
                  <c:v>0.92230000000000034</c:v>
                </c:pt>
                <c:pt idx="351">
                  <c:v>0.90807303198621048</c:v>
                </c:pt>
                <c:pt idx="352">
                  <c:v>0.88718412553867054</c:v>
                </c:pt>
                <c:pt idx="353">
                  <c:v>0.89419584732100055</c:v>
                </c:pt>
                <c:pt idx="354">
                  <c:v>0.87656551556745055</c:v>
                </c:pt>
              </c:numCache>
            </c:numRef>
          </c:val>
          <c:smooth val="0"/>
          <c:extLst>
            <c:ext xmlns:c16="http://schemas.microsoft.com/office/drawing/2014/chart" uri="{C3380CC4-5D6E-409C-BE32-E72D297353CC}">
              <c16:uniqueId val="{00000003-A7E6-4DEE-9FA4-B718F88EDBB2}"/>
            </c:ext>
          </c:extLst>
        </c:ser>
        <c:dLbls>
          <c:showLegendKey val="0"/>
          <c:showVal val="0"/>
          <c:showCatName val="0"/>
          <c:showSerName val="0"/>
          <c:showPercent val="0"/>
          <c:showBubbleSize val="0"/>
        </c:dLbls>
        <c:marker val="1"/>
        <c:smooth val="0"/>
        <c:axId val="152715264"/>
        <c:axId val="152716800"/>
      </c:lineChart>
      <c:catAx>
        <c:axId val="152715264"/>
        <c:scaling>
          <c:orientation val="minMax"/>
        </c:scaling>
        <c:delete val="0"/>
        <c:axPos val="b"/>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6800"/>
        <c:crosses val="autoZero"/>
        <c:auto val="1"/>
        <c:lblAlgn val="ctr"/>
        <c:lblOffset val="100"/>
        <c:tickLblSkip val="12"/>
        <c:tickMarkSkip val="12"/>
        <c:noMultiLvlLbl val="0"/>
      </c:catAx>
      <c:valAx>
        <c:axId val="152716800"/>
        <c:scaling>
          <c:orientation val="minMax"/>
        </c:scaling>
        <c:delete val="0"/>
        <c:axPos val="l"/>
        <c:majorGridlines>
          <c:spPr>
            <a:ln w="2348">
              <a:solidFill>
                <a:schemeClr val="tx1"/>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a:t>Percent</a:t>
                </a:r>
              </a:p>
            </c:rich>
          </c:tx>
          <c:layout>
            <c:manualLayout>
              <c:xMode val="edge"/>
              <c:yMode val="edge"/>
              <c:x val="2.9252328943141663E-2"/>
              <c:y val="0.48081082043677942"/>
            </c:manualLayout>
          </c:layout>
          <c:overlay val="0"/>
          <c:spPr>
            <a:noFill/>
            <a:ln w="18785">
              <a:noFill/>
            </a:ln>
          </c:spPr>
        </c:title>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5264"/>
        <c:crosses val="autoZero"/>
        <c:crossBetween val="midCat"/>
      </c:valAx>
      <c:spPr>
        <a:noFill/>
        <a:ln w="9393">
          <a:solidFill>
            <a:schemeClr val="tx1"/>
          </a:solidFill>
          <a:prstDash val="solid"/>
        </a:ln>
      </c:spPr>
    </c:plotArea>
    <c:legend>
      <c:legendPos val="r"/>
      <c:layout>
        <c:manualLayout>
          <c:xMode val="edge"/>
          <c:yMode val="edge"/>
          <c:x val="0.7651738608459876"/>
          <c:y val="0.16431097079075369"/>
          <c:w val="0.20824803403260611"/>
          <c:h val="0.21035885490352693"/>
        </c:manualLayout>
      </c:layout>
      <c:overlay val="0"/>
      <c:spPr>
        <a:solidFill>
          <a:srgbClr val="FFFFFF"/>
        </a:solidFill>
        <a:ln w="12700">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U.S. Vehicles Sales</a:t>
            </a: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Seasonally Adjusted Annual Rate</a:t>
            </a:r>
          </a:p>
        </c:rich>
      </c:tx>
      <c:layout>
        <c:manualLayout>
          <c:xMode val="edge"/>
          <c:yMode val="edge"/>
          <c:x val="0.33641361017340526"/>
          <c:y val="2.1180597026962573E-2"/>
        </c:manualLayout>
      </c:layout>
      <c:overlay val="0"/>
      <c:spPr>
        <a:noFill/>
        <a:ln w="16654">
          <a:noFill/>
        </a:ln>
      </c:spPr>
    </c:title>
    <c:autoTitleDeleted val="0"/>
    <c:plotArea>
      <c:layout>
        <c:manualLayout>
          <c:layoutTarget val="inner"/>
          <c:xMode val="edge"/>
          <c:yMode val="edge"/>
          <c:x val="9.4684364311336797E-2"/>
          <c:y val="0.15266426753976833"/>
          <c:w val="0.81893687707641194"/>
          <c:h val="0.72968197879858654"/>
        </c:manualLayout>
      </c:layout>
      <c:areaChart>
        <c:grouping val="standard"/>
        <c:varyColors val="0"/>
        <c:ser>
          <c:idx val="0"/>
          <c:order val="1"/>
          <c:tx>
            <c:strRef>
              <c:f>Sheet1!$C$1</c:f>
              <c:strCache>
                <c:ptCount val="1"/>
                <c:pt idx="0">
                  <c:v>Recession</c:v>
                </c:pt>
              </c:strCache>
            </c:strRef>
          </c:tx>
          <c:spPr>
            <a:solidFill>
              <a:srgbClr val="800000"/>
            </a:solidFill>
            <a:ln w="8327">
              <a:noFill/>
              <a:prstDash val="solid"/>
            </a:ln>
          </c:spP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Sheet1!$C$2:$C$206</c:f>
              <c:numCache>
                <c:formatCode>General</c:formatCode>
                <c:ptCount val="205"/>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numCache>
            </c:numRef>
          </c:val>
          <c:extLst>
            <c:ext xmlns:c16="http://schemas.microsoft.com/office/drawing/2014/chart" uri="{C3380CC4-5D6E-409C-BE32-E72D297353CC}">
              <c16:uniqueId val="{00000000-788A-42D5-9154-B9E325879923}"/>
            </c:ext>
          </c:extLst>
        </c:ser>
        <c:dLbls>
          <c:showLegendKey val="0"/>
          <c:showVal val="0"/>
          <c:showCatName val="0"/>
          <c:showSerName val="0"/>
          <c:showPercent val="0"/>
          <c:showBubbleSize val="0"/>
        </c:dLbls>
        <c:axId val="153368064"/>
        <c:axId val="153370624"/>
      </c:areaChart>
      <c:areaChart>
        <c:grouping val="stacked"/>
        <c:varyColors val="0"/>
        <c:ser>
          <c:idx val="4"/>
          <c:order val="0"/>
          <c:tx>
            <c:strRef>
              <c:f>Sheet1!$B$1</c:f>
              <c:strCache>
                <c:ptCount val="1"/>
                <c:pt idx="0">
                  <c:v>New Auto Sales</c:v>
                </c:pt>
              </c:strCache>
            </c:strRef>
          </c:tx>
          <c:spPr>
            <a:solidFill>
              <a:srgbClr val="0070C0"/>
            </a:solidFill>
            <a:ln w="8327">
              <a:solidFill>
                <a:schemeClr val="tx1"/>
              </a:solidFill>
              <a:prstDash val="solid"/>
            </a:ln>
          </c:spP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Sheet1!$B$2:$B$206</c:f>
              <c:numCache>
                <c:formatCode>General</c:formatCode>
                <c:ptCount val="205"/>
                <c:pt idx="0">
                  <c:v>16.402000000000001</c:v>
                </c:pt>
                <c:pt idx="1">
                  <c:v>16.704000000000001</c:v>
                </c:pt>
                <c:pt idx="2">
                  <c:v>16.015000000000001</c:v>
                </c:pt>
                <c:pt idx="3">
                  <c:v>16.215</c:v>
                </c:pt>
                <c:pt idx="4">
                  <c:v>16.295999999999999</c:v>
                </c:pt>
                <c:pt idx="5">
                  <c:v>15.823</c:v>
                </c:pt>
                <c:pt idx="6">
                  <c:v>15.499000000000001</c:v>
                </c:pt>
                <c:pt idx="7">
                  <c:v>16.033999999999999</c:v>
                </c:pt>
                <c:pt idx="8">
                  <c:v>16.2</c:v>
                </c:pt>
                <c:pt idx="9">
                  <c:v>16.126999999999999</c:v>
                </c:pt>
                <c:pt idx="10">
                  <c:v>16.038</c:v>
                </c:pt>
                <c:pt idx="11">
                  <c:v>15.718</c:v>
                </c:pt>
                <c:pt idx="12">
                  <c:v>15.382999999999999</c:v>
                </c:pt>
                <c:pt idx="13">
                  <c:v>15.166</c:v>
                </c:pt>
                <c:pt idx="14">
                  <c:v>14.795</c:v>
                </c:pt>
                <c:pt idx="15">
                  <c:v>14.268000000000001</c:v>
                </c:pt>
                <c:pt idx="16">
                  <c:v>14.364000000000001</c:v>
                </c:pt>
                <c:pt idx="17">
                  <c:v>14.065</c:v>
                </c:pt>
                <c:pt idx="18">
                  <c:v>12.715</c:v>
                </c:pt>
                <c:pt idx="19">
                  <c:v>13.834</c:v>
                </c:pt>
                <c:pt idx="20">
                  <c:v>12.688000000000001</c:v>
                </c:pt>
                <c:pt idx="21">
                  <c:v>10.666</c:v>
                </c:pt>
                <c:pt idx="22">
                  <c:v>10.255000000000001</c:v>
                </c:pt>
                <c:pt idx="23">
                  <c:v>10.141</c:v>
                </c:pt>
                <c:pt idx="24">
                  <c:v>9.5730000000000004</c:v>
                </c:pt>
                <c:pt idx="25">
                  <c:v>9.0229999999999997</c:v>
                </c:pt>
                <c:pt idx="26">
                  <c:v>9.5519999999999996</c:v>
                </c:pt>
                <c:pt idx="27">
                  <c:v>9.1969999999999992</c:v>
                </c:pt>
                <c:pt idx="28">
                  <c:v>9.9960000000000004</c:v>
                </c:pt>
                <c:pt idx="29">
                  <c:v>9.9559999999999995</c:v>
                </c:pt>
                <c:pt idx="30">
                  <c:v>11.37</c:v>
                </c:pt>
                <c:pt idx="31">
                  <c:v>14.568</c:v>
                </c:pt>
                <c:pt idx="32">
                  <c:v>9.3469999999999995</c:v>
                </c:pt>
                <c:pt idx="33">
                  <c:v>10.371</c:v>
                </c:pt>
                <c:pt idx="34">
                  <c:v>10.817</c:v>
                </c:pt>
                <c:pt idx="35">
                  <c:v>11.06</c:v>
                </c:pt>
                <c:pt idx="36">
                  <c:v>10.669</c:v>
                </c:pt>
                <c:pt idx="37">
                  <c:v>10.108000000000001</c:v>
                </c:pt>
                <c:pt idx="38">
                  <c:v>11.553000000000001</c:v>
                </c:pt>
                <c:pt idx="39">
                  <c:v>11.249000000000001</c:v>
                </c:pt>
                <c:pt idx="40">
                  <c:v>11.821</c:v>
                </c:pt>
                <c:pt idx="41">
                  <c:v>11.385</c:v>
                </c:pt>
                <c:pt idx="42">
                  <c:v>11.715</c:v>
                </c:pt>
                <c:pt idx="43">
                  <c:v>11.802</c:v>
                </c:pt>
                <c:pt idx="44">
                  <c:v>11.702999999999999</c:v>
                </c:pt>
                <c:pt idx="45">
                  <c:v>12.199</c:v>
                </c:pt>
                <c:pt idx="46">
                  <c:v>12.07</c:v>
                </c:pt>
                <c:pt idx="47">
                  <c:v>12.382999999999999</c:v>
                </c:pt>
                <c:pt idx="48">
                  <c:v>12.547000000000001</c:v>
                </c:pt>
                <c:pt idx="49">
                  <c:v>12.815</c:v>
                </c:pt>
                <c:pt idx="50">
                  <c:v>12.984</c:v>
                </c:pt>
                <c:pt idx="51">
                  <c:v>13.037000000000001</c:v>
                </c:pt>
                <c:pt idx="52">
                  <c:v>11.98</c:v>
                </c:pt>
                <c:pt idx="53">
                  <c:v>11.581</c:v>
                </c:pt>
                <c:pt idx="54">
                  <c:v>12.419</c:v>
                </c:pt>
                <c:pt idx="55">
                  <c:v>12.276999999999999</c:v>
                </c:pt>
                <c:pt idx="56">
                  <c:v>13.026</c:v>
                </c:pt>
                <c:pt idx="57">
                  <c:v>13.391</c:v>
                </c:pt>
                <c:pt idx="58">
                  <c:v>13.406000000000001</c:v>
                </c:pt>
                <c:pt idx="59">
                  <c:v>13.455</c:v>
                </c:pt>
                <c:pt idx="60">
                  <c:v>14.058</c:v>
                </c:pt>
                <c:pt idx="61">
                  <c:v>14.617000000000001</c:v>
                </c:pt>
                <c:pt idx="62">
                  <c:v>14.237</c:v>
                </c:pt>
                <c:pt idx="63">
                  <c:v>14.407999999999999</c:v>
                </c:pt>
                <c:pt idx="64">
                  <c:v>14.135</c:v>
                </c:pt>
                <c:pt idx="65">
                  <c:v>14.118</c:v>
                </c:pt>
                <c:pt idx="66">
                  <c:v>14.026999999999999</c:v>
                </c:pt>
                <c:pt idx="67">
                  <c:v>14.092000000000001</c:v>
                </c:pt>
                <c:pt idx="68">
                  <c:v>14.759</c:v>
                </c:pt>
                <c:pt idx="69">
                  <c:v>14.513999999999999</c:v>
                </c:pt>
                <c:pt idx="70">
                  <c:v>15.13</c:v>
                </c:pt>
                <c:pt idx="71">
                  <c:v>15.121</c:v>
                </c:pt>
                <c:pt idx="72">
                  <c:v>15.474</c:v>
                </c:pt>
                <c:pt idx="73">
                  <c:v>15.516</c:v>
                </c:pt>
                <c:pt idx="74">
                  <c:v>15.412000000000001</c:v>
                </c:pt>
                <c:pt idx="75">
                  <c:v>15.451000000000001</c:v>
                </c:pt>
                <c:pt idx="76">
                  <c:v>15.537000000000001</c:v>
                </c:pt>
                <c:pt idx="77">
                  <c:v>15.773999999999999</c:v>
                </c:pt>
                <c:pt idx="78">
                  <c:v>15.673999999999999</c:v>
                </c:pt>
                <c:pt idx="79">
                  <c:v>15.486000000000001</c:v>
                </c:pt>
                <c:pt idx="80">
                  <c:v>15.506</c:v>
                </c:pt>
                <c:pt idx="81">
                  <c:v>15.353999999999999</c:v>
                </c:pt>
                <c:pt idx="82">
                  <c:v>15.714</c:v>
                </c:pt>
                <c:pt idx="83">
                  <c:v>15.462999999999999</c:v>
                </c:pt>
                <c:pt idx="84">
                  <c:v>15.249000000000001</c:v>
                </c:pt>
                <c:pt idx="85">
                  <c:v>15.617000000000001</c:v>
                </c:pt>
                <c:pt idx="86">
                  <c:v>16.606000000000002</c:v>
                </c:pt>
                <c:pt idx="87">
                  <c:v>16.28</c:v>
                </c:pt>
                <c:pt idx="88">
                  <c:v>16.736999999999998</c:v>
                </c:pt>
                <c:pt idx="89">
                  <c:v>17.125</c:v>
                </c:pt>
                <c:pt idx="90">
                  <c:v>16.850999999999999</c:v>
                </c:pt>
                <c:pt idx="91">
                  <c:v>16.808</c:v>
                </c:pt>
                <c:pt idx="92">
                  <c:v>16.527000000000001</c:v>
                </c:pt>
                <c:pt idx="93">
                  <c:v>16.326000000000001</c:v>
                </c:pt>
                <c:pt idx="94">
                  <c:v>16.544</c:v>
                </c:pt>
                <c:pt idx="95">
                  <c:v>16.757000000000001</c:v>
                </c:pt>
                <c:pt idx="96">
                  <c:v>16.497</c:v>
                </c:pt>
                <c:pt idx="97">
                  <c:v>16.454999999999998</c:v>
                </c:pt>
                <c:pt idx="98">
                  <c:v>17.416</c:v>
                </c:pt>
                <c:pt idx="99">
                  <c:v>17.196999999999999</c:v>
                </c:pt>
                <c:pt idx="100">
                  <c:v>17.562000000000001</c:v>
                </c:pt>
                <c:pt idx="101">
                  <c:v>17.39</c:v>
                </c:pt>
                <c:pt idx="102">
                  <c:v>17.837</c:v>
                </c:pt>
                <c:pt idx="103">
                  <c:v>17.972999999999999</c:v>
                </c:pt>
                <c:pt idx="104">
                  <c:v>17.792000000000002</c:v>
                </c:pt>
                <c:pt idx="105">
                  <c:v>17.748000000000001</c:v>
                </c:pt>
                <c:pt idx="106">
                  <c:v>17.858000000000001</c:v>
                </c:pt>
                <c:pt idx="107">
                  <c:v>17.030999999999999</c:v>
                </c:pt>
                <c:pt idx="108">
                  <c:v>17.631</c:v>
                </c:pt>
                <c:pt idx="109">
                  <c:v>17.585000000000001</c:v>
                </c:pt>
                <c:pt idx="110">
                  <c:v>16.867999999999999</c:v>
                </c:pt>
                <c:pt idx="111">
                  <c:v>17.295000000000002</c:v>
                </c:pt>
                <c:pt idx="112">
                  <c:v>17.350999999999999</c:v>
                </c:pt>
                <c:pt idx="113">
                  <c:v>17.337</c:v>
                </c:pt>
                <c:pt idx="114">
                  <c:v>17.728999999999999</c:v>
                </c:pt>
                <c:pt idx="115">
                  <c:v>17.523</c:v>
                </c:pt>
                <c:pt idx="116">
                  <c:v>17.585000000000001</c:v>
                </c:pt>
                <c:pt idx="117">
                  <c:v>17.492999999999999</c:v>
                </c:pt>
                <c:pt idx="118">
                  <c:v>17.373999999999999</c:v>
                </c:pt>
                <c:pt idx="119">
                  <c:v>17.806000000000001</c:v>
                </c:pt>
                <c:pt idx="120">
                  <c:v>17.3</c:v>
                </c:pt>
                <c:pt idx="121">
                  <c:v>17.385999999999999</c:v>
                </c:pt>
                <c:pt idx="122">
                  <c:v>16.71</c:v>
                </c:pt>
                <c:pt idx="123">
                  <c:v>16.863</c:v>
                </c:pt>
                <c:pt idx="124">
                  <c:v>16.850999999999999</c:v>
                </c:pt>
                <c:pt idx="125">
                  <c:v>16.795999999999999</c:v>
                </c:pt>
                <c:pt idx="126">
                  <c:v>16.771000000000001</c:v>
                </c:pt>
                <c:pt idx="127">
                  <c:v>16.59</c:v>
                </c:pt>
                <c:pt idx="128">
                  <c:v>17.951000000000001</c:v>
                </c:pt>
                <c:pt idx="129">
                  <c:v>17.768000000000001</c:v>
                </c:pt>
                <c:pt idx="130">
                  <c:v>17.416</c:v>
                </c:pt>
                <c:pt idx="131">
                  <c:v>17.234999999999999</c:v>
                </c:pt>
                <c:pt idx="132">
                  <c:v>17.13</c:v>
                </c:pt>
                <c:pt idx="133">
                  <c:v>17.079999999999998</c:v>
                </c:pt>
                <c:pt idx="134">
                  <c:v>17.22</c:v>
                </c:pt>
                <c:pt idx="135">
                  <c:v>17.312000000000001</c:v>
                </c:pt>
                <c:pt idx="136">
                  <c:v>17.309000000000001</c:v>
                </c:pt>
                <c:pt idx="137">
                  <c:v>17.215</c:v>
                </c:pt>
                <c:pt idx="138">
                  <c:v>16.89</c:v>
                </c:pt>
                <c:pt idx="139">
                  <c:v>16.856999999999999</c:v>
                </c:pt>
                <c:pt idx="140">
                  <c:v>17.315999999999999</c:v>
                </c:pt>
                <c:pt idx="141">
                  <c:v>17.478000000000002</c:v>
                </c:pt>
                <c:pt idx="142">
                  <c:v>17.379000000000001</c:v>
                </c:pt>
                <c:pt idx="143">
                  <c:v>17.376999999999999</c:v>
                </c:pt>
                <c:pt idx="144" formatCode="0.000">
                  <c:v>16.710999999999999</c:v>
                </c:pt>
                <c:pt idx="145" formatCode="0.000">
                  <c:v>16.518999999999998</c:v>
                </c:pt>
                <c:pt idx="146" formatCode="0.000">
                  <c:v>17.260000000000002</c:v>
                </c:pt>
                <c:pt idx="147" formatCode="0.000">
                  <c:v>16.483000000000001</c:v>
                </c:pt>
                <c:pt idx="148" formatCode="0.000">
                  <c:v>17.385000000000002</c:v>
                </c:pt>
                <c:pt idx="149" formatCode="0.000">
                  <c:v>17.178000000000001</c:v>
                </c:pt>
                <c:pt idx="150" formatCode="0.000">
                  <c:v>16.876000000000001</c:v>
                </c:pt>
                <c:pt idx="151" formatCode="0.000">
                  <c:v>16.974</c:v>
                </c:pt>
                <c:pt idx="152" formatCode="0.000">
                  <c:v>17.148</c:v>
                </c:pt>
                <c:pt idx="153" formatCode="0.000">
                  <c:v>16.52</c:v>
                </c:pt>
                <c:pt idx="154" formatCode="0.000">
                  <c:v>16.984999999999999</c:v>
                </c:pt>
                <c:pt idx="155" formatCode="0.000">
                  <c:v>16.646999999999998</c:v>
                </c:pt>
                <c:pt idx="156" formatCode="0.000">
                  <c:v>16.873999999999999</c:v>
                </c:pt>
                <c:pt idx="157" formatCode="0.000">
                  <c:v>16.776</c:v>
                </c:pt>
                <c:pt idx="158" formatCode="0.000">
                  <c:v>11.361000000000001</c:v>
                </c:pt>
                <c:pt idx="159" formatCode="0.000">
                  <c:v>8.7210000000000001</c:v>
                </c:pt>
                <c:pt idx="160" formatCode="0.000">
                  <c:v>12.113</c:v>
                </c:pt>
                <c:pt idx="161" formatCode="0.000">
                  <c:v>13.023</c:v>
                </c:pt>
                <c:pt idx="162" formatCode="0.000">
                  <c:v>14.63</c:v>
                </c:pt>
                <c:pt idx="163" formatCode="0.000">
                  <c:v>15.111000000000001</c:v>
                </c:pt>
                <c:pt idx="164" formatCode="0.000">
                  <c:v>16.302</c:v>
                </c:pt>
                <c:pt idx="165" formatCode="0.000">
                  <c:v>16.372</c:v>
                </c:pt>
                <c:pt idx="166" formatCode="0.000">
                  <c:v>15.714</c:v>
                </c:pt>
                <c:pt idx="167" formatCode="0.000">
                  <c:v>16.228999999999999</c:v>
                </c:pt>
                <c:pt idx="168" formatCode="0.000">
                  <c:v>16.777999999999999</c:v>
                </c:pt>
                <c:pt idx="169" formatCode="0.000">
                  <c:v>15.93</c:v>
                </c:pt>
                <c:pt idx="170" formatCode="0.000">
                  <c:v>17.64</c:v>
                </c:pt>
                <c:pt idx="171" formatCode="0.000">
                  <c:v>18.3</c:v>
                </c:pt>
                <c:pt idx="172" formatCode="0.000">
                  <c:v>16.89</c:v>
                </c:pt>
                <c:pt idx="173" formatCode="0.000">
                  <c:v>15.473000000000001</c:v>
                </c:pt>
                <c:pt idx="174" formatCode="0.000">
                  <c:v>14.666</c:v>
                </c:pt>
                <c:pt idx="175" formatCode="0.000">
                  <c:v>13.087</c:v>
                </c:pt>
                <c:pt idx="176" formatCode="0.000">
                  <c:v>12.215</c:v>
                </c:pt>
                <c:pt idx="177">
                  <c:v>12.986000000000001</c:v>
                </c:pt>
                <c:pt idx="178" formatCode="0.000">
                  <c:v>12.86</c:v>
                </c:pt>
              </c:numCache>
            </c:numRef>
          </c:val>
          <c:extLst>
            <c:ext xmlns:c16="http://schemas.microsoft.com/office/drawing/2014/chart" uri="{C3380CC4-5D6E-409C-BE32-E72D297353CC}">
              <c16:uniqueId val="{00000001-788A-42D5-9154-B9E325879923}"/>
            </c:ext>
          </c:extLst>
        </c:ser>
        <c:dLbls>
          <c:showLegendKey val="0"/>
          <c:showVal val="0"/>
          <c:showCatName val="0"/>
          <c:showSerName val="0"/>
          <c:showPercent val="0"/>
          <c:showBubbleSize val="0"/>
        </c:dLbls>
        <c:axId val="153372544"/>
        <c:axId val="153374080"/>
      </c:areaChart>
      <c:lineChart>
        <c:grouping val="standard"/>
        <c:varyColors val="0"/>
        <c:ser>
          <c:idx val="1"/>
          <c:order val="2"/>
          <c:tx>
            <c:strRef>
              <c:f>Sheet1!$D$1</c:f>
              <c:strCache>
                <c:ptCount val="1"/>
                <c:pt idx="0">
                  <c:v>Inherent Demand</c:v>
                </c:pt>
              </c:strCache>
            </c:strRef>
          </c:tx>
          <c:spPr>
            <a:ln w="8327">
              <a:solidFill>
                <a:schemeClr val="accent2"/>
              </a:solidFill>
              <a:prstDash val="solid"/>
            </a:ln>
          </c:spPr>
          <c:marker>
            <c:symbol val="square"/>
            <c:size val="3"/>
            <c:spPr>
              <a:solidFill>
                <a:srgbClr val="FF6600"/>
              </a:solidFill>
              <a:ln>
                <a:solidFill>
                  <a:srgbClr val="FF6600"/>
                </a:solidFill>
                <a:prstDash val="solid"/>
              </a:ln>
            </c:spPr>
          </c:marke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Sheet1!$D$2:$D$206</c:f>
              <c:numCache>
                <c:formatCode>General</c:formatCode>
                <c:ptCount val="205"/>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pt idx="16">
                  <c:v>16.5</c:v>
                </c:pt>
                <c:pt idx="17">
                  <c:v>16.5</c:v>
                </c:pt>
                <c:pt idx="18">
                  <c:v>16.5</c:v>
                </c:pt>
                <c:pt idx="19">
                  <c:v>16.5</c:v>
                </c:pt>
                <c:pt idx="20">
                  <c:v>16.5</c:v>
                </c:pt>
                <c:pt idx="21">
                  <c:v>16.5</c:v>
                </c:pt>
                <c:pt idx="22">
                  <c:v>16.5</c:v>
                </c:pt>
                <c:pt idx="23">
                  <c:v>16.5</c:v>
                </c:pt>
                <c:pt idx="24">
                  <c:v>16.5</c:v>
                </c:pt>
                <c:pt idx="25">
                  <c:v>16.5</c:v>
                </c:pt>
                <c:pt idx="26">
                  <c:v>16.5</c:v>
                </c:pt>
                <c:pt idx="27">
                  <c:v>16.5</c:v>
                </c:pt>
                <c:pt idx="28">
                  <c:v>16.5</c:v>
                </c:pt>
                <c:pt idx="29">
                  <c:v>16.5</c:v>
                </c:pt>
                <c:pt idx="30">
                  <c:v>16.5</c:v>
                </c:pt>
                <c:pt idx="31">
                  <c:v>16.5</c:v>
                </c:pt>
                <c:pt idx="32">
                  <c:v>16.5</c:v>
                </c:pt>
                <c:pt idx="33">
                  <c:v>16.5</c:v>
                </c:pt>
                <c:pt idx="34">
                  <c:v>16.5</c:v>
                </c:pt>
                <c:pt idx="35">
                  <c:v>16.5</c:v>
                </c:pt>
                <c:pt idx="36">
                  <c:v>16.5</c:v>
                </c:pt>
                <c:pt idx="37">
                  <c:v>16.5</c:v>
                </c:pt>
                <c:pt idx="38">
                  <c:v>16.5</c:v>
                </c:pt>
                <c:pt idx="39">
                  <c:v>16.5</c:v>
                </c:pt>
                <c:pt idx="40">
                  <c:v>16.5</c:v>
                </c:pt>
                <c:pt idx="41">
                  <c:v>16.5</c:v>
                </c:pt>
                <c:pt idx="42">
                  <c:v>16.5</c:v>
                </c:pt>
                <c:pt idx="43">
                  <c:v>16.5</c:v>
                </c:pt>
                <c:pt idx="44">
                  <c:v>16.5</c:v>
                </c:pt>
                <c:pt idx="45">
                  <c:v>16.5</c:v>
                </c:pt>
                <c:pt idx="46">
                  <c:v>16.5</c:v>
                </c:pt>
                <c:pt idx="47">
                  <c:v>16.5</c:v>
                </c:pt>
                <c:pt idx="48">
                  <c:v>16.5</c:v>
                </c:pt>
                <c:pt idx="49">
                  <c:v>16.5</c:v>
                </c:pt>
                <c:pt idx="50">
                  <c:v>16.5</c:v>
                </c:pt>
                <c:pt idx="51">
                  <c:v>16.5</c:v>
                </c:pt>
                <c:pt idx="52">
                  <c:v>16.5</c:v>
                </c:pt>
                <c:pt idx="53">
                  <c:v>16.5</c:v>
                </c:pt>
                <c:pt idx="54">
                  <c:v>16.5</c:v>
                </c:pt>
                <c:pt idx="55">
                  <c:v>16.5</c:v>
                </c:pt>
                <c:pt idx="56">
                  <c:v>16.5</c:v>
                </c:pt>
                <c:pt idx="57">
                  <c:v>16.5</c:v>
                </c:pt>
                <c:pt idx="58">
                  <c:v>16.5</c:v>
                </c:pt>
                <c:pt idx="59">
                  <c:v>16.5</c:v>
                </c:pt>
                <c:pt idx="60">
                  <c:v>16.5</c:v>
                </c:pt>
                <c:pt idx="61">
                  <c:v>16.5</c:v>
                </c:pt>
                <c:pt idx="62">
                  <c:v>16.5</c:v>
                </c:pt>
                <c:pt idx="63">
                  <c:v>16.5</c:v>
                </c:pt>
                <c:pt idx="64">
                  <c:v>16.5</c:v>
                </c:pt>
                <c:pt idx="65">
                  <c:v>16.5</c:v>
                </c:pt>
                <c:pt idx="66">
                  <c:v>16.5</c:v>
                </c:pt>
                <c:pt idx="67">
                  <c:v>16.5</c:v>
                </c:pt>
                <c:pt idx="68">
                  <c:v>16.5</c:v>
                </c:pt>
                <c:pt idx="69">
                  <c:v>16.5</c:v>
                </c:pt>
                <c:pt idx="70">
                  <c:v>16.5</c:v>
                </c:pt>
                <c:pt idx="71">
                  <c:v>16.5</c:v>
                </c:pt>
                <c:pt idx="72">
                  <c:v>16.5</c:v>
                </c:pt>
                <c:pt idx="73">
                  <c:v>16.5</c:v>
                </c:pt>
                <c:pt idx="74">
                  <c:v>16.5</c:v>
                </c:pt>
                <c:pt idx="75">
                  <c:v>16.5</c:v>
                </c:pt>
                <c:pt idx="76">
                  <c:v>16.5</c:v>
                </c:pt>
                <c:pt idx="77">
                  <c:v>16.5</c:v>
                </c:pt>
                <c:pt idx="78">
                  <c:v>16.5</c:v>
                </c:pt>
                <c:pt idx="79">
                  <c:v>16.5</c:v>
                </c:pt>
                <c:pt idx="80">
                  <c:v>16.5</c:v>
                </c:pt>
                <c:pt idx="81">
                  <c:v>16.5</c:v>
                </c:pt>
                <c:pt idx="82">
                  <c:v>16.5</c:v>
                </c:pt>
                <c:pt idx="83">
                  <c:v>16.5</c:v>
                </c:pt>
                <c:pt idx="84">
                  <c:v>16.5</c:v>
                </c:pt>
                <c:pt idx="85">
                  <c:v>16.5</c:v>
                </c:pt>
                <c:pt idx="86">
                  <c:v>16.5</c:v>
                </c:pt>
                <c:pt idx="87">
                  <c:v>16.5</c:v>
                </c:pt>
                <c:pt idx="88">
                  <c:v>16.5</c:v>
                </c:pt>
                <c:pt idx="89">
                  <c:v>16.5</c:v>
                </c:pt>
                <c:pt idx="90">
                  <c:v>16.5</c:v>
                </c:pt>
                <c:pt idx="91">
                  <c:v>16.5</c:v>
                </c:pt>
                <c:pt idx="92">
                  <c:v>16.5</c:v>
                </c:pt>
                <c:pt idx="93">
                  <c:v>16.5</c:v>
                </c:pt>
                <c:pt idx="94">
                  <c:v>16.5</c:v>
                </c:pt>
                <c:pt idx="95">
                  <c:v>16.5</c:v>
                </c:pt>
                <c:pt idx="96">
                  <c:v>16.5</c:v>
                </c:pt>
                <c:pt idx="97">
                  <c:v>16.5</c:v>
                </c:pt>
                <c:pt idx="98">
                  <c:v>16.5</c:v>
                </c:pt>
                <c:pt idx="99">
                  <c:v>16.5</c:v>
                </c:pt>
                <c:pt idx="100">
                  <c:v>16.5</c:v>
                </c:pt>
                <c:pt idx="101">
                  <c:v>16.5</c:v>
                </c:pt>
                <c:pt idx="102">
                  <c:v>16.5</c:v>
                </c:pt>
                <c:pt idx="103">
                  <c:v>16.5</c:v>
                </c:pt>
                <c:pt idx="104">
                  <c:v>16.5</c:v>
                </c:pt>
                <c:pt idx="105">
                  <c:v>16.5</c:v>
                </c:pt>
                <c:pt idx="106">
                  <c:v>16.5</c:v>
                </c:pt>
                <c:pt idx="107">
                  <c:v>16.5</c:v>
                </c:pt>
                <c:pt idx="108">
                  <c:v>16.5</c:v>
                </c:pt>
                <c:pt idx="109">
                  <c:v>16.5</c:v>
                </c:pt>
                <c:pt idx="110">
                  <c:v>16.5</c:v>
                </c:pt>
                <c:pt idx="111">
                  <c:v>16.5</c:v>
                </c:pt>
                <c:pt idx="112">
                  <c:v>16.5</c:v>
                </c:pt>
                <c:pt idx="113">
                  <c:v>16.5</c:v>
                </c:pt>
                <c:pt idx="114">
                  <c:v>16.5</c:v>
                </c:pt>
                <c:pt idx="115">
                  <c:v>16.5</c:v>
                </c:pt>
                <c:pt idx="116">
                  <c:v>16.5</c:v>
                </c:pt>
                <c:pt idx="117">
                  <c:v>16.5</c:v>
                </c:pt>
                <c:pt idx="118">
                  <c:v>16.5</c:v>
                </c:pt>
                <c:pt idx="119">
                  <c:v>16.5</c:v>
                </c:pt>
                <c:pt idx="120">
                  <c:v>16.5</c:v>
                </c:pt>
                <c:pt idx="121">
                  <c:v>16.5</c:v>
                </c:pt>
                <c:pt idx="122">
                  <c:v>16.5</c:v>
                </c:pt>
                <c:pt idx="123">
                  <c:v>16.5</c:v>
                </c:pt>
                <c:pt idx="124">
                  <c:v>16.5</c:v>
                </c:pt>
                <c:pt idx="125">
                  <c:v>16.5</c:v>
                </c:pt>
                <c:pt idx="126">
                  <c:v>16.5</c:v>
                </c:pt>
                <c:pt idx="127">
                  <c:v>16.5</c:v>
                </c:pt>
                <c:pt idx="128">
                  <c:v>16.5</c:v>
                </c:pt>
                <c:pt idx="129">
                  <c:v>16.5</c:v>
                </c:pt>
                <c:pt idx="130">
                  <c:v>16.5</c:v>
                </c:pt>
                <c:pt idx="131">
                  <c:v>16.5</c:v>
                </c:pt>
                <c:pt idx="132">
                  <c:v>16.5</c:v>
                </c:pt>
                <c:pt idx="133">
                  <c:v>16.5</c:v>
                </c:pt>
                <c:pt idx="134">
                  <c:v>16.5</c:v>
                </c:pt>
                <c:pt idx="135">
                  <c:v>16.5</c:v>
                </c:pt>
                <c:pt idx="136">
                  <c:v>16.5</c:v>
                </c:pt>
                <c:pt idx="137">
                  <c:v>16.5</c:v>
                </c:pt>
                <c:pt idx="138">
                  <c:v>16.5</c:v>
                </c:pt>
                <c:pt idx="139">
                  <c:v>16.5</c:v>
                </c:pt>
                <c:pt idx="140">
                  <c:v>16.5</c:v>
                </c:pt>
                <c:pt idx="141">
                  <c:v>16.5</c:v>
                </c:pt>
                <c:pt idx="142">
                  <c:v>16.5</c:v>
                </c:pt>
                <c:pt idx="143">
                  <c:v>16.5</c:v>
                </c:pt>
                <c:pt idx="144">
                  <c:v>16.5</c:v>
                </c:pt>
                <c:pt idx="145">
                  <c:v>16.5</c:v>
                </c:pt>
                <c:pt idx="146">
                  <c:v>16.5</c:v>
                </c:pt>
                <c:pt idx="147">
                  <c:v>16.5</c:v>
                </c:pt>
                <c:pt idx="148">
                  <c:v>16.5</c:v>
                </c:pt>
                <c:pt idx="149">
                  <c:v>16.5</c:v>
                </c:pt>
                <c:pt idx="150">
                  <c:v>16.5</c:v>
                </c:pt>
                <c:pt idx="151">
                  <c:v>16.5</c:v>
                </c:pt>
                <c:pt idx="152">
                  <c:v>16.5</c:v>
                </c:pt>
                <c:pt idx="153">
                  <c:v>16.5</c:v>
                </c:pt>
                <c:pt idx="154">
                  <c:v>16.5</c:v>
                </c:pt>
                <c:pt idx="155">
                  <c:v>16.5</c:v>
                </c:pt>
                <c:pt idx="156">
                  <c:v>16.5</c:v>
                </c:pt>
                <c:pt idx="157">
                  <c:v>16.5</c:v>
                </c:pt>
                <c:pt idx="158">
                  <c:v>16.5</c:v>
                </c:pt>
                <c:pt idx="159">
                  <c:v>16.5</c:v>
                </c:pt>
                <c:pt idx="160">
                  <c:v>16.5</c:v>
                </c:pt>
                <c:pt idx="161">
                  <c:v>16.5</c:v>
                </c:pt>
                <c:pt idx="162">
                  <c:v>16.5</c:v>
                </c:pt>
                <c:pt idx="163">
                  <c:v>16.5</c:v>
                </c:pt>
                <c:pt idx="164">
                  <c:v>16.5</c:v>
                </c:pt>
                <c:pt idx="165">
                  <c:v>16.5</c:v>
                </c:pt>
                <c:pt idx="166">
                  <c:v>16.5</c:v>
                </c:pt>
                <c:pt idx="167">
                  <c:v>16.5</c:v>
                </c:pt>
                <c:pt idx="168">
                  <c:v>16.5</c:v>
                </c:pt>
                <c:pt idx="169">
                  <c:v>16.5</c:v>
                </c:pt>
                <c:pt idx="170">
                  <c:v>16.5</c:v>
                </c:pt>
                <c:pt idx="171">
                  <c:v>16.5</c:v>
                </c:pt>
                <c:pt idx="172">
                  <c:v>16.5</c:v>
                </c:pt>
                <c:pt idx="173">
                  <c:v>16.5</c:v>
                </c:pt>
                <c:pt idx="174">
                  <c:v>16.5</c:v>
                </c:pt>
                <c:pt idx="175">
                  <c:v>16.5</c:v>
                </c:pt>
                <c:pt idx="176">
                  <c:v>16.5</c:v>
                </c:pt>
                <c:pt idx="177">
                  <c:v>16.5</c:v>
                </c:pt>
                <c:pt idx="178">
                  <c:v>16.5</c:v>
                </c:pt>
                <c:pt idx="179">
                  <c:v>16.5</c:v>
                </c:pt>
                <c:pt idx="180">
                  <c:v>16.5</c:v>
                </c:pt>
                <c:pt idx="181">
                  <c:v>16.5</c:v>
                </c:pt>
                <c:pt idx="182">
                  <c:v>16.5</c:v>
                </c:pt>
                <c:pt idx="183">
                  <c:v>16.5</c:v>
                </c:pt>
                <c:pt idx="184">
                  <c:v>16.5</c:v>
                </c:pt>
                <c:pt idx="185">
                  <c:v>16.5</c:v>
                </c:pt>
                <c:pt idx="186">
                  <c:v>16.5</c:v>
                </c:pt>
                <c:pt idx="187">
                  <c:v>16.5</c:v>
                </c:pt>
                <c:pt idx="188">
                  <c:v>16.5</c:v>
                </c:pt>
                <c:pt idx="189">
                  <c:v>16.5</c:v>
                </c:pt>
                <c:pt idx="190">
                  <c:v>16.5</c:v>
                </c:pt>
                <c:pt idx="191">
                  <c:v>16.5</c:v>
                </c:pt>
                <c:pt idx="192">
                  <c:v>16.5</c:v>
                </c:pt>
                <c:pt idx="193">
                  <c:v>16.5</c:v>
                </c:pt>
                <c:pt idx="194">
                  <c:v>16.5</c:v>
                </c:pt>
                <c:pt idx="195">
                  <c:v>16.5</c:v>
                </c:pt>
                <c:pt idx="196">
                  <c:v>16.5</c:v>
                </c:pt>
                <c:pt idx="197">
                  <c:v>16.5</c:v>
                </c:pt>
                <c:pt idx="198">
                  <c:v>16.5</c:v>
                </c:pt>
                <c:pt idx="199">
                  <c:v>16.5</c:v>
                </c:pt>
                <c:pt idx="200">
                  <c:v>16.5</c:v>
                </c:pt>
                <c:pt idx="201">
                  <c:v>16.5</c:v>
                </c:pt>
                <c:pt idx="202">
                  <c:v>16.5</c:v>
                </c:pt>
                <c:pt idx="203">
                  <c:v>16.5</c:v>
                </c:pt>
                <c:pt idx="204">
                  <c:v>16.5</c:v>
                </c:pt>
              </c:numCache>
            </c:numRef>
          </c:val>
          <c:smooth val="0"/>
          <c:extLst>
            <c:ext xmlns:c16="http://schemas.microsoft.com/office/drawing/2014/chart" uri="{C3380CC4-5D6E-409C-BE32-E72D297353CC}">
              <c16:uniqueId val="{00000002-788A-42D5-9154-B9E325879923}"/>
            </c:ext>
          </c:extLst>
        </c:ser>
        <c:ser>
          <c:idx val="2"/>
          <c:order val="3"/>
          <c:tx>
            <c:strRef>
              <c:f>Sheet1!$E$1</c:f>
              <c:strCache>
                <c:ptCount val="1"/>
                <c:pt idx="0">
                  <c:v>Auto Sales Forecast</c:v>
                </c:pt>
              </c:strCache>
            </c:strRef>
          </c:tx>
          <c:spPr>
            <a:ln w="8327">
              <a:solidFill>
                <a:schemeClr val="accent4"/>
              </a:solidFill>
              <a:prstDash val="solid"/>
            </a:ln>
          </c:spPr>
          <c:marker>
            <c:symbol val="triangle"/>
            <c:size val="3"/>
            <c:spPr>
              <a:solidFill>
                <a:schemeClr val="accent4"/>
              </a:solidFill>
              <a:ln>
                <a:solidFill>
                  <a:schemeClr val="accent4"/>
                </a:solidFill>
                <a:prstDash val="solid"/>
              </a:ln>
            </c:spPr>
          </c:marke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Sheet1!$E$2:$E$206</c:f>
              <c:numCache>
                <c:formatCode>General</c:formatCode>
                <c:ptCount val="205"/>
                <c:pt idx="168">
                  <c:v>16.399999999999999</c:v>
                </c:pt>
                <c:pt idx="169">
                  <c:v>16.399999999999999</c:v>
                </c:pt>
                <c:pt idx="170">
                  <c:v>16.399999999999999</c:v>
                </c:pt>
                <c:pt idx="171">
                  <c:v>16.399999999999999</c:v>
                </c:pt>
                <c:pt idx="172">
                  <c:v>16.399999999999999</c:v>
                </c:pt>
                <c:pt idx="173">
                  <c:v>16.399999999999999</c:v>
                </c:pt>
                <c:pt idx="174">
                  <c:v>16.399999999999999</c:v>
                </c:pt>
                <c:pt idx="175">
                  <c:v>16.399999999999999</c:v>
                </c:pt>
                <c:pt idx="176">
                  <c:v>16.399999999999999</c:v>
                </c:pt>
                <c:pt idx="177">
                  <c:v>16.399999999999999</c:v>
                </c:pt>
                <c:pt idx="178">
                  <c:v>16.399999999999999</c:v>
                </c:pt>
                <c:pt idx="179">
                  <c:v>16.399999999999999</c:v>
                </c:pt>
                <c:pt idx="180">
                  <c:v>16.7</c:v>
                </c:pt>
                <c:pt idx="181">
                  <c:v>16.7</c:v>
                </c:pt>
                <c:pt idx="182">
                  <c:v>16.7</c:v>
                </c:pt>
                <c:pt idx="183">
                  <c:v>16.7</c:v>
                </c:pt>
                <c:pt idx="184">
                  <c:v>16.7</c:v>
                </c:pt>
                <c:pt idx="185">
                  <c:v>16.7</c:v>
                </c:pt>
                <c:pt idx="186">
                  <c:v>16.7</c:v>
                </c:pt>
                <c:pt idx="187">
                  <c:v>16.7</c:v>
                </c:pt>
                <c:pt idx="188">
                  <c:v>16.7</c:v>
                </c:pt>
                <c:pt idx="189">
                  <c:v>16.7</c:v>
                </c:pt>
                <c:pt idx="190">
                  <c:v>16.7</c:v>
                </c:pt>
                <c:pt idx="191">
                  <c:v>16.7</c:v>
                </c:pt>
                <c:pt idx="192">
                  <c:v>16.8</c:v>
                </c:pt>
                <c:pt idx="193">
                  <c:v>16.8</c:v>
                </c:pt>
                <c:pt idx="194">
                  <c:v>16.8</c:v>
                </c:pt>
                <c:pt idx="195">
                  <c:v>16.8</c:v>
                </c:pt>
                <c:pt idx="196">
                  <c:v>16.8</c:v>
                </c:pt>
                <c:pt idx="197">
                  <c:v>16.8</c:v>
                </c:pt>
                <c:pt idx="198">
                  <c:v>16.8</c:v>
                </c:pt>
                <c:pt idx="199">
                  <c:v>16.8</c:v>
                </c:pt>
                <c:pt idx="200">
                  <c:v>16.8</c:v>
                </c:pt>
                <c:pt idx="201">
                  <c:v>16.8</c:v>
                </c:pt>
                <c:pt idx="202">
                  <c:v>16.8</c:v>
                </c:pt>
                <c:pt idx="203">
                  <c:v>16.8</c:v>
                </c:pt>
                <c:pt idx="204">
                  <c:v>16.8</c:v>
                </c:pt>
              </c:numCache>
            </c:numRef>
          </c:val>
          <c:smooth val="0"/>
          <c:extLst>
            <c:ext xmlns:c16="http://schemas.microsoft.com/office/drawing/2014/chart" uri="{C3380CC4-5D6E-409C-BE32-E72D297353CC}">
              <c16:uniqueId val="{00000003-788A-42D5-9154-B9E325879923}"/>
            </c:ext>
          </c:extLst>
        </c:ser>
        <c:dLbls>
          <c:showLegendKey val="0"/>
          <c:showVal val="0"/>
          <c:showCatName val="0"/>
          <c:showSerName val="0"/>
          <c:showPercent val="0"/>
          <c:showBubbleSize val="0"/>
        </c:dLbls>
        <c:marker val="1"/>
        <c:smooth val="0"/>
        <c:axId val="153372544"/>
        <c:axId val="153374080"/>
      </c:lineChart>
      <c:catAx>
        <c:axId val="153368064"/>
        <c:scaling>
          <c:orientation val="minMax"/>
        </c:scaling>
        <c:delete val="0"/>
        <c:axPos val="b"/>
        <c:title>
          <c:tx>
            <c:rich>
              <a:bodyPr/>
              <a:lstStyle/>
              <a:p>
                <a:pPr>
                  <a:defRPr sz="900" b="0" i="0" u="none" strike="noStrike" baseline="0">
                    <a:solidFill>
                      <a:schemeClr val="tx1"/>
                    </a:solidFill>
                    <a:latin typeface="Arial"/>
                    <a:ea typeface="Arial"/>
                    <a:cs typeface="Arial"/>
                  </a:defRPr>
                </a:pPr>
                <a:r>
                  <a:rPr lang="en-US" sz="900" b="0"/>
                  <a:t>Source: Autodata Corp.</a:t>
                </a:r>
              </a:p>
            </c:rich>
          </c:tx>
          <c:layout>
            <c:manualLayout>
              <c:xMode val="edge"/>
              <c:yMode val="edge"/>
              <c:x val="7.8586950056999342E-3"/>
              <c:y val="0.95101950367187016"/>
            </c:manualLayout>
          </c:layout>
          <c:overlay val="0"/>
          <c:spPr>
            <a:noFill/>
            <a:ln w="16654">
              <a:noFill/>
            </a:ln>
          </c:spPr>
        </c:title>
        <c:numFmt formatCode="General" sourceLinked="1"/>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3370624"/>
        <c:crosses val="autoZero"/>
        <c:auto val="1"/>
        <c:lblAlgn val="ctr"/>
        <c:lblOffset val="100"/>
        <c:tickLblSkip val="12"/>
        <c:tickMarkSkip val="12"/>
        <c:noMultiLvlLbl val="0"/>
      </c:catAx>
      <c:valAx>
        <c:axId val="153370624"/>
        <c:scaling>
          <c:orientation val="minMax"/>
          <c:max val="20"/>
          <c:min val="6"/>
        </c:scaling>
        <c:delete val="0"/>
        <c:axPos val="l"/>
        <c:majorGridlines>
          <c:spPr>
            <a:ln w="2082">
              <a:solidFill>
                <a:schemeClr val="tx1"/>
              </a:solidFill>
              <a:prstDash val="solid"/>
            </a:ln>
          </c:spPr>
        </c:majorGridlines>
        <c:title>
          <c:tx>
            <c:rich>
              <a:bodyPr rot="0" vert="horz"/>
              <a:lstStyle/>
              <a:p>
                <a:pPr algn="ctr">
                  <a:defRPr sz="1100" b="1" i="0" u="none" strike="noStrike" baseline="0">
                    <a:solidFill>
                      <a:schemeClr val="tx1"/>
                    </a:solidFill>
                    <a:latin typeface="Arial"/>
                    <a:ea typeface="Arial"/>
                    <a:cs typeface="Arial"/>
                  </a:defRPr>
                </a:pPr>
                <a:r>
                  <a:rPr lang="en-US" sz="1100"/>
                  <a:t>Millions of Units</a:t>
                </a:r>
              </a:p>
            </c:rich>
          </c:tx>
          <c:layout>
            <c:manualLayout>
              <c:xMode val="edge"/>
              <c:yMode val="edge"/>
              <c:x val="5.3321070800015198E-2"/>
              <c:y val="4.8585583937078784E-2"/>
            </c:manualLayout>
          </c:layout>
          <c:overlay val="0"/>
          <c:spPr>
            <a:noFill/>
            <a:ln w="16654">
              <a:noFill/>
            </a:ln>
          </c:spPr>
        </c:title>
        <c:numFmt formatCode="#,##0" sourceLinked="0"/>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3368064"/>
        <c:crosses val="autoZero"/>
        <c:crossBetween val="midCat"/>
        <c:majorUnit val="1"/>
        <c:minorUnit val="1"/>
      </c:valAx>
      <c:catAx>
        <c:axId val="153372544"/>
        <c:scaling>
          <c:orientation val="minMax"/>
        </c:scaling>
        <c:delete val="1"/>
        <c:axPos val="b"/>
        <c:numFmt formatCode="General" sourceLinked="1"/>
        <c:majorTickMark val="out"/>
        <c:minorTickMark val="none"/>
        <c:tickLblPos val="nextTo"/>
        <c:crossAx val="153374080"/>
        <c:crosses val="autoZero"/>
        <c:auto val="1"/>
        <c:lblAlgn val="ctr"/>
        <c:lblOffset val="100"/>
        <c:noMultiLvlLbl val="0"/>
      </c:catAx>
      <c:valAx>
        <c:axId val="153374080"/>
        <c:scaling>
          <c:orientation val="minMax"/>
          <c:max val="20"/>
          <c:min val="6"/>
        </c:scaling>
        <c:delete val="0"/>
        <c:axPos val="r"/>
        <c:numFmt formatCode="General" sourceLinked="1"/>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3372544"/>
        <c:crosses val="max"/>
        <c:crossBetween val="midCat"/>
        <c:majorUnit val="1"/>
      </c:valAx>
      <c:spPr>
        <a:noFill/>
        <a:ln w="8327">
          <a:solidFill>
            <a:schemeClr val="tx1"/>
          </a:solidFill>
          <a:prstDash val="solid"/>
        </a:ln>
      </c:spPr>
    </c:plotArea>
    <c:legend>
      <c:legendPos val="r"/>
      <c:layout>
        <c:manualLayout>
          <c:xMode val="edge"/>
          <c:yMode val="edge"/>
          <c:x val="0.32463022701396405"/>
          <c:y val="0.70477950311632431"/>
          <c:w val="0.30064275561591958"/>
          <c:h val="0.16985378233677798"/>
        </c:manualLayout>
      </c:layout>
      <c:overlay val="0"/>
      <c:spPr>
        <a:solidFill>
          <a:schemeClr val="bg1"/>
        </a:solidFill>
        <a:ln w="2082">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18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dirty="0"/>
              <a:t>Existing Home Sales </a:t>
            </a:r>
          </a:p>
          <a:p>
            <a:pPr>
              <a:defRPr sz="1600" b="1" i="0" u="none" strike="noStrike" baseline="0">
                <a:solidFill>
                  <a:schemeClr val="tx1"/>
                </a:solidFill>
                <a:latin typeface="Arial"/>
                <a:ea typeface="Arial"/>
                <a:cs typeface="Arial"/>
              </a:defRPr>
            </a:pPr>
            <a:r>
              <a:rPr lang="en-US" sz="1600" dirty="0"/>
              <a:t>(annual rate) &amp; Inventories </a:t>
            </a:r>
          </a:p>
        </c:rich>
      </c:tx>
      <c:layout>
        <c:manualLayout>
          <c:xMode val="edge"/>
          <c:yMode val="edge"/>
          <c:x val="0.33876369801249695"/>
          <c:y val="5.0218593043359717E-2"/>
        </c:manualLayout>
      </c:layout>
      <c:overlay val="0"/>
      <c:spPr>
        <a:noFill/>
        <a:ln w="11984">
          <a:noFill/>
        </a:ln>
      </c:spPr>
    </c:title>
    <c:autoTitleDeleted val="0"/>
    <c:plotArea>
      <c:layout>
        <c:manualLayout>
          <c:layoutTarget val="inner"/>
          <c:xMode val="edge"/>
          <c:yMode val="edge"/>
          <c:x val="0.11166253101736973"/>
          <c:y val="0.19869384778955732"/>
          <c:w val="0.77047146401985112"/>
          <c:h val="0.71158330143509851"/>
        </c:manualLayout>
      </c:layout>
      <c:areaChart>
        <c:grouping val="standard"/>
        <c:varyColors val="0"/>
        <c:ser>
          <c:idx val="0"/>
          <c:order val="1"/>
          <c:tx>
            <c:strRef>
              <c:f>Sheet1!$C$1</c:f>
              <c:strCache>
                <c:ptCount val="1"/>
                <c:pt idx="0">
                  <c:v>Recession</c:v>
                </c:pt>
              </c:strCache>
            </c:strRef>
          </c:tx>
          <c:spPr>
            <a:solidFill>
              <a:srgbClr val="FF0000"/>
            </a:solidFill>
            <a:ln w="5992">
              <a:solidFill>
                <a:schemeClr val="tx1"/>
              </a:solidFill>
              <a:prstDash val="solid"/>
            </a:ln>
          </c:spPr>
          <c:trendline>
            <c:trendlineType val="linear"/>
            <c:dispRSqr val="0"/>
            <c:dispEq val="0"/>
          </c:trendline>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Sheet1!$C$2:$C$289</c:f>
              <c:numCache>
                <c:formatCode>General</c:formatCode>
                <c:ptCount val="288"/>
                <c:pt idx="14">
                  <c:v>8000</c:v>
                </c:pt>
                <c:pt idx="15">
                  <c:v>8000</c:v>
                </c:pt>
                <c:pt idx="16">
                  <c:v>8000</c:v>
                </c:pt>
                <c:pt idx="17">
                  <c:v>8000</c:v>
                </c:pt>
                <c:pt idx="18">
                  <c:v>8000</c:v>
                </c:pt>
                <c:pt idx="19">
                  <c:v>8000</c:v>
                </c:pt>
                <c:pt idx="20">
                  <c:v>8000</c:v>
                </c:pt>
                <c:pt idx="21">
                  <c:v>8000</c:v>
                </c:pt>
                <c:pt idx="22">
                  <c:v>8000</c:v>
                </c:pt>
                <c:pt idx="23">
                  <c:v>8000</c:v>
                </c:pt>
                <c:pt idx="95">
                  <c:v>8000</c:v>
                </c:pt>
                <c:pt idx="96">
                  <c:v>8000</c:v>
                </c:pt>
                <c:pt idx="97">
                  <c:v>8000</c:v>
                </c:pt>
                <c:pt idx="98">
                  <c:v>8000</c:v>
                </c:pt>
                <c:pt idx="99">
                  <c:v>8000</c:v>
                </c:pt>
                <c:pt idx="100">
                  <c:v>8000</c:v>
                </c:pt>
                <c:pt idx="101">
                  <c:v>8000</c:v>
                </c:pt>
                <c:pt idx="102">
                  <c:v>8000</c:v>
                </c:pt>
                <c:pt idx="103">
                  <c:v>8000</c:v>
                </c:pt>
                <c:pt idx="104">
                  <c:v>8000</c:v>
                </c:pt>
                <c:pt idx="105">
                  <c:v>8000</c:v>
                </c:pt>
                <c:pt idx="106">
                  <c:v>8000</c:v>
                </c:pt>
                <c:pt idx="107">
                  <c:v>8000</c:v>
                </c:pt>
                <c:pt idx="108">
                  <c:v>8000</c:v>
                </c:pt>
                <c:pt idx="109">
                  <c:v>8000</c:v>
                </c:pt>
                <c:pt idx="110">
                  <c:v>8000</c:v>
                </c:pt>
                <c:pt idx="111">
                  <c:v>8000</c:v>
                </c:pt>
                <c:pt idx="112">
                  <c:v>8000</c:v>
                </c:pt>
                <c:pt idx="113">
                  <c:v>8000</c:v>
                </c:pt>
                <c:pt idx="242">
                  <c:v>8000</c:v>
                </c:pt>
                <c:pt idx="243">
                  <c:v>8000</c:v>
                </c:pt>
                <c:pt idx="244">
                  <c:v>8000</c:v>
                </c:pt>
              </c:numCache>
            </c:numRef>
          </c:val>
          <c:extLst>
            <c:ext xmlns:c16="http://schemas.microsoft.com/office/drawing/2014/chart" uri="{C3380CC4-5D6E-409C-BE32-E72D297353CC}">
              <c16:uniqueId val="{00000001-F1D1-449B-95A5-8EB37B249288}"/>
            </c:ext>
          </c:extLst>
        </c:ser>
        <c:ser>
          <c:idx val="2"/>
          <c:order val="2"/>
          <c:tx>
            <c:strRef>
              <c:f>Sheet1!$D$1</c:f>
              <c:strCache>
                <c:ptCount val="1"/>
                <c:pt idx="0">
                  <c:v>Sales (Left Axis)</c:v>
                </c:pt>
              </c:strCache>
            </c:strRef>
          </c:tx>
          <c:spPr>
            <a:solidFill>
              <a:srgbClr val="00B050"/>
            </a:solidFill>
            <a:ln w="5992">
              <a:solidFill>
                <a:schemeClr val="tx1"/>
              </a:solidFill>
              <a:prstDash val="solid"/>
            </a:ln>
          </c:spP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Sheet1!$D$2:$D$289</c:f>
              <c:numCache>
                <c:formatCode>General</c:formatCode>
                <c:ptCount val="288"/>
                <c:pt idx="0">
                  <c:v>5047</c:v>
                </c:pt>
                <c:pt idx="1">
                  <c:v>4956</c:v>
                </c:pt>
                <c:pt idx="2">
                  <c:v>5124</c:v>
                </c:pt>
                <c:pt idx="3">
                  <c:v>5024</c:v>
                </c:pt>
                <c:pt idx="4">
                  <c:v>4956</c:v>
                </c:pt>
                <c:pt idx="5">
                  <c:v>4857</c:v>
                </c:pt>
                <c:pt idx="6">
                  <c:v>4790</c:v>
                </c:pt>
                <c:pt idx="7">
                  <c:v>5270</c:v>
                </c:pt>
                <c:pt idx="8">
                  <c:v>5140</c:v>
                </c:pt>
                <c:pt idx="9">
                  <c:v>5140</c:v>
                </c:pt>
                <c:pt idx="10">
                  <c:v>5000</c:v>
                </c:pt>
                <c:pt idx="11">
                  <c:v>4870</c:v>
                </c:pt>
                <c:pt idx="12">
                  <c:v>4870</c:v>
                </c:pt>
                <c:pt idx="13">
                  <c:v>5180</c:v>
                </c:pt>
                <c:pt idx="14">
                  <c:v>5440</c:v>
                </c:pt>
                <c:pt idx="15">
                  <c:v>5200</c:v>
                </c:pt>
                <c:pt idx="16">
                  <c:v>5360</c:v>
                </c:pt>
                <c:pt idx="17">
                  <c:v>5330</c:v>
                </c:pt>
                <c:pt idx="18">
                  <c:v>5200</c:v>
                </c:pt>
                <c:pt idx="19">
                  <c:v>5540</c:v>
                </c:pt>
                <c:pt idx="20">
                  <c:v>4900</c:v>
                </c:pt>
                <c:pt idx="21">
                  <c:v>5180</c:v>
                </c:pt>
                <c:pt idx="22">
                  <c:v>5230</c:v>
                </c:pt>
                <c:pt idx="23">
                  <c:v>5190</c:v>
                </c:pt>
                <c:pt idx="24">
                  <c:v>6050</c:v>
                </c:pt>
                <c:pt idx="25">
                  <c:v>5890</c:v>
                </c:pt>
                <c:pt idx="26">
                  <c:v>5410</c:v>
                </c:pt>
                <c:pt idx="27">
                  <c:v>5770</c:v>
                </c:pt>
                <c:pt idx="28">
                  <c:v>5740</c:v>
                </c:pt>
                <c:pt idx="29">
                  <c:v>5100</c:v>
                </c:pt>
                <c:pt idx="30">
                  <c:v>5300</c:v>
                </c:pt>
                <c:pt idx="31">
                  <c:v>5440</c:v>
                </c:pt>
                <c:pt idx="32">
                  <c:v>5770</c:v>
                </c:pt>
                <c:pt idx="33">
                  <c:v>5760</c:v>
                </c:pt>
                <c:pt idx="34">
                  <c:v>5570</c:v>
                </c:pt>
                <c:pt idx="35">
                  <c:v>5860</c:v>
                </c:pt>
                <c:pt idx="36">
                  <c:v>6100</c:v>
                </c:pt>
                <c:pt idx="37">
                  <c:v>5860</c:v>
                </c:pt>
                <c:pt idx="38">
                  <c:v>5530</c:v>
                </c:pt>
                <c:pt idx="39">
                  <c:v>5800</c:v>
                </c:pt>
                <c:pt idx="40">
                  <c:v>5850</c:v>
                </c:pt>
                <c:pt idx="41">
                  <c:v>5830</c:v>
                </c:pt>
                <c:pt idx="42">
                  <c:v>5830</c:v>
                </c:pt>
                <c:pt idx="43">
                  <c:v>6130</c:v>
                </c:pt>
                <c:pt idx="44">
                  <c:v>6470</c:v>
                </c:pt>
                <c:pt idx="45">
                  <c:v>6350</c:v>
                </c:pt>
                <c:pt idx="46">
                  <c:v>6050</c:v>
                </c:pt>
                <c:pt idx="47">
                  <c:v>6470</c:v>
                </c:pt>
                <c:pt idx="48">
                  <c:v>6000</c:v>
                </c:pt>
                <c:pt idx="49">
                  <c:v>6130</c:v>
                </c:pt>
                <c:pt idx="50">
                  <c:v>6480</c:v>
                </c:pt>
                <c:pt idx="51">
                  <c:v>6630</c:v>
                </c:pt>
                <c:pt idx="52">
                  <c:v>6810</c:v>
                </c:pt>
                <c:pt idx="53">
                  <c:v>6950</c:v>
                </c:pt>
                <c:pt idx="54">
                  <c:v>6720</c:v>
                </c:pt>
                <c:pt idx="55">
                  <c:v>6550</c:v>
                </c:pt>
                <c:pt idx="56">
                  <c:v>6750</c:v>
                </c:pt>
                <c:pt idx="57">
                  <c:v>6760</c:v>
                </c:pt>
                <c:pt idx="58">
                  <c:v>6920</c:v>
                </c:pt>
                <c:pt idx="59">
                  <c:v>6690</c:v>
                </c:pt>
                <c:pt idx="60" formatCode="#,##0">
                  <c:v>6920</c:v>
                </c:pt>
                <c:pt idx="61" formatCode="#,##0">
                  <c:v>6930</c:v>
                </c:pt>
                <c:pt idx="62" formatCode="#,##0">
                  <c:v>6970</c:v>
                </c:pt>
                <c:pt idx="63" formatCode="#,##0">
                  <c:v>7170</c:v>
                </c:pt>
                <c:pt idx="64" formatCode="#,##0">
                  <c:v>7140</c:v>
                </c:pt>
                <c:pt idx="65" formatCode="#,##0">
                  <c:v>7270</c:v>
                </c:pt>
                <c:pt idx="66" formatCode="#,##0">
                  <c:v>7130</c:v>
                </c:pt>
                <c:pt idx="67" formatCode="#,##0">
                  <c:v>7210</c:v>
                </c:pt>
                <c:pt idx="68" formatCode="#,##0">
                  <c:v>7200</c:v>
                </c:pt>
                <c:pt idx="69" formatCode="#,##0">
                  <c:v>7050</c:v>
                </c:pt>
                <c:pt idx="70" formatCode="#,##0">
                  <c:v>7030</c:v>
                </c:pt>
                <c:pt idx="71" formatCode="#,##0">
                  <c:v>6750</c:v>
                </c:pt>
                <c:pt idx="72" formatCode="#,##0">
                  <c:v>6750</c:v>
                </c:pt>
                <c:pt idx="73">
                  <c:v>6940</c:v>
                </c:pt>
                <c:pt idx="74">
                  <c:v>6900</c:v>
                </c:pt>
                <c:pt idx="75">
                  <c:v>6710</c:v>
                </c:pt>
                <c:pt idx="76">
                  <c:v>6680</c:v>
                </c:pt>
                <c:pt idx="77">
                  <c:v>6490</c:v>
                </c:pt>
                <c:pt idx="78">
                  <c:v>6320</c:v>
                </c:pt>
                <c:pt idx="79">
                  <c:v>6310</c:v>
                </c:pt>
                <c:pt idx="80">
                  <c:v>6230</c:v>
                </c:pt>
                <c:pt idx="81">
                  <c:v>6270</c:v>
                </c:pt>
                <c:pt idx="82">
                  <c:v>6250</c:v>
                </c:pt>
                <c:pt idx="83">
                  <c:v>6270</c:v>
                </c:pt>
                <c:pt idx="84">
                  <c:v>5740</c:v>
                </c:pt>
                <c:pt idx="85">
                  <c:v>5790</c:v>
                </c:pt>
                <c:pt idx="86">
                  <c:v>5460</c:v>
                </c:pt>
                <c:pt idx="87">
                  <c:v>5290</c:v>
                </c:pt>
                <c:pt idx="88">
                  <c:v>5270</c:v>
                </c:pt>
                <c:pt idx="89">
                  <c:v>5120</c:v>
                </c:pt>
                <c:pt idx="90">
                  <c:v>5070</c:v>
                </c:pt>
                <c:pt idx="91">
                  <c:v>4870</c:v>
                </c:pt>
                <c:pt idx="92">
                  <c:v>4580</c:v>
                </c:pt>
                <c:pt idx="93">
                  <c:v>4430</c:v>
                </c:pt>
                <c:pt idx="94">
                  <c:v>4460</c:v>
                </c:pt>
                <c:pt idx="95">
                  <c:v>4410</c:v>
                </c:pt>
                <c:pt idx="96">
                  <c:v>4170</c:v>
                </c:pt>
                <c:pt idx="97">
                  <c:v>4120</c:v>
                </c:pt>
                <c:pt idx="98">
                  <c:v>4160</c:v>
                </c:pt>
                <c:pt idx="99">
                  <c:v>4110</c:v>
                </c:pt>
                <c:pt idx="100">
                  <c:v>4140</c:v>
                </c:pt>
                <c:pt idx="101">
                  <c:v>4090</c:v>
                </c:pt>
                <c:pt idx="102">
                  <c:v>4150</c:v>
                </c:pt>
                <c:pt idx="103">
                  <c:v>4190</c:v>
                </c:pt>
                <c:pt idx="104">
                  <c:v>4270</c:v>
                </c:pt>
                <c:pt idx="105">
                  <c:v>4090</c:v>
                </c:pt>
                <c:pt idx="106">
                  <c:v>3770</c:v>
                </c:pt>
                <c:pt idx="107">
                  <c:v>4010</c:v>
                </c:pt>
                <c:pt idx="108">
                  <c:v>3840</c:v>
                </c:pt>
                <c:pt idx="109">
                  <c:v>3950</c:v>
                </c:pt>
                <c:pt idx="110">
                  <c:v>3940</c:v>
                </c:pt>
                <c:pt idx="111">
                  <c:v>3970</c:v>
                </c:pt>
                <c:pt idx="112">
                  <c:v>4010</c:v>
                </c:pt>
                <c:pt idx="113">
                  <c:v>4120</c:v>
                </c:pt>
                <c:pt idx="114">
                  <c:v>4320</c:v>
                </c:pt>
                <c:pt idx="115">
                  <c:v>4400</c:v>
                </c:pt>
                <c:pt idx="116">
                  <c:v>4580</c:v>
                </c:pt>
                <c:pt idx="117">
                  <c:v>4980</c:v>
                </c:pt>
                <c:pt idx="118">
                  <c:v>5380</c:v>
                </c:pt>
                <c:pt idx="119">
                  <c:v>4530</c:v>
                </c:pt>
                <c:pt idx="120">
                  <c:v>4310</c:v>
                </c:pt>
                <c:pt idx="121">
                  <c:v>4290</c:v>
                </c:pt>
                <c:pt idx="122">
                  <c:v>4620</c:v>
                </c:pt>
                <c:pt idx="123">
                  <c:v>4910</c:v>
                </c:pt>
                <c:pt idx="124">
                  <c:v>4850</c:v>
                </c:pt>
                <c:pt idx="125">
                  <c:v>4440</c:v>
                </c:pt>
                <c:pt idx="126">
                  <c:v>3300</c:v>
                </c:pt>
                <c:pt idx="127">
                  <c:v>3620</c:v>
                </c:pt>
                <c:pt idx="128">
                  <c:v>3770</c:v>
                </c:pt>
                <c:pt idx="129">
                  <c:v>3740</c:v>
                </c:pt>
                <c:pt idx="130">
                  <c:v>3940</c:v>
                </c:pt>
                <c:pt idx="131">
                  <c:v>4450</c:v>
                </c:pt>
                <c:pt idx="132">
                  <c:v>4640</c:v>
                </c:pt>
                <c:pt idx="133">
                  <c:v>4220</c:v>
                </c:pt>
                <c:pt idx="134">
                  <c:v>4360</c:v>
                </c:pt>
                <c:pt idx="135">
                  <c:v>4200</c:v>
                </c:pt>
                <c:pt idx="136">
                  <c:v>4150</c:v>
                </c:pt>
                <c:pt idx="137">
                  <c:v>4180</c:v>
                </c:pt>
                <c:pt idx="138">
                  <c:v>4050</c:v>
                </c:pt>
                <c:pt idx="139">
                  <c:v>4410</c:v>
                </c:pt>
                <c:pt idx="140">
                  <c:v>4280</c:v>
                </c:pt>
                <c:pt idx="141">
                  <c:v>4320</c:v>
                </c:pt>
                <c:pt idx="142">
                  <c:v>4400</c:v>
                </c:pt>
                <c:pt idx="143">
                  <c:v>4380</c:v>
                </c:pt>
                <c:pt idx="144">
                  <c:v>4630</c:v>
                </c:pt>
                <c:pt idx="145">
                  <c:v>4600</c:v>
                </c:pt>
                <c:pt idx="146">
                  <c:v>4470</c:v>
                </c:pt>
                <c:pt idx="147">
                  <c:v>4620</c:v>
                </c:pt>
                <c:pt idx="148">
                  <c:v>4620</c:v>
                </c:pt>
                <c:pt idx="149">
                  <c:v>4370</c:v>
                </c:pt>
                <c:pt idx="150">
                  <c:v>4600</c:v>
                </c:pt>
                <c:pt idx="151">
                  <c:v>4840</c:v>
                </c:pt>
                <c:pt idx="152">
                  <c:v>4780</c:v>
                </c:pt>
                <c:pt idx="153">
                  <c:v>4830</c:v>
                </c:pt>
                <c:pt idx="154">
                  <c:v>4960</c:v>
                </c:pt>
                <c:pt idx="155">
                  <c:v>4900</c:v>
                </c:pt>
                <c:pt idx="156">
                  <c:v>4980</c:v>
                </c:pt>
                <c:pt idx="157">
                  <c:v>5060</c:v>
                </c:pt>
                <c:pt idx="158">
                  <c:v>5070</c:v>
                </c:pt>
                <c:pt idx="159">
                  <c:v>5090</c:v>
                </c:pt>
                <c:pt idx="160">
                  <c:v>5140</c:v>
                </c:pt>
                <c:pt idx="161">
                  <c:v>5110</c:v>
                </c:pt>
                <c:pt idx="162">
                  <c:v>5270</c:v>
                </c:pt>
                <c:pt idx="163">
                  <c:v>5260</c:v>
                </c:pt>
                <c:pt idx="164">
                  <c:v>5140</c:v>
                </c:pt>
                <c:pt idx="165">
                  <c:v>5040</c:v>
                </c:pt>
                <c:pt idx="166">
                  <c:v>4920</c:v>
                </c:pt>
                <c:pt idx="167">
                  <c:v>4860</c:v>
                </c:pt>
                <c:pt idx="168">
                  <c:v>4740</c:v>
                </c:pt>
                <c:pt idx="169">
                  <c:v>4720</c:v>
                </c:pt>
                <c:pt idx="170">
                  <c:v>4740</c:v>
                </c:pt>
                <c:pt idx="171">
                  <c:v>4780</c:v>
                </c:pt>
                <c:pt idx="172">
                  <c:v>4900</c:v>
                </c:pt>
                <c:pt idx="173">
                  <c:v>4970</c:v>
                </c:pt>
                <c:pt idx="174">
                  <c:v>4990</c:v>
                </c:pt>
                <c:pt idx="175">
                  <c:v>4960</c:v>
                </c:pt>
                <c:pt idx="176">
                  <c:v>5030</c:v>
                </c:pt>
                <c:pt idx="177">
                  <c:v>5140</c:v>
                </c:pt>
                <c:pt idx="178">
                  <c:v>5040</c:v>
                </c:pt>
                <c:pt idx="179">
                  <c:v>5070</c:v>
                </c:pt>
                <c:pt idx="180">
                  <c:v>4930</c:v>
                </c:pt>
                <c:pt idx="181">
                  <c:v>4970</c:v>
                </c:pt>
                <c:pt idx="182">
                  <c:v>5250</c:v>
                </c:pt>
                <c:pt idx="183">
                  <c:v>5140</c:v>
                </c:pt>
                <c:pt idx="184">
                  <c:v>5290</c:v>
                </c:pt>
                <c:pt idx="185">
                  <c:v>5410</c:v>
                </c:pt>
                <c:pt idx="186">
                  <c:v>5480</c:v>
                </c:pt>
                <c:pt idx="187">
                  <c:v>5290</c:v>
                </c:pt>
                <c:pt idx="188">
                  <c:v>5440</c:v>
                </c:pt>
                <c:pt idx="189">
                  <c:v>5290</c:v>
                </c:pt>
                <c:pt idx="190">
                  <c:v>4860</c:v>
                </c:pt>
                <c:pt idx="191">
                  <c:v>5450</c:v>
                </c:pt>
                <c:pt idx="192">
                  <c:v>5480</c:v>
                </c:pt>
                <c:pt idx="193">
                  <c:v>5200</c:v>
                </c:pt>
                <c:pt idx="194">
                  <c:v>5390</c:v>
                </c:pt>
                <c:pt idx="195">
                  <c:v>5480</c:v>
                </c:pt>
                <c:pt idx="196">
                  <c:v>5470</c:v>
                </c:pt>
                <c:pt idx="197">
                  <c:v>5480</c:v>
                </c:pt>
                <c:pt idx="198">
                  <c:v>5330</c:v>
                </c:pt>
                <c:pt idx="199">
                  <c:v>5340</c:v>
                </c:pt>
                <c:pt idx="200">
                  <c:v>5470</c:v>
                </c:pt>
                <c:pt idx="201">
                  <c:v>5530</c:v>
                </c:pt>
                <c:pt idx="202">
                  <c:v>5600</c:v>
                </c:pt>
                <c:pt idx="203">
                  <c:v>5510</c:v>
                </c:pt>
                <c:pt idx="204">
                  <c:v>5690</c:v>
                </c:pt>
                <c:pt idx="205">
                  <c:v>5470</c:v>
                </c:pt>
                <c:pt idx="206">
                  <c:v>5700</c:v>
                </c:pt>
                <c:pt idx="207">
                  <c:v>5560</c:v>
                </c:pt>
                <c:pt idx="208">
                  <c:v>5620</c:v>
                </c:pt>
                <c:pt idx="209">
                  <c:v>5510</c:v>
                </c:pt>
                <c:pt idx="210">
                  <c:v>5440</c:v>
                </c:pt>
                <c:pt idx="211">
                  <c:v>5350</c:v>
                </c:pt>
                <c:pt idx="212">
                  <c:v>5370</c:v>
                </c:pt>
                <c:pt idx="213">
                  <c:v>5500</c:v>
                </c:pt>
                <c:pt idx="214">
                  <c:v>5720</c:v>
                </c:pt>
                <c:pt idx="215">
                  <c:v>5560</c:v>
                </c:pt>
                <c:pt idx="216">
                  <c:v>5380</c:v>
                </c:pt>
                <c:pt idx="217">
                  <c:v>5540</c:v>
                </c:pt>
                <c:pt idx="218">
                  <c:v>5600</c:v>
                </c:pt>
                <c:pt idx="219">
                  <c:v>5450</c:v>
                </c:pt>
                <c:pt idx="220">
                  <c:v>5400</c:v>
                </c:pt>
                <c:pt idx="221">
                  <c:v>5390</c:v>
                </c:pt>
                <c:pt idx="222">
                  <c:v>5390</c:v>
                </c:pt>
                <c:pt idx="223">
                  <c:v>5350</c:v>
                </c:pt>
                <c:pt idx="224">
                  <c:v>5180</c:v>
                </c:pt>
                <c:pt idx="225">
                  <c:v>5220</c:v>
                </c:pt>
                <c:pt idx="226">
                  <c:v>5210</c:v>
                </c:pt>
                <c:pt idx="227">
                  <c:v>5000</c:v>
                </c:pt>
                <c:pt idx="228">
                  <c:v>4930</c:v>
                </c:pt>
                <c:pt idx="229">
                  <c:v>5480</c:v>
                </c:pt>
                <c:pt idx="230">
                  <c:v>5210</c:v>
                </c:pt>
                <c:pt idx="231">
                  <c:v>5210</c:v>
                </c:pt>
                <c:pt idx="232">
                  <c:v>5360</c:v>
                </c:pt>
                <c:pt idx="233">
                  <c:v>5290</c:v>
                </c:pt>
                <c:pt idx="234">
                  <c:v>5390</c:v>
                </c:pt>
                <c:pt idx="235">
                  <c:v>5430</c:v>
                </c:pt>
                <c:pt idx="236">
                  <c:v>5410</c:v>
                </c:pt>
                <c:pt idx="237">
                  <c:v>5410</c:v>
                </c:pt>
                <c:pt idx="238">
                  <c:v>5320</c:v>
                </c:pt>
                <c:pt idx="239">
                  <c:v>5530</c:v>
                </c:pt>
                <c:pt idx="240">
                  <c:v>5420</c:v>
                </c:pt>
                <c:pt idx="241">
                  <c:v>5760</c:v>
                </c:pt>
                <c:pt idx="242">
                  <c:v>5270</c:v>
                </c:pt>
                <c:pt idx="243">
                  <c:v>4330</c:v>
                </c:pt>
                <c:pt idx="244">
                  <c:v>3910</c:v>
                </c:pt>
                <c:pt idx="245">
                  <c:v>4700</c:v>
                </c:pt>
                <c:pt idx="246">
                  <c:v>5900</c:v>
                </c:pt>
                <c:pt idx="247">
                  <c:v>5970</c:v>
                </c:pt>
                <c:pt idx="248">
                  <c:v>6440</c:v>
                </c:pt>
                <c:pt idx="249">
                  <c:v>6730</c:v>
                </c:pt>
                <c:pt idx="250">
                  <c:v>6590</c:v>
                </c:pt>
                <c:pt idx="251">
                  <c:v>6650</c:v>
                </c:pt>
                <c:pt idx="252">
                  <c:v>6660</c:v>
                </c:pt>
                <c:pt idx="253">
                  <c:v>6240</c:v>
                </c:pt>
                <c:pt idx="254">
                  <c:v>6010</c:v>
                </c:pt>
                <c:pt idx="255">
                  <c:v>5850</c:v>
                </c:pt>
                <c:pt idx="256">
                  <c:v>5780</c:v>
                </c:pt>
                <c:pt idx="257">
                  <c:v>5870</c:v>
                </c:pt>
                <c:pt idx="258">
                  <c:v>6000</c:v>
                </c:pt>
                <c:pt idx="259">
                  <c:v>5880</c:v>
                </c:pt>
                <c:pt idx="260">
                  <c:v>6290</c:v>
                </c:pt>
                <c:pt idx="261">
                  <c:v>6290</c:v>
                </c:pt>
              </c:numCache>
            </c:numRef>
          </c:val>
          <c:extLst>
            <c:ext xmlns:c16="http://schemas.microsoft.com/office/drawing/2014/chart" uri="{C3380CC4-5D6E-409C-BE32-E72D297353CC}">
              <c16:uniqueId val="{00000002-F1D1-449B-95A5-8EB37B249288}"/>
            </c:ext>
          </c:extLst>
        </c:ser>
        <c:dLbls>
          <c:showLegendKey val="0"/>
          <c:showVal val="0"/>
          <c:showCatName val="0"/>
          <c:showSerName val="0"/>
          <c:showPercent val="0"/>
          <c:showBubbleSize val="0"/>
        </c:dLbls>
        <c:axId val="154660224"/>
        <c:axId val="123933440"/>
      </c:areaChart>
      <c:lineChart>
        <c:grouping val="standard"/>
        <c:varyColors val="0"/>
        <c:ser>
          <c:idx val="3"/>
          <c:order val="3"/>
          <c:tx>
            <c:strRef>
              <c:f>Sheet1!$E$1</c:f>
              <c:strCache>
                <c:ptCount val="1"/>
                <c:pt idx="0">
                  <c:v>Healthy Housing Market</c:v>
                </c:pt>
              </c:strCache>
            </c:strRef>
          </c:tx>
          <c:spPr>
            <a:ln w="17976">
              <a:solidFill>
                <a:schemeClr val="accent2"/>
              </a:solidFill>
              <a:prstDash val="solid"/>
            </a:ln>
          </c:spPr>
          <c:marker>
            <c:symbol val="none"/>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Sheet1!$E$2:$E$289</c:f>
              <c:numCache>
                <c:formatCode>General</c:formatCode>
                <c:ptCount val="288"/>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pt idx="13">
                  <c:v>5000</c:v>
                </c:pt>
                <c:pt idx="14">
                  <c:v>5000</c:v>
                </c:pt>
                <c:pt idx="15">
                  <c:v>5000</c:v>
                </c:pt>
                <c:pt idx="16">
                  <c:v>5000</c:v>
                </c:pt>
                <c:pt idx="17">
                  <c:v>5000</c:v>
                </c:pt>
                <c:pt idx="18">
                  <c:v>5000</c:v>
                </c:pt>
                <c:pt idx="19">
                  <c:v>5000</c:v>
                </c:pt>
                <c:pt idx="20">
                  <c:v>5000</c:v>
                </c:pt>
                <c:pt idx="21">
                  <c:v>5000</c:v>
                </c:pt>
                <c:pt idx="22">
                  <c:v>5000</c:v>
                </c:pt>
                <c:pt idx="23">
                  <c:v>5000</c:v>
                </c:pt>
                <c:pt idx="24">
                  <c:v>5000</c:v>
                </c:pt>
                <c:pt idx="25">
                  <c:v>5000</c:v>
                </c:pt>
                <c:pt idx="26">
                  <c:v>5000</c:v>
                </c:pt>
                <c:pt idx="27">
                  <c:v>5000</c:v>
                </c:pt>
                <c:pt idx="28">
                  <c:v>5000</c:v>
                </c:pt>
                <c:pt idx="29">
                  <c:v>5000</c:v>
                </c:pt>
                <c:pt idx="30">
                  <c:v>5000</c:v>
                </c:pt>
                <c:pt idx="31">
                  <c:v>5000</c:v>
                </c:pt>
                <c:pt idx="32">
                  <c:v>5000</c:v>
                </c:pt>
                <c:pt idx="33">
                  <c:v>5000</c:v>
                </c:pt>
                <c:pt idx="34">
                  <c:v>5000</c:v>
                </c:pt>
                <c:pt idx="35">
                  <c:v>5000</c:v>
                </c:pt>
                <c:pt idx="36">
                  <c:v>5000</c:v>
                </c:pt>
                <c:pt idx="37">
                  <c:v>5000</c:v>
                </c:pt>
                <c:pt idx="38">
                  <c:v>5000</c:v>
                </c:pt>
                <c:pt idx="39">
                  <c:v>5000</c:v>
                </c:pt>
                <c:pt idx="40">
                  <c:v>5000</c:v>
                </c:pt>
                <c:pt idx="41">
                  <c:v>5000</c:v>
                </c:pt>
                <c:pt idx="42">
                  <c:v>5000</c:v>
                </c:pt>
                <c:pt idx="43">
                  <c:v>5000</c:v>
                </c:pt>
                <c:pt idx="44">
                  <c:v>5000</c:v>
                </c:pt>
                <c:pt idx="45">
                  <c:v>5000</c:v>
                </c:pt>
                <c:pt idx="46">
                  <c:v>5000</c:v>
                </c:pt>
                <c:pt idx="47">
                  <c:v>5000</c:v>
                </c:pt>
                <c:pt idx="48">
                  <c:v>5000</c:v>
                </c:pt>
                <c:pt idx="49">
                  <c:v>5000</c:v>
                </c:pt>
                <c:pt idx="50">
                  <c:v>5000</c:v>
                </c:pt>
                <c:pt idx="51">
                  <c:v>5000</c:v>
                </c:pt>
                <c:pt idx="52">
                  <c:v>5000</c:v>
                </c:pt>
                <c:pt idx="53">
                  <c:v>5000</c:v>
                </c:pt>
                <c:pt idx="54">
                  <c:v>5000</c:v>
                </c:pt>
                <c:pt idx="55">
                  <c:v>5000</c:v>
                </c:pt>
                <c:pt idx="56">
                  <c:v>5000</c:v>
                </c:pt>
                <c:pt idx="57">
                  <c:v>5000</c:v>
                </c:pt>
                <c:pt idx="58">
                  <c:v>5000</c:v>
                </c:pt>
                <c:pt idx="59">
                  <c:v>5000</c:v>
                </c:pt>
                <c:pt idx="60">
                  <c:v>5000</c:v>
                </c:pt>
                <c:pt idx="61">
                  <c:v>5000</c:v>
                </c:pt>
                <c:pt idx="62">
                  <c:v>5000</c:v>
                </c:pt>
                <c:pt idx="63">
                  <c:v>5000</c:v>
                </c:pt>
                <c:pt idx="64">
                  <c:v>5000</c:v>
                </c:pt>
                <c:pt idx="65">
                  <c:v>5000</c:v>
                </c:pt>
                <c:pt idx="66">
                  <c:v>5000</c:v>
                </c:pt>
                <c:pt idx="67">
                  <c:v>5000</c:v>
                </c:pt>
                <c:pt idx="68">
                  <c:v>5000</c:v>
                </c:pt>
                <c:pt idx="69">
                  <c:v>5000</c:v>
                </c:pt>
                <c:pt idx="70">
                  <c:v>5000</c:v>
                </c:pt>
                <c:pt idx="71">
                  <c:v>5000</c:v>
                </c:pt>
                <c:pt idx="72">
                  <c:v>5000</c:v>
                </c:pt>
                <c:pt idx="73">
                  <c:v>5000</c:v>
                </c:pt>
                <c:pt idx="74">
                  <c:v>5000</c:v>
                </c:pt>
                <c:pt idx="75">
                  <c:v>5000</c:v>
                </c:pt>
                <c:pt idx="76">
                  <c:v>5000</c:v>
                </c:pt>
                <c:pt idx="77">
                  <c:v>5000</c:v>
                </c:pt>
                <c:pt idx="78">
                  <c:v>5000</c:v>
                </c:pt>
                <c:pt idx="79">
                  <c:v>5000</c:v>
                </c:pt>
                <c:pt idx="80">
                  <c:v>5000</c:v>
                </c:pt>
                <c:pt idx="81">
                  <c:v>5000</c:v>
                </c:pt>
                <c:pt idx="82">
                  <c:v>5000</c:v>
                </c:pt>
                <c:pt idx="83">
                  <c:v>5000</c:v>
                </c:pt>
                <c:pt idx="84">
                  <c:v>5000</c:v>
                </c:pt>
                <c:pt idx="85">
                  <c:v>5000</c:v>
                </c:pt>
                <c:pt idx="86">
                  <c:v>5000</c:v>
                </c:pt>
                <c:pt idx="87">
                  <c:v>5000</c:v>
                </c:pt>
                <c:pt idx="88">
                  <c:v>5000</c:v>
                </c:pt>
                <c:pt idx="89">
                  <c:v>5000</c:v>
                </c:pt>
                <c:pt idx="90">
                  <c:v>5000</c:v>
                </c:pt>
                <c:pt idx="91">
                  <c:v>5000</c:v>
                </c:pt>
                <c:pt idx="92">
                  <c:v>5000</c:v>
                </c:pt>
                <c:pt idx="93">
                  <c:v>5000</c:v>
                </c:pt>
                <c:pt idx="94">
                  <c:v>5000</c:v>
                </c:pt>
                <c:pt idx="95">
                  <c:v>5000</c:v>
                </c:pt>
                <c:pt idx="96">
                  <c:v>5000</c:v>
                </c:pt>
                <c:pt idx="97">
                  <c:v>5000</c:v>
                </c:pt>
                <c:pt idx="98">
                  <c:v>5000</c:v>
                </c:pt>
                <c:pt idx="99">
                  <c:v>5000</c:v>
                </c:pt>
                <c:pt idx="100">
                  <c:v>5000</c:v>
                </c:pt>
                <c:pt idx="101">
                  <c:v>5000</c:v>
                </c:pt>
                <c:pt idx="102">
                  <c:v>5000</c:v>
                </c:pt>
                <c:pt idx="103">
                  <c:v>5000</c:v>
                </c:pt>
                <c:pt idx="104">
                  <c:v>5000</c:v>
                </c:pt>
                <c:pt idx="105">
                  <c:v>5000</c:v>
                </c:pt>
                <c:pt idx="106">
                  <c:v>5000</c:v>
                </c:pt>
                <c:pt idx="107">
                  <c:v>5000</c:v>
                </c:pt>
                <c:pt idx="108">
                  <c:v>5000</c:v>
                </c:pt>
                <c:pt idx="109">
                  <c:v>5000</c:v>
                </c:pt>
                <c:pt idx="110">
                  <c:v>5000</c:v>
                </c:pt>
                <c:pt idx="111">
                  <c:v>5000</c:v>
                </c:pt>
                <c:pt idx="112">
                  <c:v>5000</c:v>
                </c:pt>
                <c:pt idx="113">
                  <c:v>5000</c:v>
                </c:pt>
                <c:pt idx="114">
                  <c:v>5000</c:v>
                </c:pt>
                <c:pt idx="115">
                  <c:v>5000</c:v>
                </c:pt>
                <c:pt idx="116">
                  <c:v>5000</c:v>
                </c:pt>
                <c:pt idx="117">
                  <c:v>5000</c:v>
                </c:pt>
                <c:pt idx="118">
                  <c:v>5000</c:v>
                </c:pt>
                <c:pt idx="119">
                  <c:v>5000</c:v>
                </c:pt>
                <c:pt idx="120">
                  <c:v>5000</c:v>
                </c:pt>
                <c:pt idx="121">
                  <c:v>5000</c:v>
                </c:pt>
                <c:pt idx="122">
                  <c:v>5000</c:v>
                </c:pt>
                <c:pt idx="123">
                  <c:v>5000</c:v>
                </c:pt>
                <c:pt idx="124">
                  <c:v>5000</c:v>
                </c:pt>
                <c:pt idx="125">
                  <c:v>5000</c:v>
                </c:pt>
                <c:pt idx="126">
                  <c:v>5000</c:v>
                </c:pt>
                <c:pt idx="127">
                  <c:v>5000</c:v>
                </c:pt>
                <c:pt idx="128">
                  <c:v>5000</c:v>
                </c:pt>
                <c:pt idx="129">
                  <c:v>5000</c:v>
                </c:pt>
                <c:pt idx="130">
                  <c:v>5000</c:v>
                </c:pt>
                <c:pt idx="131">
                  <c:v>5000</c:v>
                </c:pt>
                <c:pt idx="132">
                  <c:v>5000</c:v>
                </c:pt>
                <c:pt idx="133">
                  <c:v>5000</c:v>
                </c:pt>
                <c:pt idx="134">
                  <c:v>5000</c:v>
                </c:pt>
                <c:pt idx="135">
                  <c:v>5000</c:v>
                </c:pt>
                <c:pt idx="136">
                  <c:v>5000</c:v>
                </c:pt>
                <c:pt idx="137">
                  <c:v>5000</c:v>
                </c:pt>
                <c:pt idx="138">
                  <c:v>5000</c:v>
                </c:pt>
                <c:pt idx="139">
                  <c:v>5000</c:v>
                </c:pt>
                <c:pt idx="140">
                  <c:v>5000</c:v>
                </c:pt>
                <c:pt idx="141">
                  <c:v>5000</c:v>
                </c:pt>
                <c:pt idx="142">
                  <c:v>5000</c:v>
                </c:pt>
                <c:pt idx="143">
                  <c:v>5000</c:v>
                </c:pt>
                <c:pt idx="144">
                  <c:v>5000</c:v>
                </c:pt>
                <c:pt idx="145">
                  <c:v>5000</c:v>
                </c:pt>
                <c:pt idx="146">
                  <c:v>5000</c:v>
                </c:pt>
                <c:pt idx="147">
                  <c:v>5000</c:v>
                </c:pt>
                <c:pt idx="148">
                  <c:v>5000</c:v>
                </c:pt>
                <c:pt idx="149">
                  <c:v>5000</c:v>
                </c:pt>
                <c:pt idx="150">
                  <c:v>5000</c:v>
                </c:pt>
                <c:pt idx="151">
                  <c:v>5000</c:v>
                </c:pt>
                <c:pt idx="152">
                  <c:v>5000</c:v>
                </c:pt>
                <c:pt idx="153">
                  <c:v>5000</c:v>
                </c:pt>
                <c:pt idx="154">
                  <c:v>5000</c:v>
                </c:pt>
                <c:pt idx="155">
                  <c:v>5000</c:v>
                </c:pt>
                <c:pt idx="156">
                  <c:v>5000</c:v>
                </c:pt>
                <c:pt idx="157">
                  <c:v>5000</c:v>
                </c:pt>
                <c:pt idx="158">
                  <c:v>5000</c:v>
                </c:pt>
                <c:pt idx="159">
                  <c:v>5000</c:v>
                </c:pt>
                <c:pt idx="160">
                  <c:v>5000</c:v>
                </c:pt>
                <c:pt idx="161">
                  <c:v>5000</c:v>
                </c:pt>
                <c:pt idx="162">
                  <c:v>5000</c:v>
                </c:pt>
                <c:pt idx="163">
                  <c:v>5000</c:v>
                </c:pt>
                <c:pt idx="164">
                  <c:v>5000</c:v>
                </c:pt>
                <c:pt idx="165">
                  <c:v>5000</c:v>
                </c:pt>
                <c:pt idx="166">
                  <c:v>5000</c:v>
                </c:pt>
                <c:pt idx="167">
                  <c:v>5000</c:v>
                </c:pt>
                <c:pt idx="168">
                  <c:v>5000</c:v>
                </c:pt>
                <c:pt idx="169">
                  <c:v>5000</c:v>
                </c:pt>
                <c:pt idx="170">
                  <c:v>5000</c:v>
                </c:pt>
                <c:pt idx="171">
                  <c:v>5000</c:v>
                </c:pt>
                <c:pt idx="172">
                  <c:v>5000</c:v>
                </c:pt>
                <c:pt idx="173">
                  <c:v>5000</c:v>
                </c:pt>
                <c:pt idx="174">
                  <c:v>5000</c:v>
                </c:pt>
                <c:pt idx="175">
                  <c:v>5000</c:v>
                </c:pt>
                <c:pt idx="176">
                  <c:v>5000</c:v>
                </c:pt>
                <c:pt idx="177">
                  <c:v>5000</c:v>
                </c:pt>
                <c:pt idx="178">
                  <c:v>5000</c:v>
                </c:pt>
                <c:pt idx="179">
                  <c:v>5000</c:v>
                </c:pt>
                <c:pt idx="180">
                  <c:v>5000</c:v>
                </c:pt>
                <c:pt idx="181">
                  <c:v>5000</c:v>
                </c:pt>
                <c:pt idx="182">
                  <c:v>5000</c:v>
                </c:pt>
                <c:pt idx="183">
                  <c:v>5000</c:v>
                </c:pt>
                <c:pt idx="184">
                  <c:v>5000</c:v>
                </c:pt>
                <c:pt idx="185">
                  <c:v>5000</c:v>
                </c:pt>
                <c:pt idx="186">
                  <c:v>5000</c:v>
                </c:pt>
                <c:pt idx="187">
                  <c:v>5000</c:v>
                </c:pt>
                <c:pt idx="188">
                  <c:v>5000</c:v>
                </c:pt>
                <c:pt idx="189">
                  <c:v>5000</c:v>
                </c:pt>
                <c:pt idx="190">
                  <c:v>5000</c:v>
                </c:pt>
                <c:pt idx="191">
                  <c:v>5000</c:v>
                </c:pt>
                <c:pt idx="192">
                  <c:v>5000</c:v>
                </c:pt>
                <c:pt idx="193">
                  <c:v>5000</c:v>
                </c:pt>
                <c:pt idx="194">
                  <c:v>5000</c:v>
                </c:pt>
                <c:pt idx="195">
                  <c:v>5000</c:v>
                </c:pt>
                <c:pt idx="196">
                  <c:v>5000</c:v>
                </c:pt>
                <c:pt idx="197">
                  <c:v>5000</c:v>
                </c:pt>
                <c:pt idx="198">
                  <c:v>5000</c:v>
                </c:pt>
                <c:pt idx="199">
                  <c:v>5000</c:v>
                </c:pt>
                <c:pt idx="200">
                  <c:v>5000</c:v>
                </c:pt>
                <c:pt idx="201">
                  <c:v>5000</c:v>
                </c:pt>
                <c:pt idx="202">
                  <c:v>5000</c:v>
                </c:pt>
                <c:pt idx="203">
                  <c:v>5000</c:v>
                </c:pt>
                <c:pt idx="204">
                  <c:v>5000</c:v>
                </c:pt>
                <c:pt idx="205">
                  <c:v>5000</c:v>
                </c:pt>
                <c:pt idx="206">
                  <c:v>5000</c:v>
                </c:pt>
                <c:pt idx="207">
                  <c:v>5000</c:v>
                </c:pt>
                <c:pt idx="208">
                  <c:v>5000</c:v>
                </c:pt>
                <c:pt idx="209">
                  <c:v>5000</c:v>
                </c:pt>
                <c:pt idx="210">
                  <c:v>5000</c:v>
                </c:pt>
                <c:pt idx="211">
                  <c:v>5000</c:v>
                </c:pt>
                <c:pt idx="212">
                  <c:v>5000</c:v>
                </c:pt>
                <c:pt idx="213">
                  <c:v>5000</c:v>
                </c:pt>
                <c:pt idx="214">
                  <c:v>5000</c:v>
                </c:pt>
                <c:pt idx="215">
                  <c:v>5000</c:v>
                </c:pt>
                <c:pt idx="216">
                  <c:v>5000</c:v>
                </c:pt>
                <c:pt idx="217">
                  <c:v>5000</c:v>
                </c:pt>
                <c:pt idx="218">
                  <c:v>5000</c:v>
                </c:pt>
                <c:pt idx="219">
                  <c:v>5000</c:v>
                </c:pt>
                <c:pt idx="220">
                  <c:v>5000</c:v>
                </c:pt>
                <c:pt idx="221">
                  <c:v>5000</c:v>
                </c:pt>
                <c:pt idx="222">
                  <c:v>5000</c:v>
                </c:pt>
                <c:pt idx="223">
                  <c:v>5000</c:v>
                </c:pt>
                <c:pt idx="224">
                  <c:v>5000</c:v>
                </c:pt>
                <c:pt idx="225">
                  <c:v>5000</c:v>
                </c:pt>
                <c:pt idx="226">
                  <c:v>5000</c:v>
                </c:pt>
                <c:pt idx="227">
                  <c:v>5000</c:v>
                </c:pt>
                <c:pt idx="228">
                  <c:v>5000</c:v>
                </c:pt>
                <c:pt idx="229">
                  <c:v>5000</c:v>
                </c:pt>
                <c:pt idx="230">
                  <c:v>5000</c:v>
                </c:pt>
                <c:pt idx="231">
                  <c:v>5000</c:v>
                </c:pt>
                <c:pt idx="232">
                  <c:v>5000</c:v>
                </c:pt>
                <c:pt idx="233">
                  <c:v>5000</c:v>
                </c:pt>
                <c:pt idx="234">
                  <c:v>5000</c:v>
                </c:pt>
                <c:pt idx="235">
                  <c:v>5000</c:v>
                </c:pt>
                <c:pt idx="236">
                  <c:v>5000</c:v>
                </c:pt>
                <c:pt idx="237">
                  <c:v>5000</c:v>
                </c:pt>
                <c:pt idx="238">
                  <c:v>5000</c:v>
                </c:pt>
                <c:pt idx="239">
                  <c:v>5000</c:v>
                </c:pt>
                <c:pt idx="240">
                  <c:v>5000</c:v>
                </c:pt>
                <c:pt idx="241">
                  <c:v>5000</c:v>
                </c:pt>
                <c:pt idx="242">
                  <c:v>5000</c:v>
                </c:pt>
                <c:pt idx="243">
                  <c:v>5000</c:v>
                </c:pt>
                <c:pt idx="244">
                  <c:v>5000</c:v>
                </c:pt>
                <c:pt idx="245">
                  <c:v>5000</c:v>
                </c:pt>
                <c:pt idx="246">
                  <c:v>5000</c:v>
                </c:pt>
                <c:pt idx="247">
                  <c:v>5000</c:v>
                </c:pt>
                <c:pt idx="248">
                  <c:v>5000</c:v>
                </c:pt>
                <c:pt idx="249">
                  <c:v>5000</c:v>
                </c:pt>
                <c:pt idx="250">
                  <c:v>5000</c:v>
                </c:pt>
                <c:pt idx="251">
                  <c:v>5000</c:v>
                </c:pt>
                <c:pt idx="252">
                  <c:v>5000</c:v>
                </c:pt>
                <c:pt idx="253">
                  <c:v>5000</c:v>
                </c:pt>
                <c:pt idx="254">
                  <c:v>5000</c:v>
                </c:pt>
                <c:pt idx="255">
                  <c:v>5000</c:v>
                </c:pt>
                <c:pt idx="256">
                  <c:v>5000</c:v>
                </c:pt>
                <c:pt idx="257">
                  <c:v>5000</c:v>
                </c:pt>
                <c:pt idx="258">
                  <c:v>5000</c:v>
                </c:pt>
                <c:pt idx="259">
                  <c:v>5000</c:v>
                </c:pt>
                <c:pt idx="260">
                  <c:v>5000</c:v>
                </c:pt>
                <c:pt idx="261">
                  <c:v>5000</c:v>
                </c:pt>
                <c:pt idx="262">
                  <c:v>5000</c:v>
                </c:pt>
                <c:pt idx="263">
                  <c:v>5000</c:v>
                </c:pt>
                <c:pt idx="264">
                  <c:v>5000</c:v>
                </c:pt>
                <c:pt idx="265">
                  <c:v>5000</c:v>
                </c:pt>
                <c:pt idx="266">
                  <c:v>5000</c:v>
                </c:pt>
                <c:pt idx="267">
                  <c:v>5000</c:v>
                </c:pt>
                <c:pt idx="268">
                  <c:v>5000</c:v>
                </c:pt>
                <c:pt idx="269">
                  <c:v>5000</c:v>
                </c:pt>
                <c:pt idx="270">
                  <c:v>5000</c:v>
                </c:pt>
                <c:pt idx="271">
                  <c:v>5000</c:v>
                </c:pt>
                <c:pt idx="272">
                  <c:v>5000</c:v>
                </c:pt>
                <c:pt idx="273">
                  <c:v>5000</c:v>
                </c:pt>
                <c:pt idx="274">
                  <c:v>5000</c:v>
                </c:pt>
                <c:pt idx="275">
                  <c:v>5000</c:v>
                </c:pt>
                <c:pt idx="276">
                  <c:v>5000</c:v>
                </c:pt>
                <c:pt idx="277">
                  <c:v>5000</c:v>
                </c:pt>
                <c:pt idx="278">
                  <c:v>5000</c:v>
                </c:pt>
                <c:pt idx="279">
                  <c:v>5000</c:v>
                </c:pt>
                <c:pt idx="280">
                  <c:v>5000</c:v>
                </c:pt>
                <c:pt idx="281">
                  <c:v>5000</c:v>
                </c:pt>
                <c:pt idx="282">
                  <c:v>5000</c:v>
                </c:pt>
                <c:pt idx="283">
                  <c:v>5000</c:v>
                </c:pt>
                <c:pt idx="284">
                  <c:v>5000</c:v>
                </c:pt>
                <c:pt idx="285">
                  <c:v>5000</c:v>
                </c:pt>
                <c:pt idx="286">
                  <c:v>5000</c:v>
                </c:pt>
                <c:pt idx="287">
                  <c:v>5000</c:v>
                </c:pt>
              </c:numCache>
            </c:numRef>
          </c:val>
          <c:smooth val="0"/>
          <c:extLst>
            <c:ext xmlns:c16="http://schemas.microsoft.com/office/drawing/2014/chart" uri="{C3380CC4-5D6E-409C-BE32-E72D297353CC}">
              <c16:uniqueId val="{00000003-F1D1-449B-95A5-8EB37B249288}"/>
            </c:ext>
          </c:extLst>
        </c:ser>
        <c:ser>
          <c:idx val="4"/>
          <c:order val="4"/>
          <c:tx>
            <c:strRef>
              <c:f>Sheet1!#REF!</c:f>
              <c:strCache>
                <c:ptCount val="1"/>
                <c:pt idx="0">
                  <c:v>#REF!</c:v>
                </c:pt>
              </c:strCache>
            </c:strRef>
          </c:tx>
          <c:spPr>
            <a:ln w="5992">
              <a:solidFill>
                <a:schemeClr val="accent4"/>
              </a:solidFill>
              <a:prstDash val="solid"/>
            </a:ln>
          </c:spPr>
          <c:marker>
            <c:symbol val="star"/>
            <c:size val="2"/>
            <c:spPr>
              <a:solidFill>
                <a:schemeClr val="accent4"/>
              </a:solidFill>
              <a:ln>
                <a:solidFill>
                  <a:schemeClr val="accent4"/>
                </a:solidFill>
                <a:prstDash val="solid"/>
              </a:ln>
            </c:spPr>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4-F1D1-449B-95A5-8EB37B249288}"/>
            </c:ext>
          </c:extLst>
        </c:ser>
        <c:dLbls>
          <c:showLegendKey val="0"/>
          <c:showVal val="0"/>
          <c:showCatName val="0"/>
          <c:showSerName val="0"/>
          <c:showPercent val="0"/>
          <c:showBubbleSize val="0"/>
        </c:dLbls>
        <c:marker val="1"/>
        <c:smooth val="0"/>
        <c:axId val="154660224"/>
        <c:axId val="123933440"/>
      </c:lineChart>
      <c:lineChart>
        <c:grouping val="standard"/>
        <c:varyColors val="0"/>
        <c:ser>
          <c:idx val="1"/>
          <c:order val="0"/>
          <c:tx>
            <c:strRef>
              <c:f>Sheet1!$B$1</c:f>
              <c:strCache>
                <c:ptCount val="1"/>
                <c:pt idx="0">
                  <c:v>Inventories (Right Axis)</c:v>
                </c:pt>
              </c:strCache>
            </c:strRef>
          </c:tx>
          <c:spPr>
            <a:ln w="12700">
              <a:solidFill>
                <a:srgbClr val="0070C0"/>
              </a:solidFill>
              <a:prstDash val="solid"/>
            </a:ln>
          </c:spPr>
          <c:marker>
            <c:symbol val="none"/>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Sheet1!$B$2:$B$289</c:f>
              <c:numCache>
                <c:formatCode>General</c:formatCode>
                <c:ptCount val="288"/>
                <c:pt idx="31">
                  <c:v>2312</c:v>
                </c:pt>
                <c:pt idx="32">
                  <c:v>2452</c:v>
                </c:pt>
                <c:pt idx="33">
                  <c:v>2304</c:v>
                </c:pt>
                <c:pt idx="34">
                  <c:v>2321</c:v>
                </c:pt>
                <c:pt idx="35">
                  <c:v>2051</c:v>
                </c:pt>
                <c:pt idx="36">
                  <c:v>2288</c:v>
                </c:pt>
                <c:pt idx="37">
                  <c:v>2149</c:v>
                </c:pt>
                <c:pt idx="38">
                  <c:v>2258</c:v>
                </c:pt>
                <c:pt idx="39">
                  <c:v>2513</c:v>
                </c:pt>
                <c:pt idx="40">
                  <c:v>2340</c:v>
                </c:pt>
                <c:pt idx="41">
                  <c:v>2478</c:v>
                </c:pt>
                <c:pt idx="42">
                  <c:v>2235</c:v>
                </c:pt>
                <c:pt idx="43">
                  <c:v>2350</c:v>
                </c:pt>
                <c:pt idx="44">
                  <c:v>2318</c:v>
                </c:pt>
                <c:pt idx="45">
                  <c:v>2434</c:v>
                </c:pt>
                <c:pt idx="46">
                  <c:v>2470</c:v>
                </c:pt>
                <c:pt idx="47">
                  <c:v>2318</c:v>
                </c:pt>
                <c:pt idx="48">
                  <c:v>2200</c:v>
                </c:pt>
                <c:pt idx="49">
                  <c:v>2350</c:v>
                </c:pt>
                <c:pt idx="50">
                  <c:v>2376</c:v>
                </c:pt>
                <c:pt idx="51">
                  <c:v>2376</c:v>
                </c:pt>
                <c:pt idx="52">
                  <c:v>2440</c:v>
                </c:pt>
                <c:pt idx="53">
                  <c:v>2375</c:v>
                </c:pt>
                <c:pt idx="54">
                  <c:v>2464</c:v>
                </c:pt>
                <c:pt idx="55">
                  <c:v>2456</c:v>
                </c:pt>
                <c:pt idx="56">
                  <c:v>2475</c:v>
                </c:pt>
                <c:pt idx="57">
                  <c:v>2422</c:v>
                </c:pt>
                <c:pt idx="58">
                  <c:v>2480</c:v>
                </c:pt>
                <c:pt idx="59">
                  <c:v>2174</c:v>
                </c:pt>
                <c:pt idx="60">
                  <c:v>2147</c:v>
                </c:pt>
                <c:pt idx="61">
                  <c:v>2330</c:v>
                </c:pt>
                <c:pt idx="62">
                  <c:v>2297</c:v>
                </c:pt>
                <c:pt idx="63">
                  <c:v>2474</c:v>
                </c:pt>
                <c:pt idx="64">
                  <c:v>2556</c:v>
                </c:pt>
                <c:pt idx="65">
                  <c:v>2678</c:v>
                </c:pt>
                <c:pt idx="66">
                  <c:v>2756</c:v>
                </c:pt>
                <c:pt idx="67">
                  <c:v>2841</c:v>
                </c:pt>
                <c:pt idx="68">
                  <c:v>2772</c:v>
                </c:pt>
                <c:pt idx="69">
                  <c:v>2868</c:v>
                </c:pt>
                <c:pt idx="70">
                  <c:v>2924</c:v>
                </c:pt>
                <c:pt idx="71">
                  <c:v>2846</c:v>
                </c:pt>
                <c:pt idx="72">
                  <c:v>2883</c:v>
                </c:pt>
                <c:pt idx="73">
                  <c:v>2985</c:v>
                </c:pt>
                <c:pt idx="74">
                  <c:v>3198</c:v>
                </c:pt>
                <c:pt idx="75">
                  <c:v>3415</c:v>
                </c:pt>
                <c:pt idx="76">
                  <c:v>3589</c:v>
                </c:pt>
                <c:pt idx="77">
                  <c:v>3738</c:v>
                </c:pt>
                <c:pt idx="78">
                  <c:v>3861</c:v>
                </c:pt>
                <c:pt idx="79">
                  <c:v>3844</c:v>
                </c:pt>
                <c:pt idx="80">
                  <c:v>3783</c:v>
                </c:pt>
                <c:pt idx="81">
                  <c:v>3860</c:v>
                </c:pt>
                <c:pt idx="82">
                  <c:v>3810</c:v>
                </c:pt>
                <c:pt idx="83">
                  <c:v>3450</c:v>
                </c:pt>
                <c:pt idx="84">
                  <c:v>3150</c:v>
                </c:pt>
                <c:pt idx="85">
                  <c:v>3380</c:v>
                </c:pt>
                <c:pt idx="86">
                  <c:v>3380</c:v>
                </c:pt>
                <c:pt idx="87">
                  <c:v>3750</c:v>
                </c:pt>
                <c:pt idx="88">
                  <c:v>3910</c:v>
                </c:pt>
                <c:pt idx="89">
                  <c:v>3870</c:v>
                </c:pt>
                <c:pt idx="90">
                  <c:v>4040</c:v>
                </c:pt>
                <c:pt idx="91">
                  <c:v>3890</c:v>
                </c:pt>
                <c:pt idx="92">
                  <c:v>3890</c:v>
                </c:pt>
                <c:pt idx="93">
                  <c:v>3910</c:v>
                </c:pt>
                <c:pt idx="94">
                  <c:v>3700</c:v>
                </c:pt>
                <c:pt idx="95">
                  <c:v>3520</c:v>
                </c:pt>
                <c:pt idx="96">
                  <c:v>3490</c:v>
                </c:pt>
                <c:pt idx="97">
                  <c:v>3380</c:v>
                </c:pt>
                <c:pt idx="98">
                  <c:v>3410</c:v>
                </c:pt>
                <c:pt idx="99">
                  <c:v>3810</c:v>
                </c:pt>
                <c:pt idx="100">
                  <c:v>3730</c:v>
                </c:pt>
                <c:pt idx="101">
                  <c:v>3770</c:v>
                </c:pt>
                <c:pt idx="102">
                  <c:v>3820</c:v>
                </c:pt>
                <c:pt idx="103">
                  <c:v>3610</c:v>
                </c:pt>
                <c:pt idx="104">
                  <c:v>3610</c:v>
                </c:pt>
                <c:pt idx="105">
                  <c:v>3560</c:v>
                </c:pt>
                <c:pt idx="106">
                  <c:v>3470</c:v>
                </c:pt>
                <c:pt idx="107">
                  <c:v>3130</c:v>
                </c:pt>
                <c:pt idx="108">
                  <c:v>3030</c:v>
                </c:pt>
                <c:pt idx="109">
                  <c:v>3200</c:v>
                </c:pt>
                <c:pt idx="110">
                  <c:v>3090</c:v>
                </c:pt>
                <c:pt idx="111">
                  <c:v>3330</c:v>
                </c:pt>
                <c:pt idx="112">
                  <c:v>3220</c:v>
                </c:pt>
                <c:pt idx="113">
                  <c:v>3220</c:v>
                </c:pt>
                <c:pt idx="114">
                  <c:v>3380</c:v>
                </c:pt>
                <c:pt idx="115">
                  <c:v>3300</c:v>
                </c:pt>
                <c:pt idx="116">
                  <c:v>3120</c:v>
                </c:pt>
                <c:pt idx="117">
                  <c:v>2970</c:v>
                </c:pt>
                <c:pt idx="118">
                  <c:v>2950</c:v>
                </c:pt>
                <c:pt idx="119">
                  <c:v>2740</c:v>
                </c:pt>
                <c:pt idx="120">
                  <c:v>2750</c:v>
                </c:pt>
                <c:pt idx="121">
                  <c:v>3000</c:v>
                </c:pt>
                <c:pt idx="122">
                  <c:v>3090</c:v>
                </c:pt>
                <c:pt idx="123">
                  <c:v>3420</c:v>
                </c:pt>
                <c:pt idx="124">
                  <c:v>3310</c:v>
                </c:pt>
                <c:pt idx="125">
                  <c:v>3310</c:v>
                </c:pt>
                <c:pt idx="126">
                  <c:v>3410</c:v>
                </c:pt>
                <c:pt idx="127">
                  <c:v>3520</c:v>
                </c:pt>
                <c:pt idx="128">
                  <c:v>3410</c:v>
                </c:pt>
                <c:pt idx="129">
                  <c:v>3290</c:v>
                </c:pt>
                <c:pt idx="130">
                  <c:v>3150</c:v>
                </c:pt>
                <c:pt idx="131">
                  <c:v>3020</c:v>
                </c:pt>
                <c:pt idx="132">
                  <c:v>2910</c:v>
                </c:pt>
                <c:pt idx="133">
                  <c:v>3010</c:v>
                </c:pt>
                <c:pt idx="134">
                  <c:v>3030</c:v>
                </c:pt>
                <c:pt idx="135">
                  <c:v>3200</c:v>
                </c:pt>
                <c:pt idx="136">
                  <c:v>3130</c:v>
                </c:pt>
                <c:pt idx="137">
                  <c:v>3160</c:v>
                </c:pt>
                <c:pt idx="138">
                  <c:v>3150</c:v>
                </c:pt>
                <c:pt idx="139">
                  <c:v>3020</c:v>
                </c:pt>
                <c:pt idx="140">
                  <c:v>2900</c:v>
                </c:pt>
                <c:pt idx="141">
                  <c:v>2740</c:v>
                </c:pt>
                <c:pt idx="142">
                  <c:v>2620</c:v>
                </c:pt>
                <c:pt idx="143">
                  <c:v>2320</c:v>
                </c:pt>
                <c:pt idx="144">
                  <c:v>2330</c:v>
                </c:pt>
                <c:pt idx="145">
                  <c:v>2400</c:v>
                </c:pt>
                <c:pt idx="146">
                  <c:v>2320</c:v>
                </c:pt>
                <c:pt idx="147">
                  <c:v>2500</c:v>
                </c:pt>
                <c:pt idx="148">
                  <c:v>2470</c:v>
                </c:pt>
                <c:pt idx="149">
                  <c:v>2370</c:v>
                </c:pt>
                <c:pt idx="150">
                  <c:v>2400</c:v>
                </c:pt>
                <c:pt idx="151">
                  <c:v>2400</c:v>
                </c:pt>
                <c:pt idx="152">
                  <c:v>2170</c:v>
                </c:pt>
                <c:pt idx="153">
                  <c:v>2110</c:v>
                </c:pt>
                <c:pt idx="154">
                  <c:v>1990</c:v>
                </c:pt>
                <c:pt idx="155">
                  <c:v>1830</c:v>
                </c:pt>
                <c:pt idx="156">
                  <c:v>1770</c:v>
                </c:pt>
                <c:pt idx="157">
                  <c:v>1900</c:v>
                </c:pt>
                <c:pt idx="158">
                  <c:v>1930</c:v>
                </c:pt>
                <c:pt idx="159">
                  <c:v>2150</c:v>
                </c:pt>
                <c:pt idx="160">
                  <c:v>2150</c:v>
                </c:pt>
                <c:pt idx="161">
                  <c:v>2160</c:v>
                </c:pt>
                <c:pt idx="162">
                  <c:v>2240</c:v>
                </c:pt>
                <c:pt idx="163">
                  <c:v>2210</c:v>
                </c:pt>
                <c:pt idx="164">
                  <c:v>2170</c:v>
                </c:pt>
                <c:pt idx="165">
                  <c:v>2110</c:v>
                </c:pt>
                <c:pt idx="166">
                  <c:v>2050</c:v>
                </c:pt>
                <c:pt idx="167">
                  <c:v>1860</c:v>
                </c:pt>
                <c:pt idx="168" formatCode="#,##0">
                  <c:v>1880</c:v>
                </c:pt>
                <c:pt idx="169" formatCode="#,##0">
                  <c:v>1900</c:v>
                </c:pt>
                <c:pt idx="170" formatCode="#,##0">
                  <c:v>1960</c:v>
                </c:pt>
                <c:pt idx="171" formatCode="#,##0">
                  <c:v>2230</c:v>
                </c:pt>
                <c:pt idx="172" formatCode="#,##0">
                  <c:v>2250</c:v>
                </c:pt>
                <c:pt idx="173" formatCode="#,##0">
                  <c:v>2290</c:v>
                </c:pt>
                <c:pt idx="174" formatCode="#,##0">
                  <c:v>2350</c:v>
                </c:pt>
                <c:pt idx="175" formatCode="#,##0">
                  <c:v>2330</c:v>
                </c:pt>
                <c:pt idx="176" formatCode="#,##0">
                  <c:v>2280</c:v>
                </c:pt>
                <c:pt idx="177" formatCode="#,##0">
                  <c:v>2240</c:v>
                </c:pt>
                <c:pt idx="178" formatCode="#,##0">
                  <c:v>2080</c:v>
                </c:pt>
                <c:pt idx="179" formatCode="#,##0">
                  <c:v>1860</c:v>
                </c:pt>
                <c:pt idx="180" formatCode="#,##0">
                  <c:v>1860</c:v>
                </c:pt>
                <c:pt idx="181" formatCode="#,##0">
                  <c:v>1900</c:v>
                </c:pt>
                <c:pt idx="182" formatCode="#,##0">
                  <c:v>2010</c:v>
                </c:pt>
                <c:pt idx="183" formatCode="#,##0">
                  <c:v>2220</c:v>
                </c:pt>
                <c:pt idx="184" formatCode="#,##0">
                  <c:v>2280</c:v>
                </c:pt>
                <c:pt idx="185" formatCode="#,##0">
                  <c:v>2250</c:v>
                </c:pt>
                <c:pt idx="186" formatCode="#,##0">
                  <c:v>2260</c:v>
                </c:pt>
                <c:pt idx="187" formatCode="#,##0">
                  <c:v>2270</c:v>
                </c:pt>
                <c:pt idx="188" formatCode="#,##0">
                  <c:v>2190</c:v>
                </c:pt>
                <c:pt idx="189" formatCode="#,##0">
                  <c:v>2110</c:v>
                </c:pt>
                <c:pt idx="190" formatCode="#,##0">
                  <c:v>2040</c:v>
                </c:pt>
                <c:pt idx="191" formatCode="#,##0">
                  <c:v>1760</c:v>
                </c:pt>
                <c:pt idx="192">
                  <c:v>1820</c:v>
                </c:pt>
                <c:pt idx="193">
                  <c:v>1870</c:v>
                </c:pt>
                <c:pt idx="194">
                  <c:v>1960</c:v>
                </c:pt>
                <c:pt idx="195">
                  <c:v>2120</c:v>
                </c:pt>
                <c:pt idx="196">
                  <c:v>2140</c:v>
                </c:pt>
                <c:pt idx="197">
                  <c:v>2110</c:v>
                </c:pt>
                <c:pt idx="198">
                  <c:v>2110</c:v>
                </c:pt>
                <c:pt idx="199">
                  <c:v>2010</c:v>
                </c:pt>
                <c:pt idx="200">
                  <c:v>2030</c:v>
                </c:pt>
                <c:pt idx="201">
                  <c:v>2010</c:v>
                </c:pt>
                <c:pt idx="202">
                  <c:v>1850</c:v>
                </c:pt>
                <c:pt idx="203">
                  <c:v>1650</c:v>
                </c:pt>
                <c:pt idx="204">
                  <c:v>1680</c:v>
                </c:pt>
                <c:pt idx="205">
                  <c:v>1730</c:v>
                </c:pt>
                <c:pt idx="206">
                  <c:v>1800</c:v>
                </c:pt>
                <c:pt idx="207">
                  <c:v>1920</c:v>
                </c:pt>
                <c:pt idx="208">
                  <c:v>1970</c:v>
                </c:pt>
                <c:pt idx="209">
                  <c:v>1940</c:v>
                </c:pt>
                <c:pt idx="210">
                  <c:v>1920</c:v>
                </c:pt>
                <c:pt idx="211">
                  <c:v>1870</c:v>
                </c:pt>
                <c:pt idx="212">
                  <c:v>1860</c:v>
                </c:pt>
                <c:pt idx="213">
                  <c:v>1800</c:v>
                </c:pt>
                <c:pt idx="214">
                  <c:v>1670</c:v>
                </c:pt>
                <c:pt idx="215">
                  <c:v>1460</c:v>
                </c:pt>
                <c:pt idx="216">
                  <c:v>1520</c:v>
                </c:pt>
                <c:pt idx="217">
                  <c:v>1580</c:v>
                </c:pt>
                <c:pt idx="218">
                  <c:v>1640</c:v>
                </c:pt>
                <c:pt idx="219">
                  <c:v>1800</c:v>
                </c:pt>
                <c:pt idx="220">
                  <c:v>1870</c:v>
                </c:pt>
                <c:pt idx="221">
                  <c:v>1930</c:v>
                </c:pt>
                <c:pt idx="222">
                  <c:v>1920</c:v>
                </c:pt>
                <c:pt idx="223">
                  <c:v>1910</c:v>
                </c:pt>
                <c:pt idx="224">
                  <c:v>1880</c:v>
                </c:pt>
                <c:pt idx="225">
                  <c:v>1850</c:v>
                </c:pt>
                <c:pt idx="226">
                  <c:v>1740</c:v>
                </c:pt>
                <c:pt idx="227">
                  <c:v>1530</c:v>
                </c:pt>
                <c:pt idx="228">
                  <c:v>1590</c:v>
                </c:pt>
                <c:pt idx="229">
                  <c:v>1630</c:v>
                </c:pt>
                <c:pt idx="230">
                  <c:v>1670</c:v>
                </c:pt>
                <c:pt idx="231">
                  <c:v>1830</c:v>
                </c:pt>
                <c:pt idx="232">
                  <c:v>1910</c:v>
                </c:pt>
                <c:pt idx="233">
                  <c:v>1920</c:v>
                </c:pt>
                <c:pt idx="234">
                  <c:v>1890</c:v>
                </c:pt>
                <c:pt idx="235">
                  <c:v>1850</c:v>
                </c:pt>
                <c:pt idx="236">
                  <c:v>1820</c:v>
                </c:pt>
                <c:pt idx="237">
                  <c:v>1770</c:v>
                </c:pt>
                <c:pt idx="238">
                  <c:v>1640</c:v>
                </c:pt>
                <c:pt idx="239">
                  <c:v>1390</c:v>
                </c:pt>
                <c:pt idx="240">
                  <c:v>1400</c:v>
                </c:pt>
                <c:pt idx="241">
                  <c:v>1460</c:v>
                </c:pt>
                <c:pt idx="242">
                  <c:v>1490</c:v>
                </c:pt>
                <c:pt idx="243">
                  <c:v>1460</c:v>
                </c:pt>
                <c:pt idx="244">
                  <c:v>1550</c:v>
                </c:pt>
                <c:pt idx="245">
                  <c:v>1540</c:v>
                </c:pt>
                <c:pt idx="246">
                  <c:v>1500</c:v>
                </c:pt>
                <c:pt idx="247">
                  <c:v>1490</c:v>
                </c:pt>
                <c:pt idx="248">
                  <c:v>1460</c:v>
                </c:pt>
                <c:pt idx="249">
                  <c:v>1420</c:v>
                </c:pt>
                <c:pt idx="250">
                  <c:v>1280</c:v>
                </c:pt>
                <c:pt idx="251">
                  <c:v>1060</c:v>
                </c:pt>
                <c:pt idx="252">
                  <c:v>1030</c:v>
                </c:pt>
                <c:pt idx="253">
                  <c:v>1030</c:v>
                </c:pt>
                <c:pt idx="254">
                  <c:v>1050</c:v>
                </c:pt>
                <c:pt idx="255">
                  <c:v>1150</c:v>
                </c:pt>
                <c:pt idx="256">
                  <c:v>1210</c:v>
                </c:pt>
                <c:pt idx="257">
                  <c:v>1230</c:v>
                </c:pt>
                <c:pt idx="258">
                  <c:v>1310</c:v>
                </c:pt>
                <c:pt idx="259">
                  <c:v>1280</c:v>
                </c:pt>
                <c:pt idx="260">
                  <c:v>1270</c:v>
                </c:pt>
              </c:numCache>
            </c:numRef>
          </c:val>
          <c:smooth val="0"/>
          <c:extLst>
            <c:ext xmlns:c16="http://schemas.microsoft.com/office/drawing/2014/chart" uri="{C3380CC4-5D6E-409C-BE32-E72D297353CC}">
              <c16:uniqueId val="{00000005-F1D1-449B-95A5-8EB37B249288}"/>
            </c:ext>
          </c:extLst>
        </c:ser>
        <c:dLbls>
          <c:showLegendKey val="0"/>
          <c:showVal val="0"/>
          <c:showCatName val="0"/>
          <c:showSerName val="0"/>
          <c:showPercent val="0"/>
          <c:showBubbleSize val="0"/>
        </c:dLbls>
        <c:marker val="1"/>
        <c:smooth val="0"/>
        <c:axId val="123935360"/>
        <c:axId val="123941248"/>
      </c:lineChart>
      <c:catAx>
        <c:axId val="154660224"/>
        <c:scaling>
          <c:orientation val="minMax"/>
        </c:scaling>
        <c:delete val="0"/>
        <c:axPos val="b"/>
        <c:numFmt formatCode="General" sourceLinked="1"/>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3933440"/>
        <c:crosses val="autoZero"/>
        <c:auto val="1"/>
        <c:lblAlgn val="ctr"/>
        <c:lblOffset val="100"/>
        <c:tickLblSkip val="24"/>
        <c:tickMarkSkip val="12"/>
        <c:noMultiLvlLbl val="0"/>
      </c:catAx>
      <c:valAx>
        <c:axId val="123933440"/>
        <c:scaling>
          <c:orientation val="minMax"/>
          <c:max val="8000"/>
          <c:min val="1500"/>
        </c:scaling>
        <c:delete val="0"/>
        <c:axPos val="l"/>
        <c:majorGridlines>
          <c:spPr>
            <a:ln w="1498">
              <a:solidFill>
                <a:schemeClr val="tx1"/>
              </a:solidFill>
              <a:prstDash val="solid"/>
            </a:ln>
          </c:spPr>
        </c:majorGridlines>
        <c:title>
          <c:tx>
            <c:rich>
              <a:bodyPr rot="0" vert="horz"/>
              <a:lstStyle/>
              <a:p>
                <a:pPr>
                  <a:defRPr sz="1100" b="1" i="0" u="none" strike="noStrike" baseline="0">
                    <a:solidFill>
                      <a:schemeClr val="tx1"/>
                    </a:solidFill>
                    <a:latin typeface="Arial"/>
                    <a:ea typeface="Arial"/>
                    <a:cs typeface="Arial"/>
                  </a:defRPr>
                </a:pPr>
                <a:r>
                  <a:rPr lang="en-US" sz="1100"/>
                  <a:t>Thousands</a:t>
                </a:r>
              </a:p>
            </c:rich>
          </c:tx>
          <c:layout>
            <c:manualLayout>
              <c:xMode val="edge"/>
              <c:yMode val="edge"/>
              <c:x val="7.9017019991362517E-3"/>
              <c:y val="0.11367186810903623"/>
            </c:manualLayout>
          </c:layout>
          <c:overlay val="0"/>
          <c:spPr>
            <a:noFill/>
            <a:ln w="11984">
              <a:noFill/>
            </a:ln>
          </c:spPr>
        </c:title>
        <c:numFmt formatCode="#,##0" sourceLinked="0"/>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4660224"/>
        <c:crosses val="autoZero"/>
        <c:crossBetween val="midCat"/>
        <c:majorUnit val="500"/>
        <c:minorUnit val="200"/>
      </c:valAx>
      <c:catAx>
        <c:axId val="123935360"/>
        <c:scaling>
          <c:orientation val="minMax"/>
        </c:scaling>
        <c:delete val="1"/>
        <c:axPos val="b"/>
        <c:numFmt formatCode="General" sourceLinked="1"/>
        <c:majorTickMark val="out"/>
        <c:minorTickMark val="none"/>
        <c:tickLblPos val="nextTo"/>
        <c:crossAx val="123941248"/>
        <c:crosses val="autoZero"/>
        <c:auto val="1"/>
        <c:lblAlgn val="ctr"/>
        <c:lblOffset val="100"/>
        <c:noMultiLvlLbl val="0"/>
      </c:catAx>
      <c:valAx>
        <c:axId val="123941248"/>
        <c:scaling>
          <c:orientation val="minMax"/>
          <c:max val="4250"/>
          <c:min val="1000"/>
        </c:scaling>
        <c:delete val="0"/>
        <c:axPos val="r"/>
        <c:title>
          <c:tx>
            <c:rich>
              <a:bodyPr rot="0" vert="horz"/>
              <a:lstStyle/>
              <a:p>
                <a:pPr>
                  <a:defRPr sz="1100" b="1" i="0" u="none" strike="noStrike" baseline="0">
                    <a:solidFill>
                      <a:schemeClr val="tx1"/>
                    </a:solidFill>
                    <a:latin typeface="Arial"/>
                    <a:ea typeface="Arial"/>
                    <a:cs typeface="Arial"/>
                  </a:defRPr>
                </a:pPr>
                <a:r>
                  <a:rPr lang="en-US" sz="1100"/>
                  <a:t>Thousands</a:t>
                </a:r>
              </a:p>
            </c:rich>
          </c:tx>
          <c:layout>
            <c:manualLayout>
              <c:xMode val="edge"/>
              <c:yMode val="edge"/>
              <c:x val="0.86644676831336609"/>
              <c:y val="0.13152884076205726"/>
            </c:manualLayout>
          </c:layout>
          <c:overlay val="0"/>
          <c:spPr>
            <a:noFill/>
            <a:ln w="11984">
              <a:noFill/>
            </a:ln>
          </c:spPr>
        </c:title>
        <c:numFmt formatCode="#,##0" sourceLinked="0"/>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3935360"/>
        <c:crosses val="max"/>
        <c:crossBetween val="midCat"/>
        <c:majorUnit val="250"/>
        <c:minorUnit val="100"/>
      </c:valAx>
      <c:spPr>
        <a:noFill/>
        <a:ln w="11984">
          <a:noFill/>
        </a:ln>
      </c:spPr>
    </c:plotArea>
    <c:legend>
      <c:legendPos val="r"/>
      <c:legendEntry>
        <c:idx val="5"/>
        <c:delete val="1"/>
      </c:legendEntry>
      <c:layout>
        <c:manualLayout>
          <c:xMode val="edge"/>
          <c:yMode val="edge"/>
          <c:x val="0.11029011602423355"/>
          <c:y val="0.71728626782270488"/>
          <c:w val="0.26958849447282213"/>
          <c:h val="0.19122645214960809"/>
        </c:manualLayout>
      </c:layout>
      <c:overlay val="0"/>
      <c:spPr>
        <a:solidFill>
          <a:srgbClr val="FFFFFF"/>
        </a:solidFill>
        <a:ln w="1498">
          <a:solidFill>
            <a:schemeClr val="tx1"/>
          </a:solidFill>
          <a:prstDash val="solid"/>
        </a:ln>
      </c:spPr>
      <c:txPr>
        <a:bodyPr/>
        <a:lstStyle/>
        <a:p>
          <a:pPr>
            <a:defRPr sz="9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849"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mn-lt"/>
                <a:ea typeface="Times New Roman"/>
                <a:cs typeface="Times New Roman"/>
              </a:defRPr>
            </a:pPr>
            <a:r>
              <a:rPr lang="en-US" sz="1600" dirty="0">
                <a:latin typeface="+mn-lt"/>
              </a:rPr>
              <a:t>OFHEO House Price Index
</a:t>
            </a:r>
            <a:r>
              <a:rPr lang="en-US" sz="1200" dirty="0">
                <a:latin typeface="+mn-lt"/>
              </a:rPr>
              <a:t>(4-Qtr Percent Change)</a:t>
            </a:r>
          </a:p>
        </c:rich>
      </c:tx>
      <c:layout>
        <c:manualLayout>
          <c:xMode val="edge"/>
          <c:yMode val="edge"/>
          <c:x val="0.33036360410865345"/>
          <c:y val="3.1655120463330001E-2"/>
        </c:manualLayout>
      </c:layout>
      <c:overlay val="0"/>
      <c:spPr>
        <a:noFill/>
        <a:ln w="16457">
          <a:noFill/>
        </a:ln>
      </c:spPr>
    </c:title>
    <c:autoTitleDeleted val="0"/>
    <c:plotArea>
      <c:layout>
        <c:manualLayout>
          <c:layoutTarget val="inner"/>
          <c:xMode val="edge"/>
          <c:yMode val="edge"/>
          <c:x val="0.10154905335628227"/>
          <c:y val="0.13987526611361598"/>
          <c:w val="0.80378657487091221"/>
          <c:h val="0.8183065473649902"/>
        </c:manualLayout>
      </c:layout>
      <c:areaChart>
        <c:grouping val="standard"/>
        <c:varyColors val="0"/>
        <c:ser>
          <c:idx val="3"/>
          <c:order val="0"/>
          <c:tx>
            <c:strRef>
              <c:f>Sheet1!$B$1</c:f>
              <c:strCache>
                <c:ptCount val="1"/>
                <c:pt idx="0">
                  <c:v>Recession</c:v>
                </c:pt>
              </c:strCache>
            </c:strRef>
          </c:tx>
          <c:spPr>
            <a:solidFill>
              <a:schemeClr val="tx1">
                <a:lumMod val="50000"/>
                <a:lumOff val="50000"/>
              </a:schemeClr>
            </a:solidFill>
            <a:ln w="8228">
              <a:noFill/>
              <a:prstDash val="solid"/>
            </a:ln>
          </c:spPr>
          <c:cat>
            <c:strRef>
              <c:f>Sheet1!$A$2:$A$118</c:f>
              <c:strCache>
                <c:ptCount val="113"/>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pt idx="108">
                  <c:v>22</c:v>
                </c:pt>
                <c:pt idx="112">
                  <c:v>23</c:v>
                </c:pt>
              </c:strCache>
            </c:strRef>
          </c:cat>
          <c:val>
            <c:numRef>
              <c:f>Sheet1!$B$2:$B$118</c:f>
              <c:numCache>
                <c:formatCode>General</c:formatCode>
                <c:ptCount val="117"/>
                <c:pt idx="25">
                  <c:v>20</c:v>
                </c:pt>
                <c:pt idx="26">
                  <c:v>20</c:v>
                </c:pt>
                <c:pt idx="27">
                  <c:v>20</c:v>
                </c:pt>
                <c:pt idx="52">
                  <c:v>20</c:v>
                </c:pt>
                <c:pt idx="53">
                  <c:v>20</c:v>
                </c:pt>
                <c:pt idx="54">
                  <c:v>20</c:v>
                </c:pt>
                <c:pt idx="55">
                  <c:v>20</c:v>
                </c:pt>
                <c:pt idx="56">
                  <c:v>20</c:v>
                </c:pt>
                <c:pt idx="57">
                  <c:v>20</c:v>
                </c:pt>
                <c:pt idx="58">
                  <c:v>20</c:v>
                </c:pt>
                <c:pt idx="101">
                  <c:v>20</c:v>
                </c:pt>
                <c:pt idx="102">
                  <c:v>20</c:v>
                </c:pt>
              </c:numCache>
            </c:numRef>
          </c:val>
          <c:extLst>
            <c:ext xmlns:c16="http://schemas.microsoft.com/office/drawing/2014/chart" uri="{C3380CC4-5D6E-409C-BE32-E72D297353CC}">
              <c16:uniqueId val="{00000000-4E55-4A2A-BEDF-56F27FF363B9}"/>
            </c:ext>
          </c:extLst>
        </c:ser>
        <c:dLbls>
          <c:showLegendKey val="0"/>
          <c:showVal val="0"/>
          <c:showCatName val="0"/>
          <c:showSerName val="0"/>
          <c:showPercent val="0"/>
          <c:showBubbleSize val="0"/>
        </c:dLbls>
        <c:axId val="156329088"/>
        <c:axId val="156331008"/>
      </c:areaChart>
      <c:lineChart>
        <c:grouping val="standard"/>
        <c:varyColors val="0"/>
        <c:ser>
          <c:idx val="0"/>
          <c:order val="1"/>
          <c:tx>
            <c:strRef>
              <c:f>Sheet1!$C$1</c:f>
              <c:strCache>
                <c:ptCount val="1"/>
                <c:pt idx="0">
                  <c:v>U.S. Home Price Gth</c:v>
                </c:pt>
              </c:strCache>
            </c:strRef>
          </c:tx>
          <c:spPr>
            <a:ln w="22225">
              <a:solidFill>
                <a:schemeClr val="accent2"/>
              </a:solidFill>
              <a:prstDash val="solid"/>
            </a:ln>
          </c:spPr>
          <c:marker>
            <c:symbol val="diamond"/>
            <c:size val="6"/>
            <c:spPr>
              <a:solidFill>
                <a:schemeClr val="accent6">
                  <a:lumMod val="75000"/>
                </a:schemeClr>
              </a:solidFill>
              <a:ln>
                <a:noFill/>
                <a:prstDash val="solid"/>
              </a:ln>
            </c:spPr>
          </c:marker>
          <c:cat>
            <c:strRef>
              <c:f>Sheet1!$A$2:$A$118</c:f>
              <c:strCache>
                <c:ptCount val="113"/>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pt idx="108">
                  <c:v>22</c:v>
                </c:pt>
                <c:pt idx="112">
                  <c:v>23</c:v>
                </c:pt>
              </c:strCache>
            </c:strRef>
          </c:cat>
          <c:val>
            <c:numRef>
              <c:f>Sheet1!$C$2:$C$118</c:f>
              <c:numCache>
                <c:formatCode>General</c:formatCode>
                <c:ptCount val="117"/>
                <c:pt idx="0">
                  <c:v>2.61</c:v>
                </c:pt>
                <c:pt idx="1">
                  <c:v>2.35</c:v>
                </c:pt>
                <c:pt idx="2">
                  <c:v>2.64</c:v>
                </c:pt>
                <c:pt idx="3">
                  <c:v>2.72</c:v>
                </c:pt>
                <c:pt idx="4">
                  <c:v>2.99</c:v>
                </c:pt>
                <c:pt idx="5">
                  <c:v>3.14</c:v>
                </c:pt>
                <c:pt idx="6">
                  <c:v>2.87</c:v>
                </c:pt>
                <c:pt idx="7">
                  <c:v>2.84</c:v>
                </c:pt>
                <c:pt idx="8">
                  <c:v>2.56</c:v>
                </c:pt>
                <c:pt idx="9">
                  <c:v>2.75</c:v>
                </c:pt>
                <c:pt idx="10">
                  <c:v>2.83</c:v>
                </c:pt>
                <c:pt idx="11">
                  <c:v>3.36</c:v>
                </c:pt>
                <c:pt idx="12">
                  <c:v>3.97</c:v>
                </c:pt>
                <c:pt idx="13">
                  <c:v>4.5199999999999996</c:v>
                </c:pt>
                <c:pt idx="14">
                  <c:v>5.12</c:v>
                </c:pt>
                <c:pt idx="15">
                  <c:v>5.69</c:v>
                </c:pt>
                <c:pt idx="16">
                  <c:v>5.95</c:v>
                </c:pt>
                <c:pt idx="17">
                  <c:v>6.05</c:v>
                </c:pt>
                <c:pt idx="18">
                  <c:v>6.32</c:v>
                </c:pt>
                <c:pt idx="19">
                  <c:v>6.22</c:v>
                </c:pt>
                <c:pt idx="20">
                  <c:v>6.49</c:v>
                </c:pt>
                <c:pt idx="21">
                  <c:v>6.71</c:v>
                </c:pt>
                <c:pt idx="22">
                  <c:v>6.75</c:v>
                </c:pt>
                <c:pt idx="23">
                  <c:v>6.97</c:v>
                </c:pt>
                <c:pt idx="24">
                  <c:v>7.09</c:v>
                </c:pt>
                <c:pt idx="25">
                  <c:v>6.99</c:v>
                </c:pt>
                <c:pt idx="26">
                  <c:v>6.94</c:v>
                </c:pt>
                <c:pt idx="27">
                  <c:v>6.74</c:v>
                </c:pt>
                <c:pt idx="28">
                  <c:v>6.59</c:v>
                </c:pt>
                <c:pt idx="29">
                  <c:v>6.82</c:v>
                </c:pt>
                <c:pt idx="30">
                  <c:v>7.21</c:v>
                </c:pt>
                <c:pt idx="31">
                  <c:v>7.68</c:v>
                </c:pt>
                <c:pt idx="32">
                  <c:v>7.75</c:v>
                </c:pt>
                <c:pt idx="33">
                  <c:v>7.53</c:v>
                </c:pt>
                <c:pt idx="34">
                  <c:v>7.57</c:v>
                </c:pt>
                <c:pt idx="35">
                  <c:v>7.88</c:v>
                </c:pt>
                <c:pt idx="36">
                  <c:v>8.3699999999999992</c:v>
                </c:pt>
                <c:pt idx="37">
                  <c:v>9.31</c:v>
                </c:pt>
                <c:pt idx="38">
                  <c:v>9.9700000000000006</c:v>
                </c:pt>
                <c:pt idx="39">
                  <c:v>10.18</c:v>
                </c:pt>
                <c:pt idx="40">
                  <c:v>10.43263965</c:v>
                </c:pt>
                <c:pt idx="41">
                  <c:v>10.556119450000001</c:v>
                </c:pt>
                <c:pt idx="42">
                  <c:v>10.58057797</c:v>
                </c:pt>
                <c:pt idx="43">
                  <c:v>10.234259870000001</c:v>
                </c:pt>
                <c:pt idx="44">
                  <c:v>9.2239028019999996</c:v>
                </c:pt>
                <c:pt idx="45">
                  <c:v>7.1901425469999998</c:v>
                </c:pt>
                <c:pt idx="46">
                  <c:v>4.704054245</c:v>
                </c:pt>
                <c:pt idx="47">
                  <c:v>3.0701147839999998</c:v>
                </c:pt>
                <c:pt idx="48">
                  <c:v>2.1384790009999999</c:v>
                </c:pt>
                <c:pt idx="49">
                  <c:v>1.1855925709999999</c:v>
                </c:pt>
                <c:pt idx="50">
                  <c:v>-0.26983270399999998</c:v>
                </c:pt>
                <c:pt idx="51">
                  <c:v>-2.4822219240000001</c:v>
                </c:pt>
                <c:pt idx="52">
                  <c:v>-5.3165007109999998</c:v>
                </c:pt>
                <c:pt idx="53">
                  <c:v>-7.6984763430000003</c:v>
                </c:pt>
                <c:pt idx="54">
                  <c:v>-8.8113275610000006</c:v>
                </c:pt>
                <c:pt idx="55">
                  <c:v>-9.9752339019999994</c:v>
                </c:pt>
                <c:pt idx="56">
                  <c:v>-8.1877934270000008</c:v>
                </c:pt>
                <c:pt idx="57">
                  <c:v>-6.9842648900000004</c:v>
                </c:pt>
                <c:pt idx="58">
                  <c:v>-5.1429136580000003</c:v>
                </c:pt>
                <c:pt idx="59">
                  <c:v>-2.3230933820000002</c:v>
                </c:pt>
                <c:pt idx="60">
                  <c:v>-2.93</c:v>
                </c:pt>
                <c:pt idx="61">
                  <c:v>-1.97</c:v>
                </c:pt>
                <c:pt idx="62">
                  <c:v>-3.14</c:v>
                </c:pt>
                <c:pt idx="63">
                  <c:v>-4.0199999999999996</c:v>
                </c:pt>
                <c:pt idx="64">
                  <c:v>-5.21</c:v>
                </c:pt>
                <c:pt idx="65">
                  <c:v>-5.49</c:v>
                </c:pt>
                <c:pt idx="66">
                  <c:v>-3.45</c:v>
                </c:pt>
                <c:pt idx="67">
                  <c:v>-2.33</c:v>
                </c:pt>
                <c:pt idx="68">
                  <c:v>0.36</c:v>
                </c:pt>
                <c:pt idx="69">
                  <c:v>2.89</c:v>
                </c:pt>
                <c:pt idx="70">
                  <c:v>3.63</c:v>
                </c:pt>
                <c:pt idx="71">
                  <c:v>5.0999999999999996</c:v>
                </c:pt>
                <c:pt idx="72">
                  <c:v>6.77</c:v>
                </c:pt>
                <c:pt idx="73">
                  <c:v>7.16</c:v>
                </c:pt>
                <c:pt idx="74">
                  <c:v>7.75</c:v>
                </c:pt>
                <c:pt idx="75">
                  <c:v>7.25</c:v>
                </c:pt>
                <c:pt idx="76">
                  <c:v>6.39</c:v>
                </c:pt>
                <c:pt idx="77">
                  <c:v>5.13</c:v>
                </c:pt>
                <c:pt idx="78">
                  <c:v>4.59</c:v>
                </c:pt>
                <c:pt idx="79">
                  <c:v>4.82</c:v>
                </c:pt>
                <c:pt idx="80" formatCode="0.00">
                  <c:v>4.9000000000000004</c:v>
                </c:pt>
                <c:pt idx="81" formatCode="0.00">
                  <c:v>5.18</c:v>
                </c:pt>
                <c:pt idx="82" formatCode="0.00">
                  <c:v>5.28</c:v>
                </c:pt>
                <c:pt idx="83" formatCode="0.00">
                  <c:v>5.47</c:v>
                </c:pt>
                <c:pt idx="84" formatCode="0.00">
                  <c:v>5.56</c:v>
                </c:pt>
                <c:pt idx="85" formatCode="0.00">
                  <c:v>5.55</c:v>
                </c:pt>
                <c:pt idx="86" formatCode="0.00">
                  <c:v>5.73</c:v>
                </c:pt>
                <c:pt idx="87" formatCode="0.00">
                  <c:v>5.98</c:v>
                </c:pt>
                <c:pt idx="88" formatCode="0.00">
                  <c:v>6.08</c:v>
                </c:pt>
                <c:pt idx="89" formatCode="0.00">
                  <c:v>6.27</c:v>
                </c:pt>
                <c:pt idx="90" formatCode="0.00">
                  <c:v>6.31</c:v>
                </c:pt>
                <c:pt idx="91" formatCode="0.00">
                  <c:v>6.36</c:v>
                </c:pt>
                <c:pt idx="92" formatCode="0.00">
                  <c:v>7.06</c:v>
                </c:pt>
                <c:pt idx="93" formatCode="0.00">
                  <c:v>6.36</c:v>
                </c:pt>
                <c:pt idx="94" formatCode="0.00">
                  <c:v>6.07</c:v>
                </c:pt>
                <c:pt idx="95" formatCode="0.00">
                  <c:v>5.74</c:v>
                </c:pt>
                <c:pt idx="96" formatCode="0.00">
                  <c:v>5.14</c:v>
                </c:pt>
                <c:pt idx="97" formatCode="0.00">
                  <c:v>5.05</c:v>
                </c:pt>
                <c:pt idx="98" formatCode="0.00">
                  <c:v>4.96</c:v>
                </c:pt>
                <c:pt idx="99" formatCode="0.00">
                  <c:v>5.49</c:v>
                </c:pt>
                <c:pt idx="100" formatCode="0.00">
                  <c:v>6.26</c:v>
                </c:pt>
                <c:pt idx="101" formatCode="0.00">
                  <c:v>5.75</c:v>
                </c:pt>
                <c:pt idx="102" formatCode="0.00">
                  <c:v>8.1</c:v>
                </c:pt>
                <c:pt idx="103">
                  <c:v>10.97</c:v>
                </c:pt>
                <c:pt idx="104">
                  <c:v>12.7</c:v>
                </c:pt>
                <c:pt idx="105">
                  <c:v>17.399999999999999</c:v>
                </c:pt>
                <c:pt idx="106">
                  <c:v>18.5</c:v>
                </c:pt>
              </c:numCache>
            </c:numRef>
          </c:val>
          <c:smooth val="0"/>
          <c:extLst>
            <c:ext xmlns:c16="http://schemas.microsoft.com/office/drawing/2014/chart" uri="{C3380CC4-5D6E-409C-BE32-E72D297353CC}">
              <c16:uniqueId val="{00000001-4E55-4A2A-BEDF-56F27FF363B9}"/>
            </c:ext>
          </c:extLst>
        </c:ser>
        <c:ser>
          <c:idx val="1"/>
          <c:order val="2"/>
          <c:tx>
            <c:strRef>
              <c:f>Sheet1!#REF!</c:f>
              <c:strCache>
                <c:ptCount val="1"/>
                <c:pt idx="0">
                  <c:v>#REF!</c:v>
                </c:pt>
              </c:strCache>
            </c:strRef>
          </c:tx>
          <c:spPr>
            <a:ln w="22225">
              <a:solidFill>
                <a:schemeClr val="accent4">
                  <a:lumMod val="60000"/>
                  <a:lumOff val="40000"/>
                </a:schemeClr>
              </a:solidFill>
              <a:prstDash val="solid"/>
            </a:ln>
          </c:spPr>
          <c:marker>
            <c:symbol val="square"/>
            <c:size val="3"/>
            <c:spPr>
              <a:solidFill>
                <a:schemeClr val="accent4">
                  <a:lumMod val="60000"/>
                  <a:lumOff val="40000"/>
                </a:schemeClr>
              </a:solidFill>
              <a:ln>
                <a:solidFill>
                  <a:schemeClr val="accent4">
                    <a:lumMod val="60000"/>
                    <a:lumOff val="40000"/>
                  </a:schemeClr>
                </a:solidFill>
                <a:prstDash val="solid"/>
              </a:ln>
            </c:spPr>
          </c:marker>
          <c:cat>
            <c:strRef>
              <c:f>Sheet1!$A$2:$A$118</c:f>
              <c:strCache>
                <c:ptCount val="113"/>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pt idx="108">
                  <c:v>22</c:v>
                </c:pt>
                <c:pt idx="112">
                  <c:v>23</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4E55-4A2A-BEDF-56F27FF363B9}"/>
            </c:ext>
          </c:extLst>
        </c:ser>
        <c:dLbls>
          <c:showLegendKey val="0"/>
          <c:showVal val="0"/>
          <c:showCatName val="0"/>
          <c:showSerName val="0"/>
          <c:showPercent val="0"/>
          <c:showBubbleSize val="0"/>
        </c:dLbls>
        <c:marker val="1"/>
        <c:smooth val="0"/>
        <c:axId val="156336896"/>
        <c:axId val="156338432"/>
      </c:lineChart>
      <c:catAx>
        <c:axId val="156329088"/>
        <c:scaling>
          <c:orientation val="minMax"/>
        </c:scaling>
        <c:delete val="0"/>
        <c:axPos val="b"/>
        <c:numFmt formatCode="General" sourceLinked="1"/>
        <c:majorTickMark val="out"/>
        <c:minorTickMark val="none"/>
        <c:tickLblPos val="nextTo"/>
        <c:spPr>
          <a:ln w="2057">
            <a:solidFill>
              <a:srgbClr val="000000"/>
            </a:solidFill>
            <a:prstDash val="solid"/>
          </a:ln>
        </c:spPr>
        <c:txPr>
          <a:bodyPr rot="0" vert="horz"/>
          <a:lstStyle/>
          <a:p>
            <a:pPr>
              <a:defRPr sz="1000" b="1" i="0" u="none" strike="noStrike" baseline="0">
                <a:solidFill>
                  <a:srgbClr val="000000"/>
                </a:solidFill>
                <a:latin typeface="+mn-lt"/>
                <a:ea typeface="Times New Roman"/>
                <a:cs typeface="Times New Roman"/>
              </a:defRPr>
            </a:pPr>
            <a:endParaRPr lang="en-US"/>
          </a:p>
        </c:txPr>
        <c:crossAx val="156331008"/>
        <c:crosses val="autoZero"/>
        <c:auto val="1"/>
        <c:lblAlgn val="ctr"/>
        <c:lblOffset val="0"/>
        <c:tickLblSkip val="8"/>
        <c:tickMarkSkip val="4"/>
        <c:noMultiLvlLbl val="0"/>
      </c:catAx>
      <c:valAx>
        <c:axId val="156331008"/>
        <c:scaling>
          <c:orientation val="minMax"/>
          <c:max val="20"/>
          <c:min val="-12"/>
        </c:scaling>
        <c:delete val="0"/>
        <c:axPos val="r"/>
        <c:majorGridlines>
          <c:spPr>
            <a:ln w="2057">
              <a:solidFill>
                <a:srgbClr val="000000"/>
              </a:solidFill>
              <a:prstDash val="solid"/>
            </a:ln>
          </c:spPr>
        </c:majorGridlines>
        <c:numFmt formatCode="0" sourceLinked="0"/>
        <c:majorTickMark val="out"/>
        <c:minorTickMark val="none"/>
        <c:tickLblPos val="nextTo"/>
        <c:spPr>
          <a:ln w="2057">
            <a:solidFill>
              <a:srgbClr val="000000"/>
            </a:solidFill>
            <a:prstDash val="solid"/>
          </a:ln>
        </c:spPr>
        <c:txPr>
          <a:bodyPr rot="0" vert="horz"/>
          <a:lstStyle/>
          <a:p>
            <a:pPr>
              <a:defRPr sz="1000" b="1" i="0" u="none" strike="noStrike" baseline="0">
                <a:solidFill>
                  <a:srgbClr val="000000"/>
                </a:solidFill>
                <a:latin typeface="+mn-lt"/>
                <a:ea typeface="Times New Roman"/>
                <a:cs typeface="Times New Roman"/>
              </a:defRPr>
            </a:pPr>
            <a:endParaRPr lang="en-US"/>
          </a:p>
        </c:txPr>
        <c:crossAx val="156329088"/>
        <c:crosses val="max"/>
        <c:crossBetween val="midCat"/>
        <c:majorUnit val="2"/>
        <c:minorUnit val="2"/>
      </c:valAx>
      <c:catAx>
        <c:axId val="156336896"/>
        <c:scaling>
          <c:orientation val="minMax"/>
        </c:scaling>
        <c:delete val="1"/>
        <c:axPos val="b"/>
        <c:numFmt formatCode="General" sourceLinked="1"/>
        <c:majorTickMark val="out"/>
        <c:minorTickMark val="none"/>
        <c:tickLblPos val="nextTo"/>
        <c:crossAx val="156338432"/>
        <c:crosses val="autoZero"/>
        <c:auto val="1"/>
        <c:lblAlgn val="ctr"/>
        <c:lblOffset val="100"/>
        <c:noMultiLvlLbl val="0"/>
      </c:catAx>
      <c:valAx>
        <c:axId val="156338432"/>
        <c:scaling>
          <c:orientation val="minMax"/>
          <c:max val="20"/>
          <c:min val="-12"/>
        </c:scaling>
        <c:delete val="0"/>
        <c:axPos val="l"/>
        <c:numFmt formatCode="General" sourceLinked="1"/>
        <c:majorTickMark val="cross"/>
        <c:minorTickMark val="none"/>
        <c:tickLblPos val="nextTo"/>
        <c:spPr>
          <a:ln w="2057">
            <a:solidFill>
              <a:srgbClr val="000000"/>
            </a:solidFill>
            <a:prstDash val="solid"/>
          </a:ln>
        </c:spPr>
        <c:txPr>
          <a:bodyPr rot="0" vert="horz"/>
          <a:lstStyle/>
          <a:p>
            <a:pPr>
              <a:defRPr sz="1000" b="1" i="0" u="none" strike="noStrike" baseline="0">
                <a:solidFill>
                  <a:srgbClr val="000000"/>
                </a:solidFill>
                <a:latin typeface="+mn-lt"/>
                <a:ea typeface="Times New Roman"/>
                <a:cs typeface="Times New Roman"/>
              </a:defRPr>
            </a:pPr>
            <a:endParaRPr lang="en-US"/>
          </a:p>
        </c:txPr>
        <c:crossAx val="156336896"/>
        <c:crosses val="autoZero"/>
        <c:crossBetween val="midCat"/>
        <c:majorUnit val="2"/>
        <c:minorUnit val="2"/>
      </c:valAx>
      <c:spPr>
        <a:noFill/>
        <a:ln w="8228">
          <a:solidFill>
            <a:srgbClr val="000000"/>
          </a:solidFill>
          <a:prstDash val="solid"/>
        </a:ln>
      </c:spPr>
    </c:plotArea>
    <c:legend>
      <c:legendPos val="r"/>
      <c:legendEntry>
        <c:idx val="2"/>
        <c:delete val="1"/>
      </c:legendEntry>
      <c:layout>
        <c:manualLayout>
          <c:xMode val="edge"/>
          <c:yMode val="edge"/>
          <c:x val="0.65110327047561312"/>
          <c:y val="0.81084682978816969"/>
          <c:w val="0.2495497828505448"/>
          <c:h val="0.14188052759691969"/>
        </c:manualLayout>
      </c:layout>
      <c:overlay val="0"/>
      <c:spPr>
        <a:solidFill>
          <a:schemeClr val="bg1"/>
        </a:solidFill>
        <a:ln w="2057">
          <a:solidFill>
            <a:schemeClr val="tx1"/>
          </a:solidFill>
          <a:prstDash val="solid"/>
        </a:ln>
      </c:spPr>
      <c:txPr>
        <a:bodyPr/>
        <a:lstStyle/>
        <a:p>
          <a:pPr>
            <a:defRPr sz="1400" b="1" i="0" u="none" strike="noStrike" baseline="0">
              <a:solidFill>
                <a:srgbClr val="000000"/>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004"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Loan Growth</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(Annual Percent Growth)</a:t>
            </a:r>
          </a:p>
        </c:rich>
      </c:tx>
      <c:layout>
        <c:manualLayout>
          <c:xMode val="edge"/>
          <c:yMode val="edge"/>
          <c:x val="0.37388304176838466"/>
          <c:y val="2.5900947878282232E-2"/>
        </c:manualLayout>
      </c:layout>
      <c:overlay val="0"/>
      <c:spPr>
        <a:noFill/>
        <a:ln w="19323">
          <a:noFill/>
        </a:ln>
      </c:spPr>
    </c:title>
    <c:autoTitleDeleted val="0"/>
    <c:plotArea>
      <c:layout>
        <c:manualLayout>
          <c:layoutTarget val="inner"/>
          <c:xMode val="edge"/>
          <c:yMode val="edge"/>
          <c:x val="7.4716072771849662E-2"/>
          <c:y val="0.12948207366070011"/>
          <c:w val="0.91155234657039708"/>
          <c:h val="0.81872509960159368"/>
        </c:manualLayout>
      </c:layout>
      <c:barChart>
        <c:barDir val="col"/>
        <c:grouping val="clustered"/>
        <c:varyColors val="0"/>
        <c:ser>
          <c:idx val="0"/>
          <c:order val="0"/>
          <c:tx>
            <c:strRef>
              <c:f>Sheet1!$B$1</c:f>
              <c:strCache>
                <c:ptCount val="1"/>
                <c:pt idx="0">
                  <c:v>CU Loan Growth</c:v>
                </c:pt>
              </c:strCache>
            </c:strRef>
          </c:tx>
          <c:spPr>
            <a:solidFill>
              <a:schemeClr val="accent1"/>
            </a:solidFill>
            <a:ln w="9662">
              <a:solidFill>
                <a:schemeClr val="tx1"/>
              </a:solidFill>
              <a:prstDash val="solid"/>
            </a:ln>
          </c:spPr>
          <c:invertIfNegative val="0"/>
          <c:dPt>
            <c:idx val="19"/>
            <c:invertIfNegative val="0"/>
            <c:bubble3D val="0"/>
            <c:extLst>
              <c:ext xmlns:c16="http://schemas.microsoft.com/office/drawing/2014/chart" uri="{C3380CC4-5D6E-409C-BE32-E72D297353CC}">
                <c16:uniqueId val="{00000001-5A46-49BB-B058-CD676C36B0A0}"/>
              </c:ext>
            </c:extLst>
          </c:dPt>
          <c:dPt>
            <c:idx val="20"/>
            <c:invertIfNegative val="0"/>
            <c:bubble3D val="0"/>
            <c:spPr>
              <a:pattFill prst="wdDnDiag">
                <a:fgClr>
                  <a:schemeClr val="accent1"/>
                </a:fgClr>
                <a:bgClr>
                  <a:srgbClr val="891738"/>
                </a:bgClr>
              </a:pattFill>
              <a:ln w="9662">
                <a:solidFill>
                  <a:schemeClr val="tx1"/>
                </a:solidFill>
                <a:prstDash val="solid"/>
              </a:ln>
            </c:spPr>
            <c:extLst>
              <c:ext xmlns:c16="http://schemas.microsoft.com/office/drawing/2014/chart" uri="{C3380CC4-5D6E-409C-BE32-E72D297353CC}">
                <c16:uniqueId val="{00000003-5A46-49BB-B058-CD676C36B0A0}"/>
              </c:ext>
            </c:extLst>
          </c:dPt>
          <c:dPt>
            <c:idx val="21"/>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5-5A46-49BB-B058-CD676C36B0A0}"/>
              </c:ext>
            </c:extLst>
          </c:dPt>
          <c:dPt>
            <c:idx val="22"/>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7-5A46-49BB-B058-CD676C36B0A0}"/>
              </c:ext>
            </c:extLst>
          </c:dPt>
          <c:dPt>
            <c:idx val="23"/>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9-5A46-49BB-B058-CD676C36B0A0}"/>
              </c:ext>
            </c:extLst>
          </c:dPt>
          <c:dPt>
            <c:idx val="24"/>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9-6EC4-49BF-BCA4-D4FDFE4C6AD7}"/>
              </c:ext>
            </c:extLst>
          </c:dPt>
          <c:dPt>
            <c:idx val="25"/>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A-6EC4-49BF-BCA4-D4FDFE4C6AD7}"/>
              </c:ext>
            </c:extLst>
          </c:dPt>
          <c:dPt>
            <c:idx val="26"/>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D-8638-4725-9BF0-494E3ECB8AC2}"/>
              </c:ext>
            </c:extLst>
          </c:dPt>
          <c:dLbls>
            <c:dLbl>
              <c:idx val="10"/>
              <c:layout>
                <c:manualLayout>
                  <c:x val="-2.8306354999582091E-3"/>
                  <c:y val="-2.17287479890520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46-49BB-B058-CD676C36B0A0}"/>
                </c:ext>
              </c:extLst>
            </c:dLbl>
            <c:dLbl>
              <c:idx val="14"/>
              <c:layout>
                <c:manualLayout>
                  <c:x val="-1.4153177499791149E-2"/>
                  <c:y val="9.31232056673655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46-49BB-B058-CD676C36B0A0}"/>
                </c:ext>
              </c:extLst>
            </c:dLbl>
            <c:dLbl>
              <c:idx val="15"/>
              <c:layout>
                <c:manualLayout>
                  <c:x val="-8.4919064998747306E-3"/>
                  <c:y val="-9.31232056673661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46-49BB-B058-CD676C36B0A0}"/>
                </c:ext>
              </c:extLst>
            </c:dLbl>
            <c:dLbl>
              <c:idx val="16"/>
              <c:layout>
                <c:manualLayout>
                  <c:x val="5.6612709999163142E-3"/>
                  <c:y val="-9.31232056673661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A46-49BB-B058-CD676C36B0A0}"/>
                </c:ext>
              </c:extLst>
            </c:dLbl>
            <c:dLbl>
              <c:idx val="17"/>
              <c:layout>
                <c:manualLayout>
                  <c:x val="5.6612709999164183E-3"/>
                  <c:y val="6.20821371115772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A46-49BB-B058-CD676C36B0A0}"/>
                </c:ext>
              </c:extLst>
            </c:dLbl>
            <c:dLbl>
              <c:idx val="19"/>
              <c:layout>
                <c:manualLayout>
                  <c:x val="-1.3816075618397459E-3"/>
                  <c:y val="8.45665021205589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46-49BB-B058-CD676C36B0A0}"/>
                </c:ext>
              </c:extLst>
            </c:dLbl>
            <c:dLbl>
              <c:idx val="21"/>
              <c:numFmt formatCode="0.0" sourceLinked="0"/>
              <c:spPr>
                <a:noFill/>
                <a:ln w="19323">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46-49BB-B058-CD676C36B0A0}"/>
                </c:ext>
              </c:extLst>
            </c:dLbl>
            <c:numFmt formatCode="0.0" sourceLinked="0"/>
            <c:spPr>
              <a:noFill/>
              <a:ln w="19323">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11.5</c:v>
                </c:pt>
                <c:pt idx="1">
                  <c:v>7.9</c:v>
                </c:pt>
                <c:pt idx="2">
                  <c:v>7.2</c:v>
                </c:pt>
                <c:pt idx="3">
                  <c:v>10.3</c:v>
                </c:pt>
                <c:pt idx="4">
                  <c:v>10.9</c:v>
                </c:pt>
                <c:pt idx="5">
                  <c:v>11.7</c:v>
                </c:pt>
                <c:pt idx="6">
                  <c:v>8.5</c:v>
                </c:pt>
                <c:pt idx="7">
                  <c:v>7.5</c:v>
                </c:pt>
                <c:pt idx="8">
                  <c:v>7.7</c:v>
                </c:pt>
                <c:pt idx="9">
                  <c:v>2.2999999999999998</c:v>
                </c:pt>
                <c:pt idx="10">
                  <c:v>-0.4</c:v>
                </c:pt>
                <c:pt idx="11">
                  <c:v>2</c:v>
                </c:pt>
                <c:pt idx="12">
                  <c:v>5.2</c:v>
                </c:pt>
                <c:pt idx="13">
                  <c:v>8</c:v>
                </c:pt>
                <c:pt idx="14">
                  <c:v>11</c:v>
                </c:pt>
                <c:pt idx="15">
                  <c:v>10.9</c:v>
                </c:pt>
                <c:pt idx="16">
                  <c:v>10.9</c:v>
                </c:pt>
                <c:pt idx="17">
                  <c:v>10.5</c:v>
                </c:pt>
                <c:pt idx="18">
                  <c:v>9</c:v>
                </c:pt>
                <c:pt idx="19">
                  <c:v>6.5</c:v>
                </c:pt>
                <c:pt idx="20">
                  <c:v>5.3</c:v>
                </c:pt>
                <c:pt idx="21">
                  <c:v>5</c:v>
                </c:pt>
                <c:pt idx="22">
                  <c:v>9</c:v>
                </c:pt>
                <c:pt idx="23">
                  <c:v>9</c:v>
                </c:pt>
                <c:pt idx="24">
                  <c:v>8</c:v>
                </c:pt>
                <c:pt idx="25">
                  <c:v>7</c:v>
                </c:pt>
                <c:pt idx="26">
                  <c:v>7</c:v>
                </c:pt>
              </c:numCache>
            </c:numRef>
          </c:val>
          <c:extLst>
            <c:ext xmlns:c16="http://schemas.microsoft.com/office/drawing/2014/chart" uri="{C3380CC4-5D6E-409C-BE32-E72D297353CC}">
              <c16:uniqueId val="{0000000A-5A46-49BB-B058-CD676C36B0A0}"/>
            </c:ext>
          </c:extLst>
        </c:ser>
        <c:dLbls>
          <c:showLegendKey val="0"/>
          <c:showVal val="0"/>
          <c:showCatName val="0"/>
          <c:showSerName val="0"/>
          <c:showPercent val="0"/>
          <c:showBubbleSize val="0"/>
        </c:dLbls>
        <c:gapWidth val="100"/>
        <c:axId val="187645312"/>
        <c:axId val="187659392"/>
      </c:barChart>
      <c:lineChart>
        <c:grouping val="standard"/>
        <c:varyColors val="0"/>
        <c:ser>
          <c:idx val="2"/>
          <c:order val="1"/>
          <c:tx>
            <c:strRef>
              <c:f>Sheet1!$C$1</c:f>
              <c:strCache>
                <c:ptCount val="1"/>
                <c:pt idx="0">
                  <c:v>7.2% Long Run Average</c:v>
                </c:pt>
              </c:strCache>
            </c:strRef>
          </c:tx>
          <c:spPr>
            <a:ln w="28985">
              <a:solidFill>
                <a:srgbClr val="FFC0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7.2</c:v>
                </c:pt>
                <c:pt idx="1">
                  <c:v>7.2</c:v>
                </c:pt>
                <c:pt idx="2">
                  <c:v>7.2</c:v>
                </c:pt>
                <c:pt idx="3">
                  <c:v>7.2</c:v>
                </c:pt>
                <c:pt idx="4">
                  <c:v>7.2</c:v>
                </c:pt>
                <c:pt idx="5">
                  <c:v>7.2</c:v>
                </c:pt>
                <c:pt idx="6">
                  <c:v>7.2</c:v>
                </c:pt>
                <c:pt idx="7">
                  <c:v>7.2</c:v>
                </c:pt>
                <c:pt idx="8">
                  <c:v>7.2</c:v>
                </c:pt>
                <c:pt idx="9">
                  <c:v>7.2</c:v>
                </c:pt>
                <c:pt idx="10">
                  <c:v>7.2</c:v>
                </c:pt>
                <c:pt idx="11">
                  <c:v>7.2</c:v>
                </c:pt>
                <c:pt idx="12">
                  <c:v>7.2</c:v>
                </c:pt>
                <c:pt idx="13">
                  <c:v>7.2</c:v>
                </c:pt>
                <c:pt idx="14">
                  <c:v>7.2</c:v>
                </c:pt>
                <c:pt idx="15">
                  <c:v>7.2</c:v>
                </c:pt>
                <c:pt idx="16">
                  <c:v>7.2</c:v>
                </c:pt>
                <c:pt idx="17">
                  <c:v>7.2</c:v>
                </c:pt>
                <c:pt idx="18">
                  <c:v>7.2</c:v>
                </c:pt>
                <c:pt idx="19">
                  <c:v>7.2</c:v>
                </c:pt>
                <c:pt idx="20">
                  <c:v>7.2</c:v>
                </c:pt>
                <c:pt idx="21">
                  <c:v>7.2</c:v>
                </c:pt>
                <c:pt idx="22">
                  <c:v>7.2</c:v>
                </c:pt>
                <c:pt idx="23">
                  <c:v>7.2</c:v>
                </c:pt>
                <c:pt idx="24">
                  <c:v>7.2</c:v>
                </c:pt>
                <c:pt idx="25">
                  <c:v>7.2</c:v>
                </c:pt>
                <c:pt idx="26">
                  <c:v>7.2</c:v>
                </c:pt>
              </c:numCache>
            </c:numRef>
          </c:val>
          <c:smooth val="0"/>
          <c:extLst>
            <c:ext xmlns:c16="http://schemas.microsoft.com/office/drawing/2014/chart" uri="{C3380CC4-5D6E-409C-BE32-E72D297353CC}">
              <c16:uniqueId val="{0000000B-5A46-49BB-B058-CD676C36B0A0}"/>
            </c:ext>
          </c:extLst>
        </c:ser>
        <c:dLbls>
          <c:showLegendKey val="0"/>
          <c:showVal val="0"/>
          <c:showCatName val="0"/>
          <c:showSerName val="0"/>
          <c:showPercent val="0"/>
          <c:showBubbleSize val="0"/>
        </c:dLbls>
        <c:marker val="1"/>
        <c:smooth val="0"/>
        <c:axId val="187645312"/>
        <c:axId val="187659392"/>
      </c:lineChart>
      <c:catAx>
        <c:axId val="187645312"/>
        <c:scaling>
          <c:orientation val="minMax"/>
        </c:scaling>
        <c:delete val="0"/>
        <c:axPos val="b"/>
        <c:numFmt formatCode="General" sourceLinked="1"/>
        <c:majorTickMark val="out"/>
        <c:minorTickMark val="none"/>
        <c:tickLblPos val="nextTo"/>
        <c:spPr>
          <a:ln w="24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7659392"/>
        <c:crosses val="autoZero"/>
        <c:auto val="1"/>
        <c:lblAlgn val="ctr"/>
        <c:lblOffset val="100"/>
        <c:tickLblSkip val="1"/>
        <c:tickMarkSkip val="1"/>
        <c:noMultiLvlLbl val="0"/>
      </c:catAx>
      <c:valAx>
        <c:axId val="187659392"/>
        <c:scaling>
          <c:orientation val="minMax"/>
        </c:scaling>
        <c:delete val="0"/>
        <c:axPos val="l"/>
        <c:majorGridlines>
          <c:spPr>
            <a:ln w="2415">
              <a:solidFill>
                <a:schemeClr val="tx1"/>
              </a:solidFill>
              <a:prstDash val="solid"/>
            </a:ln>
          </c:spPr>
        </c:majorGridlines>
        <c:numFmt formatCode="General" sourceLinked="1"/>
        <c:majorTickMark val="out"/>
        <c:minorTickMark val="none"/>
        <c:tickLblPos val="nextTo"/>
        <c:spPr>
          <a:ln w="24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7645312"/>
        <c:crosses val="autoZero"/>
        <c:crossBetween val="between"/>
      </c:valAx>
      <c:spPr>
        <a:noFill/>
        <a:ln w="3175">
          <a:solidFill>
            <a:schemeClr val="tx1"/>
          </a:solidFill>
        </a:ln>
      </c:spPr>
    </c:plotArea>
    <c:legend>
      <c:legendPos val="r"/>
      <c:layout>
        <c:manualLayout>
          <c:xMode val="edge"/>
          <c:yMode val="edge"/>
          <c:x val="0.33483943944501715"/>
          <c:y val="0.13055794935960763"/>
          <c:w val="0.21877411737537233"/>
          <c:h val="0.10721935618438434"/>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780"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2.xml><?xml version="1.0" encoding="utf-8"?>
<c:userShapes xmlns:c="http://schemas.openxmlformats.org/drawingml/2006/chart">
  <cdr:relSizeAnchor xmlns:cdr="http://schemas.openxmlformats.org/drawingml/2006/chartDrawing">
    <cdr:from>
      <cdr:x>0.4642</cdr:x>
      <cdr:y>0.28208</cdr:y>
    </cdr:from>
    <cdr:to>
      <cdr:x>0.86122</cdr:x>
      <cdr:y>0.3242</cdr:y>
    </cdr:to>
    <cdr:sp macro="" textlink="">
      <cdr:nvSpPr>
        <cdr:cNvPr id="2" name="TextBox 1">
          <a:extLst xmlns:a="http://schemas.openxmlformats.org/drawingml/2006/main">
            <a:ext uri="{FF2B5EF4-FFF2-40B4-BE49-F238E27FC236}">
              <a16:creationId xmlns:a16="http://schemas.microsoft.com/office/drawing/2014/main" id="{28F9589F-AF89-4564-AD70-0BB73285B96B}"/>
            </a:ext>
          </a:extLst>
        </cdr:cNvPr>
        <cdr:cNvSpPr txBox="1"/>
      </cdr:nvSpPr>
      <cdr:spPr>
        <a:xfrm xmlns:a="http://schemas.openxmlformats.org/drawingml/2006/main">
          <a:off x="4070237" y="1460765"/>
          <a:ext cx="3481166" cy="218113"/>
        </a:xfrm>
        <a:prstGeom xmlns:a="http://schemas.openxmlformats.org/drawingml/2006/main" prst="rect">
          <a:avLst/>
        </a:prstGeom>
        <a:solidFill xmlns:a="http://schemas.openxmlformats.org/drawingml/2006/main">
          <a:schemeClr val="bg1"/>
        </a:solidFill>
        <a:ln xmlns:a="http://schemas.openxmlformats.org/drawingml/2006/main" w="1905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900" b="1" dirty="0">
              <a:solidFill>
                <a:srgbClr val="0070C0"/>
              </a:solidFill>
            </a:rPr>
            <a:t>Nominal Interest Rates </a:t>
          </a:r>
          <a:r>
            <a:rPr lang="en-US" sz="900" b="1" dirty="0"/>
            <a:t>= Real Rates + </a:t>
          </a:r>
          <a:r>
            <a:rPr lang="en-US" sz="900" b="1" dirty="0">
              <a:solidFill>
                <a:srgbClr val="DC661D"/>
              </a:solidFill>
            </a:rPr>
            <a:t>Expected Inflation</a:t>
          </a:r>
        </a:p>
      </cdr:txBody>
    </cdr:sp>
  </cdr:relSizeAnchor>
  <cdr:relSizeAnchor xmlns:cdr="http://schemas.openxmlformats.org/drawingml/2006/chartDrawing">
    <cdr:from>
      <cdr:x>0.62413</cdr:x>
      <cdr:y>0.38135</cdr:y>
    </cdr:from>
    <cdr:to>
      <cdr:x>0.77501</cdr:x>
      <cdr:y>0.41977</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5472504" y="1974858"/>
          <a:ext cx="1322952" cy="198961"/>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rgbClr val="0070C0"/>
              </a:solidFill>
            </a:rPr>
            <a:t>Nominal Rates</a:t>
          </a:r>
        </a:p>
      </cdr:txBody>
    </cdr:sp>
  </cdr:relSizeAnchor>
  <cdr:relSizeAnchor xmlns:cdr="http://schemas.openxmlformats.org/drawingml/2006/chartDrawing">
    <cdr:from>
      <cdr:x>0.75042</cdr:x>
      <cdr:y>0.90932</cdr:y>
    </cdr:from>
    <cdr:to>
      <cdr:x>0.91746</cdr:x>
      <cdr:y>0.95606</cdr:y>
    </cdr:to>
    <cdr:sp macro="" textlink="">
      <cdr:nvSpPr>
        <cdr:cNvPr id="4"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6579837" y="4709000"/>
          <a:ext cx="1464646" cy="242047"/>
        </a:xfrm>
        <a:prstGeom xmlns:a="http://schemas.openxmlformats.org/drawingml/2006/main" prst="rect">
          <a:avLst/>
        </a:prstGeom>
        <a:solidFill xmlns:a="http://schemas.openxmlformats.org/drawingml/2006/main">
          <a:schemeClr val="bg1"/>
        </a:solidFill>
        <a:ln xmlns:a="http://schemas.openxmlformats.org/drawingml/2006/main" w="12700">
          <a:solidFill>
            <a:schemeClr val="tx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t>Real Interest Rates</a:t>
          </a:r>
        </a:p>
      </cdr:txBody>
    </cdr:sp>
  </cdr:relSizeAnchor>
  <cdr:relSizeAnchor xmlns:cdr="http://schemas.openxmlformats.org/drawingml/2006/chartDrawing">
    <cdr:from>
      <cdr:x>0.77051</cdr:x>
      <cdr:y>0.46635</cdr:y>
    </cdr:from>
    <cdr:to>
      <cdr:x>0.91694</cdr:x>
      <cdr:y>0.50314</cdr:y>
    </cdr:to>
    <cdr:sp macro="" textlink="">
      <cdr:nvSpPr>
        <cdr:cNvPr id="5"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6756046" y="2415012"/>
          <a:ext cx="1283933" cy="19052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rgbClr val="DC661D"/>
              </a:solidFill>
            </a:rPr>
            <a:t>Expected Inflation</a:t>
          </a:r>
        </a:p>
      </cdr:txBody>
    </cdr:sp>
  </cdr:relSizeAnchor>
  <cdr:relSizeAnchor xmlns:cdr="http://schemas.openxmlformats.org/drawingml/2006/chartDrawing">
    <cdr:from>
      <cdr:x>0.7399</cdr:x>
      <cdr:y>0.42616</cdr:y>
    </cdr:from>
    <cdr:to>
      <cdr:x>0.76183</cdr:x>
      <cdr:y>0.49312</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flipH="1">
          <a:off x="6487601" y="2206880"/>
          <a:ext cx="192288" cy="346758"/>
        </a:xfrm>
        <a:prstGeom xmlns:a="http://schemas.openxmlformats.org/drawingml/2006/main" prst="straightConnector1">
          <a:avLst/>
        </a:prstGeom>
        <a:ln xmlns:a="http://schemas.openxmlformats.org/drawingml/2006/main" w="19050">
          <a:solidFill>
            <a:srgbClr val="0070C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0.85662</cdr:x>
      <cdr:y>0.51211</cdr:y>
    </cdr:from>
    <cdr:to>
      <cdr:x>0.85662</cdr:x>
      <cdr:y>0.54613</cdr:y>
    </cdr:to>
    <cdr:cxnSp macro="">
      <cdr:nvCxnSpPr>
        <cdr:cNvPr id="8" name="Straight Arrow Connector 7">
          <a:extLst xmlns:a="http://schemas.openxmlformats.org/drawingml/2006/main">
            <a:ext uri="{FF2B5EF4-FFF2-40B4-BE49-F238E27FC236}">
              <a16:creationId xmlns:a16="http://schemas.microsoft.com/office/drawing/2014/main" id="{C0A20854-1FE3-4E86-AC66-C71B3E142F46}"/>
            </a:ext>
          </a:extLst>
        </cdr:cNvPr>
        <cdr:cNvCxnSpPr/>
      </cdr:nvCxnSpPr>
      <cdr:spPr>
        <a:xfrm xmlns:a="http://schemas.openxmlformats.org/drawingml/2006/main">
          <a:off x="7511031" y="2652001"/>
          <a:ext cx="1" cy="176169"/>
        </a:xfrm>
        <a:prstGeom xmlns:a="http://schemas.openxmlformats.org/drawingml/2006/main" prst="straightConnector1">
          <a:avLst/>
        </a:prstGeom>
        <a:ln xmlns:a="http://schemas.openxmlformats.org/drawingml/2006/main" w="12700">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0.88436</cdr:x>
      <cdr:y>0.87498</cdr:y>
    </cdr:from>
    <cdr:to>
      <cdr:x>0.89967</cdr:x>
      <cdr:y>0.90899</cdr:y>
    </cdr:to>
    <cdr:cxnSp macro="">
      <cdr:nvCxnSpPr>
        <cdr:cNvPr id="10" name="Straight Arrow Connector 9">
          <a:extLst xmlns:a="http://schemas.openxmlformats.org/drawingml/2006/main">
            <a:ext uri="{FF2B5EF4-FFF2-40B4-BE49-F238E27FC236}">
              <a16:creationId xmlns:a16="http://schemas.microsoft.com/office/drawing/2014/main" id="{C0A20854-1FE3-4E86-AC66-C71B3E142F46}"/>
            </a:ext>
          </a:extLst>
        </cdr:cNvPr>
        <cdr:cNvCxnSpPr/>
      </cdr:nvCxnSpPr>
      <cdr:spPr>
        <a:xfrm xmlns:a="http://schemas.openxmlformats.org/drawingml/2006/main" flipH="1" flipV="1">
          <a:off x="7754311" y="4531135"/>
          <a:ext cx="134210" cy="176144"/>
        </a:xfrm>
        <a:prstGeom xmlns:a="http://schemas.openxmlformats.org/drawingml/2006/main" prst="straightConnector1">
          <a:avLst/>
        </a:prstGeom>
        <a:ln xmlns:a="http://schemas.openxmlformats.org/drawingml/2006/main" w="12700">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0.47009</cdr:x>
      <cdr:y>0.84636</cdr:y>
    </cdr:from>
    <cdr:to>
      <cdr:x>0.72053</cdr:x>
      <cdr:y>0.9838</cdr:y>
    </cdr:to>
    <cdr:sp macro="" textlink="">
      <cdr:nvSpPr>
        <cdr:cNvPr id="9" name="TextBox 1">
          <a:extLst xmlns:a="http://schemas.openxmlformats.org/drawingml/2006/main">
            <a:ext uri="{FF2B5EF4-FFF2-40B4-BE49-F238E27FC236}">
              <a16:creationId xmlns:a16="http://schemas.microsoft.com/office/drawing/2014/main" id="{6F16D95E-6653-40B0-BDAA-E382EBD13621}"/>
            </a:ext>
          </a:extLst>
        </cdr:cNvPr>
        <cdr:cNvSpPr txBox="1"/>
      </cdr:nvSpPr>
      <cdr:spPr>
        <a:xfrm xmlns:a="http://schemas.openxmlformats.org/drawingml/2006/main">
          <a:off x="4121877" y="4382959"/>
          <a:ext cx="2195889" cy="711733"/>
        </a:xfrm>
        <a:prstGeom xmlns:a="http://schemas.openxmlformats.org/drawingml/2006/main" prst="rect">
          <a:avLst/>
        </a:prstGeom>
        <a:solidFill xmlns:a="http://schemas.openxmlformats.org/drawingml/2006/main">
          <a:schemeClr val="bg1"/>
        </a:solidFill>
        <a:ln xmlns:a="http://schemas.openxmlformats.org/drawingml/2006/main" w="12700">
          <a:solidFill>
            <a:srgbClr val="7030A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7030A0"/>
              </a:solidFill>
            </a:rPr>
            <a:t>QE</a:t>
          </a:r>
        </a:p>
        <a:p xmlns:a="http://schemas.openxmlformats.org/drawingml/2006/main">
          <a:pPr algn="ctr"/>
          <a:r>
            <a:rPr lang="en-US" sz="1200" b="1" dirty="0">
              <a:solidFill>
                <a:srgbClr val="7030A0"/>
              </a:solidFill>
            </a:rPr>
            <a:t>Quantitative Easing</a:t>
          </a:r>
        </a:p>
        <a:p xmlns:a="http://schemas.openxmlformats.org/drawingml/2006/main">
          <a:pPr algn="ctr"/>
          <a:r>
            <a:rPr lang="en-US" sz="1200" dirty="0">
              <a:solidFill>
                <a:srgbClr val="7030A0"/>
              </a:solidFill>
            </a:rPr>
            <a:t>Print Money to Buy Bonds</a:t>
          </a:r>
        </a:p>
      </cdr:txBody>
    </cdr:sp>
  </cdr:relSizeAnchor>
</c:userShapes>
</file>

<file path=ppt/drawings/drawing3.xml><?xml version="1.0" encoding="utf-8"?>
<c:userShapes xmlns:c="http://schemas.openxmlformats.org/drawingml/2006/chart">
  <cdr:relSizeAnchor xmlns:cdr="http://schemas.openxmlformats.org/drawingml/2006/chartDrawing">
    <cdr:from>
      <cdr:x>0.78157</cdr:x>
      <cdr:y>0.58463</cdr:y>
    </cdr:from>
    <cdr:to>
      <cdr:x>0.90923</cdr:x>
      <cdr:y>0.67328</cdr:y>
    </cdr:to>
    <cdr:sp macro="" textlink="">
      <cdr:nvSpPr>
        <cdr:cNvPr id="2" name="TextBox 1">
          <a:extLst xmlns:a="http://schemas.openxmlformats.org/drawingml/2006/main">
            <a:ext uri="{FF2B5EF4-FFF2-40B4-BE49-F238E27FC236}">
              <a16:creationId xmlns:a16="http://schemas.microsoft.com/office/drawing/2014/main" id="{E41218B0-D84E-4CF1-B1B0-746CB0649A54}"/>
            </a:ext>
          </a:extLst>
        </cdr:cNvPr>
        <cdr:cNvSpPr txBox="1"/>
      </cdr:nvSpPr>
      <cdr:spPr>
        <a:xfrm xmlns:a="http://schemas.openxmlformats.org/drawingml/2006/main">
          <a:off x="6654504" y="3044600"/>
          <a:ext cx="1086933" cy="46166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rgbClr val="0070C0"/>
              </a:solidFill>
            </a:rPr>
            <a:t>12.9 million</a:t>
          </a:r>
        </a:p>
        <a:p xmlns:a="http://schemas.openxmlformats.org/drawingml/2006/main">
          <a:pPr algn="ctr"/>
          <a:r>
            <a:rPr lang="en-US" sz="1200" dirty="0">
              <a:solidFill>
                <a:srgbClr val="0070C0"/>
              </a:solidFill>
            </a:rPr>
            <a:t>Sales Pace</a:t>
          </a:r>
        </a:p>
      </cdr:txBody>
    </cdr:sp>
  </cdr:relSizeAnchor>
  <cdr:relSizeAnchor xmlns:cdr="http://schemas.openxmlformats.org/drawingml/2006/chartDrawing">
    <cdr:from>
      <cdr:x>0.80695</cdr:x>
      <cdr:y>0.51633</cdr:y>
    </cdr:from>
    <cdr:to>
      <cdr:x>0.85717</cdr:x>
      <cdr:y>0.58497</cdr:y>
    </cdr:to>
    <cdr:cxnSp macro="">
      <cdr:nvCxnSpPr>
        <cdr:cNvPr id="3" name="Straight Arrow Connector 2">
          <a:extLst xmlns:a="http://schemas.openxmlformats.org/drawingml/2006/main">
            <a:ext uri="{FF2B5EF4-FFF2-40B4-BE49-F238E27FC236}">
              <a16:creationId xmlns:a16="http://schemas.microsoft.com/office/drawing/2014/main" id="{95DACD98-B790-41B3-BD19-89189FD70267}"/>
            </a:ext>
          </a:extLst>
        </cdr:cNvPr>
        <cdr:cNvCxnSpPr>
          <a:cxnSpLocks xmlns:a="http://schemas.openxmlformats.org/drawingml/2006/main"/>
        </cdr:cNvCxnSpPr>
      </cdr:nvCxnSpPr>
      <cdr:spPr>
        <a:xfrm xmlns:a="http://schemas.openxmlformats.org/drawingml/2006/main" flipH="1" flipV="1">
          <a:off x="6870592" y="2688937"/>
          <a:ext cx="427587" cy="357459"/>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0.75082</cdr:x>
      <cdr:y>0.17962</cdr:y>
    </cdr:from>
    <cdr:to>
      <cdr:x>0.87437</cdr:x>
      <cdr:y>0.27814</cdr:y>
    </cdr:to>
    <cdr:sp macro="" textlink="">
      <cdr:nvSpPr>
        <cdr:cNvPr id="2" name="TextBox 1">
          <a:extLst xmlns:a="http://schemas.openxmlformats.org/drawingml/2006/main">
            <a:ext uri="{FF2B5EF4-FFF2-40B4-BE49-F238E27FC236}">
              <a16:creationId xmlns:a16="http://schemas.microsoft.com/office/drawing/2014/main" id="{B76F1A1C-D7A0-4309-9C57-285BD16D1827}"/>
            </a:ext>
          </a:extLst>
        </cdr:cNvPr>
        <cdr:cNvSpPr txBox="1"/>
      </cdr:nvSpPr>
      <cdr:spPr>
        <a:xfrm xmlns:a="http://schemas.openxmlformats.org/drawingml/2006/main">
          <a:off x="6635997" y="953923"/>
          <a:ext cx="1091966" cy="52322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1400" dirty="0">
              <a:solidFill>
                <a:srgbClr val="00B050"/>
              </a:solidFill>
            </a:rPr>
            <a:t>6.3 million</a:t>
          </a:r>
        </a:p>
        <a:p xmlns:a="http://schemas.openxmlformats.org/drawingml/2006/main">
          <a:pPr algn="ctr"/>
          <a:r>
            <a:rPr lang="en-US" sz="1400" dirty="0">
              <a:solidFill>
                <a:srgbClr val="00B050"/>
              </a:solidFill>
            </a:rPr>
            <a:t>Sales Pace</a:t>
          </a:r>
        </a:p>
      </cdr:txBody>
    </cdr:sp>
  </cdr:relSizeAnchor>
  <cdr:relSizeAnchor xmlns:cdr="http://schemas.openxmlformats.org/drawingml/2006/chartDrawing">
    <cdr:from>
      <cdr:x>0.81248</cdr:x>
      <cdr:y>0.2797</cdr:y>
    </cdr:from>
    <cdr:to>
      <cdr:x>0.82651</cdr:x>
      <cdr:y>0.38297</cdr:y>
    </cdr:to>
    <cdr:cxnSp macro="">
      <cdr:nvCxnSpPr>
        <cdr:cNvPr id="3" name="Straight Arrow Connector 2">
          <a:extLst xmlns:a="http://schemas.openxmlformats.org/drawingml/2006/main">
            <a:ext uri="{FF2B5EF4-FFF2-40B4-BE49-F238E27FC236}">
              <a16:creationId xmlns:a16="http://schemas.microsoft.com/office/drawing/2014/main" id="{CCA9149B-D19C-4914-BEDE-EEBB98933A92}"/>
            </a:ext>
          </a:extLst>
        </cdr:cNvPr>
        <cdr:cNvCxnSpPr>
          <a:cxnSpLocks xmlns:a="http://schemas.openxmlformats.org/drawingml/2006/main"/>
        </cdr:cNvCxnSpPr>
      </cdr:nvCxnSpPr>
      <cdr:spPr>
        <a:xfrm xmlns:a="http://schemas.openxmlformats.org/drawingml/2006/main" flipH="1">
          <a:off x="7181001" y="1485402"/>
          <a:ext cx="123975" cy="548444"/>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0.76046</cdr:x>
      <cdr:y>0.6915</cdr:y>
    </cdr:from>
    <cdr:to>
      <cdr:x>0.89507</cdr:x>
      <cdr:y>0.79002</cdr:y>
    </cdr:to>
    <cdr:sp macro="" textlink="">
      <cdr:nvSpPr>
        <cdr:cNvPr id="6" name="TextBox 1">
          <a:extLst xmlns:a="http://schemas.openxmlformats.org/drawingml/2006/main">
            <a:ext uri="{FF2B5EF4-FFF2-40B4-BE49-F238E27FC236}">
              <a16:creationId xmlns:a16="http://schemas.microsoft.com/office/drawing/2014/main" id="{A0488F90-1C7A-4E54-BFD4-2DEDFCDF1A31}"/>
            </a:ext>
          </a:extLst>
        </cdr:cNvPr>
        <cdr:cNvSpPr txBox="1"/>
      </cdr:nvSpPr>
      <cdr:spPr>
        <a:xfrm xmlns:a="http://schemas.openxmlformats.org/drawingml/2006/main">
          <a:off x="6721182" y="3672406"/>
          <a:ext cx="1189749" cy="52322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rgbClr val="0070C0"/>
              </a:solidFill>
            </a:rPr>
            <a:t>1.270 million</a:t>
          </a:r>
        </a:p>
        <a:p xmlns:a="http://schemas.openxmlformats.org/drawingml/2006/main">
          <a:pPr algn="ctr"/>
          <a:r>
            <a:rPr lang="en-US" sz="1400" dirty="0">
              <a:solidFill>
                <a:srgbClr val="0070C0"/>
              </a:solidFill>
            </a:rPr>
            <a:t>Inventory</a:t>
          </a:r>
        </a:p>
      </cdr:txBody>
    </cdr:sp>
  </cdr:relSizeAnchor>
  <cdr:relSizeAnchor xmlns:cdr="http://schemas.openxmlformats.org/drawingml/2006/chartDrawing">
    <cdr:from>
      <cdr:x>0.80584</cdr:x>
      <cdr:y>0.78991</cdr:y>
    </cdr:from>
    <cdr:to>
      <cdr:x>0.82177</cdr:x>
      <cdr:y>0.83553</cdr:y>
    </cdr:to>
    <cdr:cxnSp macro="">
      <cdr:nvCxnSpPr>
        <cdr:cNvPr id="7" name="Straight Arrow Connector 6">
          <a:extLst xmlns:a="http://schemas.openxmlformats.org/drawingml/2006/main">
            <a:ext uri="{FF2B5EF4-FFF2-40B4-BE49-F238E27FC236}">
              <a16:creationId xmlns:a16="http://schemas.microsoft.com/office/drawing/2014/main" id="{EFA04593-50B8-4893-8868-8A37BAFC37E8}"/>
            </a:ext>
          </a:extLst>
        </cdr:cNvPr>
        <cdr:cNvCxnSpPr>
          <a:cxnSpLocks xmlns:a="http://schemas.openxmlformats.org/drawingml/2006/main"/>
        </cdr:cNvCxnSpPr>
      </cdr:nvCxnSpPr>
      <cdr:spPr>
        <a:xfrm xmlns:a="http://schemas.openxmlformats.org/drawingml/2006/main" flipH="1">
          <a:off x="7122258" y="4195040"/>
          <a:ext cx="140814" cy="242257"/>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0.4862</cdr:x>
      <cdr:y>0.30848</cdr:y>
    </cdr:from>
    <cdr:to>
      <cdr:x>0.67446</cdr:x>
      <cdr:y>0.407</cdr:y>
    </cdr:to>
    <cdr:sp macro="" textlink="">
      <cdr:nvSpPr>
        <cdr:cNvPr id="8" name="TextBox 1">
          <a:extLst xmlns:a="http://schemas.openxmlformats.org/drawingml/2006/main">
            <a:ext uri="{FF2B5EF4-FFF2-40B4-BE49-F238E27FC236}">
              <a16:creationId xmlns:a16="http://schemas.microsoft.com/office/drawing/2014/main" id="{E259D41A-5115-49FE-BEA0-1A75E595C11B}"/>
            </a:ext>
          </a:extLst>
        </cdr:cNvPr>
        <cdr:cNvSpPr txBox="1"/>
      </cdr:nvSpPr>
      <cdr:spPr>
        <a:xfrm xmlns:a="http://schemas.openxmlformats.org/drawingml/2006/main">
          <a:off x="4297200" y="1638262"/>
          <a:ext cx="1663917" cy="52322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rgbClr val="DC661D"/>
              </a:solidFill>
            </a:rPr>
            <a:t>5.0 million</a:t>
          </a:r>
        </a:p>
        <a:p xmlns:a="http://schemas.openxmlformats.org/drawingml/2006/main">
          <a:pPr algn="ctr"/>
          <a:r>
            <a:rPr lang="en-US" sz="1400" dirty="0">
              <a:solidFill>
                <a:srgbClr val="DC661D"/>
              </a:solidFill>
            </a:rPr>
            <a:t>Long Run Average</a:t>
          </a:r>
        </a:p>
      </cdr:txBody>
    </cdr:sp>
  </cdr:relSizeAnchor>
  <cdr:relSizeAnchor xmlns:cdr="http://schemas.openxmlformats.org/drawingml/2006/chartDrawing">
    <cdr:from>
      <cdr:x>0.57511</cdr:x>
      <cdr:y>0.41247</cdr:y>
    </cdr:from>
    <cdr:to>
      <cdr:x>0.57511</cdr:x>
      <cdr:y>0.53726</cdr:y>
    </cdr:to>
    <cdr:cxnSp macro="">
      <cdr:nvCxnSpPr>
        <cdr:cNvPr id="9" name="Straight Arrow Connector 8">
          <a:extLst xmlns:a="http://schemas.openxmlformats.org/drawingml/2006/main">
            <a:ext uri="{FF2B5EF4-FFF2-40B4-BE49-F238E27FC236}">
              <a16:creationId xmlns:a16="http://schemas.microsoft.com/office/drawing/2014/main" id="{40AA7701-6E2E-42AA-85E0-1B5B21F9E281}"/>
            </a:ext>
          </a:extLst>
        </cdr:cNvPr>
        <cdr:cNvCxnSpPr>
          <a:cxnSpLocks xmlns:a="http://schemas.openxmlformats.org/drawingml/2006/main"/>
        </cdr:cNvCxnSpPr>
      </cdr:nvCxnSpPr>
      <cdr:spPr>
        <a:xfrm xmlns:a="http://schemas.openxmlformats.org/drawingml/2006/main">
          <a:off x="5083020" y="2190544"/>
          <a:ext cx="1" cy="662730"/>
        </a:xfrm>
        <a:prstGeom xmlns:a="http://schemas.openxmlformats.org/drawingml/2006/main" prst="straightConnector1">
          <a:avLst/>
        </a:prstGeom>
        <a:ln xmlns:a="http://schemas.openxmlformats.org/drawingml/2006/main" w="38100">
          <a:solidFill>
            <a:srgbClr val="DC661D"/>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0.42337</cdr:x>
      <cdr:y>0.75477</cdr:y>
    </cdr:from>
    <cdr:to>
      <cdr:x>0.64377</cdr:x>
      <cdr:y>0.91124</cdr:y>
    </cdr:to>
    <cdr:sp macro="" textlink="">
      <cdr:nvSpPr>
        <cdr:cNvPr id="10" name="TextBox 1">
          <a:extLst xmlns:a="http://schemas.openxmlformats.org/drawingml/2006/main">
            <a:ext uri="{FF2B5EF4-FFF2-40B4-BE49-F238E27FC236}">
              <a16:creationId xmlns:a16="http://schemas.microsoft.com/office/drawing/2014/main" id="{7D378CE1-41A2-4C1B-9E2B-DE05293952F3}"/>
            </a:ext>
          </a:extLst>
        </cdr:cNvPr>
        <cdr:cNvSpPr txBox="1"/>
      </cdr:nvSpPr>
      <cdr:spPr>
        <a:xfrm xmlns:a="http://schemas.openxmlformats.org/drawingml/2006/main">
          <a:off x="3741892" y="4008444"/>
          <a:ext cx="1947967" cy="83097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dirty="0">
              <a:solidFill>
                <a:srgbClr val="FF0000"/>
              </a:solidFill>
            </a:rPr>
            <a:t>Home Prices</a:t>
          </a:r>
        </a:p>
        <a:p xmlns:a="http://schemas.openxmlformats.org/drawingml/2006/main">
          <a:pPr algn="ctr"/>
          <a:r>
            <a:rPr lang="en-US" sz="2400" dirty="0">
              <a:solidFill>
                <a:srgbClr val="FF0000"/>
              </a:solidFill>
            </a:rPr>
            <a:t>Rising 17%</a:t>
          </a:r>
        </a:p>
      </cdr:txBody>
    </cdr:sp>
  </cdr:relSizeAnchor>
</c:userShapes>
</file>

<file path=ppt/drawings/drawing5.xml><?xml version="1.0" encoding="utf-8"?>
<c:userShapes xmlns:c="http://schemas.openxmlformats.org/drawingml/2006/chart">
  <cdr:relSizeAnchor xmlns:cdr="http://schemas.openxmlformats.org/drawingml/2006/chartDrawing">
    <cdr:from>
      <cdr:x>0.70776</cdr:x>
      <cdr:y>0.37928</cdr:y>
    </cdr:from>
    <cdr:to>
      <cdr:x>0.90982</cdr:x>
      <cdr:y>0.43185</cdr:y>
    </cdr:to>
    <cdr:sp macro="" textlink="">
      <cdr:nvSpPr>
        <cdr:cNvPr id="2" name="TextBox 1">
          <a:extLst xmlns:a="http://schemas.openxmlformats.org/drawingml/2006/main">
            <a:ext uri="{FF2B5EF4-FFF2-40B4-BE49-F238E27FC236}">
              <a16:creationId xmlns:a16="http://schemas.microsoft.com/office/drawing/2014/main" id="{A11DFA8E-080A-4C95-BDAF-C89A95835D1A}"/>
            </a:ext>
          </a:extLst>
        </cdr:cNvPr>
        <cdr:cNvSpPr txBox="1"/>
      </cdr:nvSpPr>
      <cdr:spPr>
        <a:xfrm xmlns:a="http://schemas.openxmlformats.org/drawingml/2006/main">
          <a:off x="6188834" y="1998424"/>
          <a:ext cx="1766867" cy="276994"/>
        </a:xfrm>
        <a:prstGeom xmlns:a="http://schemas.openxmlformats.org/drawingml/2006/main" prst="rect">
          <a:avLst/>
        </a:prstGeom>
        <a:solidFill xmlns:a="http://schemas.openxmlformats.org/drawingml/2006/main">
          <a:schemeClr val="bg1"/>
        </a:solidFill>
        <a:ln xmlns:a="http://schemas.openxmlformats.org/drawingml/2006/main">
          <a:solidFill>
            <a:srgbClr val="FF0000"/>
          </a:solid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rgbClr val="FF0000"/>
              </a:solidFill>
            </a:rPr>
            <a:t>Lowest Margins Ever!</a:t>
          </a:r>
          <a:endParaRPr lang="en-US" sz="1200" dirty="0">
            <a:solidFill>
              <a:srgbClr val="FF0000"/>
            </a:solidFill>
          </a:endParaRPr>
        </a:p>
      </cdr:txBody>
    </cdr:sp>
  </cdr:relSizeAnchor>
  <cdr:relSizeAnchor xmlns:cdr="http://schemas.openxmlformats.org/drawingml/2006/chartDrawing">
    <cdr:from>
      <cdr:x>0.79799</cdr:x>
      <cdr:y>0.43412</cdr:y>
    </cdr:from>
    <cdr:to>
      <cdr:x>0.79799</cdr:x>
      <cdr:y>0.72548</cdr:y>
    </cdr:to>
    <cdr:cxnSp macro="">
      <cdr:nvCxnSpPr>
        <cdr:cNvPr id="3" name="Straight Arrow Connector 2">
          <a:extLst xmlns:a="http://schemas.openxmlformats.org/drawingml/2006/main">
            <a:ext uri="{FF2B5EF4-FFF2-40B4-BE49-F238E27FC236}">
              <a16:creationId xmlns:a16="http://schemas.microsoft.com/office/drawing/2014/main" id="{968B7923-D3F8-47D8-8366-91168087AE23}"/>
            </a:ext>
          </a:extLst>
        </cdr:cNvPr>
        <cdr:cNvCxnSpPr>
          <a:cxnSpLocks xmlns:a="http://schemas.openxmlformats.org/drawingml/2006/main"/>
        </cdr:cNvCxnSpPr>
      </cdr:nvCxnSpPr>
      <cdr:spPr>
        <a:xfrm xmlns:a="http://schemas.openxmlformats.org/drawingml/2006/main">
          <a:off x="6977876" y="2287390"/>
          <a:ext cx="0" cy="1535190"/>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0.08256</cdr:x>
      <cdr:y>0.68152</cdr:y>
    </cdr:from>
    <cdr:to>
      <cdr:x>0.96487</cdr:x>
      <cdr:y>0.68152</cdr:y>
    </cdr:to>
    <cdr:cxnSp macro="">
      <cdr:nvCxnSpPr>
        <cdr:cNvPr id="4" name="Straight Connector 3">
          <a:extLst xmlns:a="http://schemas.openxmlformats.org/drawingml/2006/main">
            <a:ext uri="{FF2B5EF4-FFF2-40B4-BE49-F238E27FC236}">
              <a16:creationId xmlns:a16="http://schemas.microsoft.com/office/drawing/2014/main" id="{4984BE96-4429-4E99-A966-58B219071C1E}"/>
            </a:ext>
          </a:extLst>
        </cdr:cNvPr>
        <cdr:cNvCxnSpPr/>
      </cdr:nvCxnSpPr>
      <cdr:spPr>
        <a:xfrm xmlns:a="http://schemas.openxmlformats.org/drawingml/2006/main">
          <a:off x="721919" y="3590954"/>
          <a:ext cx="7715190" cy="0"/>
        </a:xfrm>
        <a:prstGeom xmlns:a="http://schemas.openxmlformats.org/drawingml/2006/main" prst="line">
          <a:avLst/>
        </a:prstGeom>
        <a:ln xmlns:a="http://schemas.openxmlformats.org/drawingml/2006/main" w="28575">
          <a:solidFill>
            <a:srgbClr val="FFC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0.12935</cdr:x>
      <cdr:y>0.54675</cdr:y>
    </cdr:from>
    <cdr:to>
      <cdr:x>0.3758</cdr:x>
      <cdr:y>0.59932</cdr:y>
    </cdr:to>
    <cdr:sp macro="" textlink="">
      <cdr:nvSpPr>
        <cdr:cNvPr id="5" name="TextBox 1">
          <a:extLst xmlns:a="http://schemas.openxmlformats.org/drawingml/2006/main">
            <a:ext uri="{FF2B5EF4-FFF2-40B4-BE49-F238E27FC236}">
              <a16:creationId xmlns:a16="http://schemas.microsoft.com/office/drawing/2014/main" id="{7AFE379B-8C22-4753-B5E8-02D2C3A86FB0}"/>
            </a:ext>
          </a:extLst>
        </cdr:cNvPr>
        <cdr:cNvSpPr txBox="1"/>
      </cdr:nvSpPr>
      <cdr:spPr>
        <a:xfrm xmlns:a="http://schemas.openxmlformats.org/drawingml/2006/main">
          <a:off x="1131092" y="2880856"/>
          <a:ext cx="2155009" cy="276980"/>
        </a:xfrm>
        <a:prstGeom xmlns:a="http://schemas.openxmlformats.org/drawingml/2006/main" prst="rect">
          <a:avLst/>
        </a:prstGeom>
        <a:solidFill xmlns:a="http://schemas.openxmlformats.org/drawingml/2006/main">
          <a:schemeClr val="bg1"/>
        </a:solidFill>
        <a:ln xmlns:a="http://schemas.openxmlformats.org/drawingml/2006/main" w="19050">
          <a:solidFill>
            <a:srgbClr val="FFC000"/>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Arial"/>
            </a:rPr>
            <a:t>0.38% Long Run Average</a:t>
          </a:r>
          <a:endParaRPr lang="en-US" sz="1200" dirty="0">
            <a:solidFill>
              <a:srgbClr val="FFC000"/>
            </a:solidFill>
          </a:endParaRPr>
        </a:p>
      </cdr:txBody>
    </cdr:sp>
  </cdr:relSizeAnchor>
  <cdr:relSizeAnchor xmlns:cdr="http://schemas.openxmlformats.org/drawingml/2006/chartDrawing">
    <cdr:from>
      <cdr:x>0.23894</cdr:x>
      <cdr:y>0.60039</cdr:y>
    </cdr:from>
    <cdr:to>
      <cdr:x>0.23894</cdr:x>
      <cdr:y>0.68051</cdr:y>
    </cdr:to>
    <cdr:cxnSp macro="">
      <cdr:nvCxnSpPr>
        <cdr:cNvPr id="6" name="Straight Connector 5">
          <a:extLst xmlns:a="http://schemas.openxmlformats.org/drawingml/2006/main">
            <a:ext uri="{FF2B5EF4-FFF2-40B4-BE49-F238E27FC236}">
              <a16:creationId xmlns:a16="http://schemas.microsoft.com/office/drawing/2014/main" id="{EB749379-9747-42A1-AD0C-0447291EF7A6}"/>
            </a:ext>
          </a:extLst>
        </cdr:cNvPr>
        <cdr:cNvCxnSpPr>
          <a:cxnSpLocks xmlns:a="http://schemas.openxmlformats.org/drawingml/2006/main"/>
        </cdr:cNvCxnSpPr>
      </cdr:nvCxnSpPr>
      <cdr:spPr>
        <a:xfrm xmlns:a="http://schemas.openxmlformats.org/drawingml/2006/main">
          <a:off x="2089384" y="3163489"/>
          <a:ext cx="0" cy="422131"/>
        </a:xfrm>
        <a:prstGeom xmlns:a="http://schemas.openxmlformats.org/drawingml/2006/main" prst="line">
          <a:avLst/>
        </a:prstGeom>
        <a:ln xmlns:a="http://schemas.openxmlformats.org/drawingml/2006/main" w="38100">
          <a:solidFill>
            <a:srgbClr val="FFC00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0.61059</cdr:x>
      <cdr:y>0.19713</cdr:y>
    </cdr:from>
    <cdr:to>
      <cdr:x>0.93492</cdr:x>
      <cdr:y>0.37821</cdr:y>
    </cdr:to>
    <cdr:sp macro="" textlink="">
      <cdr:nvSpPr>
        <cdr:cNvPr id="7" name="TextBox 1">
          <a:extLst xmlns:a="http://schemas.openxmlformats.org/drawingml/2006/main">
            <a:ext uri="{FF2B5EF4-FFF2-40B4-BE49-F238E27FC236}">
              <a16:creationId xmlns:a16="http://schemas.microsoft.com/office/drawing/2014/main" id="{2AD07DF9-DE0D-4E56-8190-75435686EB94}"/>
            </a:ext>
          </a:extLst>
        </cdr:cNvPr>
        <cdr:cNvSpPr txBox="1"/>
      </cdr:nvSpPr>
      <cdr:spPr>
        <a:xfrm xmlns:a="http://schemas.openxmlformats.org/drawingml/2006/main">
          <a:off x="5339162" y="1038688"/>
          <a:ext cx="2836033" cy="954107"/>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“This time is different”</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No mortgage crisis</a:t>
          </a:r>
        </a:p>
        <a:p xmlns:a="http://schemas.openxmlformats.org/drawingml/2006/main">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Home prices rising 17% today</a:t>
          </a:r>
        </a:p>
        <a:p xmlns:a="http://schemas.openxmlformats.org/drawingml/2006/main">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Home prices fell -10% in 2009</a:t>
          </a:r>
        </a:p>
      </cdr:txBody>
    </cdr:sp>
  </cdr:relSizeAnchor>
</c:userShapes>
</file>

<file path=ppt/drawings/drawing7.xml><?xml version="1.0" encoding="utf-8"?>
<c:userShapes xmlns:c="http://schemas.openxmlformats.org/drawingml/2006/chart">
  <cdr:relSizeAnchor xmlns:cdr="http://schemas.openxmlformats.org/drawingml/2006/chartDrawing">
    <cdr:from>
      <cdr:x>0.1686</cdr:x>
      <cdr:y>0.39205</cdr:y>
    </cdr:from>
    <cdr:to>
      <cdr:x>0.41367</cdr:x>
      <cdr:y>0.44539</cdr:y>
    </cdr:to>
    <cdr:sp macro="" textlink="">
      <cdr:nvSpPr>
        <cdr:cNvPr id="2" name="TextBox 1">
          <a:extLst xmlns:a="http://schemas.openxmlformats.org/drawingml/2006/main">
            <a:ext uri="{FF2B5EF4-FFF2-40B4-BE49-F238E27FC236}">
              <a16:creationId xmlns:a16="http://schemas.microsoft.com/office/drawing/2014/main" id="{7A7151B9-CE8A-4305-8998-E948DC0F1B09}"/>
            </a:ext>
          </a:extLst>
        </cdr:cNvPr>
        <cdr:cNvSpPr txBox="1"/>
      </cdr:nvSpPr>
      <cdr:spPr>
        <a:xfrm xmlns:a="http://schemas.openxmlformats.org/drawingml/2006/main">
          <a:off x="1482540" y="2035828"/>
          <a:ext cx="2154939" cy="276999"/>
        </a:xfrm>
        <a:prstGeom xmlns:a="http://schemas.openxmlformats.org/drawingml/2006/main" prst="rect">
          <a:avLst/>
        </a:prstGeom>
        <a:solidFill xmlns:a="http://schemas.openxmlformats.org/drawingml/2006/main">
          <a:schemeClr val="bg1"/>
        </a:solidFill>
        <a:ln xmlns:a="http://schemas.openxmlformats.org/drawingml/2006/main" w="19050">
          <a:solidFill>
            <a:srgbClr val="FFC000"/>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Arial"/>
            </a:rPr>
            <a:t>0.38% Long Run Average</a:t>
          </a:r>
          <a:endParaRPr lang="en-US" sz="1200" dirty="0">
            <a:solidFill>
              <a:srgbClr val="FFC000"/>
            </a:solidFill>
          </a:endParaRPr>
        </a:p>
      </cdr:txBody>
    </cdr:sp>
  </cdr:relSizeAnchor>
  <cdr:relSizeAnchor xmlns:cdr="http://schemas.openxmlformats.org/drawingml/2006/chartDrawing">
    <cdr:from>
      <cdr:x>0.23464</cdr:x>
      <cdr:y>0.45394</cdr:y>
    </cdr:from>
    <cdr:to>
      <cdr:x>0.23464</cdr:x>
      <cdr:y>0.51544</cdr:y>
    </cdr:to>
    <cdr:cxnSp macro="">
      <cdr:nvCxnSpPr>
        <cdr:cNvPr id="3" name="Straight Connector 2">
          <a:extLst xmlns:a="http://schemas.openxmlformats.org/drawingml/2006/main">
            <a:ext uri="{FF2B5EF4-FFF2-40B4-BE49-F238E27FC236}">
              <a16:creationId xmlns:a16="http://schemas.microsoft.com/office/drawing/2014/main" id="{28E89412-B5A0-439B-A578-F29C1306E48D}"/>
            </a:ext>
          </a:extLst>
        </cdr:cNvPr>
        <cdr:cNvCxnSpPr>
          <a:cxnSpLocks xmlns:a="http://schemas.openxmlformats.org/drawingml/2006/main"/>
        </cdr:cNvCxnSpPr>
      </cdr:nvCxnSpPr>
      <cdr:spPr>
        <a:xfrm xmlns:a="http://schemas.openxmlformats.org/drawingml/2006/main">
          <a:off x="988632" y="2025386"/>
          <a:ext cx="0" cy="274421"/>
        </a:xfrm>
        <a:prstGeom xmlns:a="http://schemas.openxmlformats.org/drawingml/2006/main" prst="line">
          <a:avLst/>
        </a:prstGeom>
        <a:ln xmlns:a="http://schemas.openxmlformats.org/drawingml/2006/main" w="38100">
          <a:solidFill>
            <a:srgbClr val="FFC00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defRPr sz="1100">
                <a:latin typeface="Arial" pitchFamily="34" charset="0"/>
              </a:defRPr>
            </a:lvl1pPr>
          </a:lstStyle>
          <a:p>
            <a:pPr>
              <a:defRPr/>
            </a:pPr>
            <a:endParaRPr lang="en-US"/>
          </a:p>
        </p:txBody>
      </p:sp>
      <p:sp>
        <p:nvSpPr>
          <p:cNvPr id="13315" name="Rectangle 3"/>
          <p:cNvSpPr>
            <a:spLocks noGrp="1" noChangeArrowheads="1"/>
          </p:cNvSpPr>
          <p:nvPr>
            <p:ph type="dt" sz="quarter" idx="1"/>
          </p:nvPr>
        </p:nvSpPr>
        <p:spPr bwMode="auto">
          <a:xfrm>
            <a:off x="3970734"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lgn="r">
              <a:defRPr sz="1100">
                <a:latin typeface="Arial" pitchFamily="34" charset="0"/>
              </a:defRPr>
            </a:lvl1pPr>
          </a:lstStyle>
          <a:p>
            <a:pPr>
              <a:defRPr/>
            </a:pPr>
            <a:endParaRPr lang="en-US"/>
          </a:p>
        </p:txBody>
      </p:sp>
      <p:sp>
        <p:nvSpPr>
          <p:cNvPr id="13316" name="Rectangle 4"/>
          <p:cNvSpPr>
            <a:spLocks noGrp="1" noChangeArrowheads="1"/>
          </p:cNvSpPr>
          <p:nvPr>
            <p:ph type="ftr" sz="quarter" idx="2"/>
          </p:nvPr>
        </p:nvSpPr>
        <p:spPr bwMode="auto">
          <a:xfrm>
            <a:off x="2"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defRPr sz="1100">
                <a:latin typeface="Arial" pitchFamily="34" charset="0"/>
              </a:defRPr>
            </a:lvl1pPr>
          </a:lstStyle>
          <a:p>
            <a:pPr>
              <a:defRPr/>
            </a:pPr>
            <a:endParaRPr lang="en-US"/>
          </a:p>
        </p:txBody>
      </p:sp>
      <p:sp>
        <p:nvSpPr>
          <p:cNvPr id="13317" name="Rectangle 5"/>
          <p:cNvSpPr>
            <a:spLocks noGrp="1" noChangeArrowheads="1"/>
          </p:cNvSpPr>
          <p:nvPr>
            <p:ph type="sldNum" sz="quarter" idx="3"/>
          </p:nvPr>
        </p:nvSpPr>
        <p:spPr bwMode="auto">
          <a:xfrm>
            <a:off x="3970734"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lgn="r">
              <a:defRPr sz="1100">
                <a:latin typeface="Arial" pitchFamily="34" charset="0"/>
              </a:defRPr>
            </a:lvl1pPr>
          </a:lstStyle>
          <a:p>
            <a:pPr>
              <a:defRPr/>
            </a:pPr>
            <a:fld id="{C9539FE0-93D5-485C-9691-F414A22DEA93}" type="slidenum">
              <a:rPr lang="en-US"/>
              <a:pPr>
                <a:defRPr/>
              </a:pPr>
              <a:t>‹#›</a:t>
            </a:fld>
            <a:endParaRPr lang="en-US"/>
          </a:p>
        </p:txBody>
      </p:sp>
    </p:spTree>
    <p:extLst>
      <p:ext uri="{BB962C8B-B14F-4D97-AF65-F5344CB8AC3E}">
        <p14:creationId xmlns:p14="http://schemas.microsoft.com/office/powerpoint/2010/main" val="2808553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defRPr sz="1100">
                <a:latin typeface="Arial" pitchFamily="34" charset="0"/>
              </a:defRPr>
            </a:lvl1pPr>
          </a:lstStyle>
          <a:p>
            <a:pPr>
              <a:defRPr/>
            </a:pPr>
            <a:endParaRPr lang="en-US"/>
          </a:p>
        </p:txBody>
      </p:sp>
      <p:sp>
        <p:nvSpPr>
          <p:cNvPr id="12291" name="Rectangle 3"/>
          <p:cNvSpPr>
            <a:spLocks noGrp="1" noChangeArrowheads="1"/>
          </p:cNvSpPr>
          <p:nvPr>
            <p:ph type="dt" idx="1"/>
          </p:nvPr>
        </p:nvSpPr>
        <p:spPr bwMode="auto">
          <a:xfrm>
            <a:off x="3970734"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lgn="r">
              <a:defRPr sz="1100">
                <a:latin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345" y="4416102"/>
            <a:ext cx="5607712"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2"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defRPr sz="1100">
                <a:latin typeface="Arial"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3970734"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lgn="r">
              <a:defRPr sz="1100">
                <a:latin typeface="Arial" pitchFamily="34" charset="0"/>
              </a:defRPr>
            </a:lvl1pPr>
          </a:lstStyle>
          <a:p>
            <a:pPr>
              <a:defRPr/>
            </a:pPr>
            <a:fld id="{719F38AC-A1FC-47AB-81BE-B8AD59C3D23E}" type="slidenum">
              <a:rPr lang="en-US"/>
              <a:pPr>
                <a:defRPr/>
              </a:pPr>
              <a:t>‹#›</a:t>
            </a:fld>
            <a:endParaRPr lang="en-US"/>
          </a:p>
        </p:txBody>
      </p:sp>
    </p:spTree>
    <p:extLst>
      <p:ext uri="{BB962C8B-B14F-4D97-AF65-F5344CB8AC3E}">
        <p14:creationId xmlns:p14="http://schemas.microsoft.com/office/powerpoint/2010/main" val="115657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9096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7073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7096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2816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9148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6096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1872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7006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5492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6194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04621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83272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16687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16687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18948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37212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969206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38278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49406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40502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63452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19121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194361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979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1442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5</a:t>
            </a:fld>
            <a:endParaRPr lang="en-US"/>
          </a:p>
        </p:txBody>
      </p:sp>
    </p:spTree>
    <p:extLst>
      <p:ext uri="{BB962C8B-B14F-4D97-AF65-F5344CB8AC3E}">
        <p14:creationId xmlns:p14="http://schemas.microsoft.com/office/powerpoint/2010/main" val="413430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1389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3992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0254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5258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cunamutual.com/blog" TargetMode="External"/><Relationship Id="rId3" Type="http://schemas.openxmlformats.org/officeDocument/2006/relationships/hyperlink" Target="http://www.cunamutual.com/" TargetMode="External"/><Relationship Id="rId7" Type="http://schemas.openxmlformats.org/officeDocument/2006/relationships/hyperlink" Target="https://www.cunamutual.com/linkedin" TargetMode="External"/><Relationship Id="rId12" Type="http://schemas.openxmlformats.org/officeDocument/2006/relationships/image" Target="../media/image14.png"/><Relationship Id="rId2" Type="http://schemas.openxmlformats.org/officeDocument/2006/relationships/image" Target="../media/image6.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www.cunamutual.com/youtube" TargetMode="External"/><Relationship Id="rId5" Type="http://schemas.openxmlformats.org/officeDocument/2006/relationships/hyperlink" Target="https://www.cunamutual.com/twitter" TargetMode="External"/><Relationship Id="rId15" Type="http://schemas.openxmlformats.org/officeDocument/2006/relationships/hyperlink" Target="https://www.cunamutual.com/googleplus" TargetMode="External"/><Relationship Id="rId10" Type="http://schemas.openxmlformats.org/officeDocument/2006/relationships/image" Target="../media/image13.png"/><Relationship Id="rId4" Type="http://schemas.openxmlformats.org/officeDocument/2006/relationships/image" Target="../media/image10.gif"/><Relationship Id="rId9" Type="http://schemas.openxmlformats.org/officeDocument/2006/relationships/hyperlink" Target="https://www.cunamutual.com/facebook" TargetMode="External"/><Relationship Id="rId1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www.cunamutual.com/facebook" TargetMode="External"/><Relationship Id="rId13" Type="http://schemas.openxmlformats.org/officeDocument/2006/relationships/image" Target="../media/image15.png"/><Relationship Id="rId3" Type="http://schemas.openxmlformats.org/officeDocument/2006/relationships/hyperlink" Target="http://www.cunamutual.com/" TargetMode="External"/><Relationship Id="rId7" Type="http://schemas.openxmlformats.org/officeDocument/2006/relationships/image" Target="../media/image12.png"/><Relationship Id="rId12" Type="http://schemas.openxmlformats.org/officeDocument/2006/relationships/hyperlink" Target="https://www.cunamutual.com/blog" TargetMode="External"/><Relationship Id="rId2" Type="http://schemas.openxmlformats.org/officeDocument/2006/relationships/image" Target="../media/image10.gif"/><Relationship Id="rId1" Type="http://schemas.openxmlformats.org/officeDocument/2006/relationships/slideMaster" Target="../slideMasters/slideMaster1.xml"/><Relationship Id="rId6" Type="http://schemas.openxmlformats.org/officeDocument/2006/relationships/hyperlink" Target="https://www.cunamutual.com/linkedin" TargetMode="Externa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hyperlink" Target="https://www.cunamutual.com/youtube" TargetMode="External"/><Relationship Id="rId4" Type="http://schemas.openxmlformats.org/officeDocument/2006/relationships/hyperlink" Target="https://www.cunamutual.com/twitter" TargetMode="External"/><Relationship Id="rId9" Type="http://schemas.openxmlformats.org/officeDocument/2006/relationships/image" Target="../media/image13.png"/><Relationship Id="rId14" Type="http://schemas.openxmlformats.org/officeDocument/2006/relationships/hyperlink" Target="https://www.cunamutual.com/googleplus"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5" name="Rectangle 35"/>
          <p:cNvSpPr>
            <a:spLocks noChangeArrowheads="1"/>
          </p:cNvSpPr>
          <p:nvPr/>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39"/>
          <p:cNvSpPr>
            <a:spLocks noChangeArrowheads="1"/>
          </p:cNvSpPr>
          <p:nvPr/>
        </p:nvSpPr>
        <p:spPr bwMode="auto">
          <a:xfrm>
            <a:off x="0" y="4975225"/>
            <a:ext cx="9144000" cy="26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itle 8"/>
          <p:cNvSpPr>
            <a:spLocks noGrp="1"/>
          </p:cNvSpPr>
          <p:nvPr>
            <p:ph type="ctrTitle" hasCustomPrompt="1"/>
          </p:nvPr>
        </p:nvSpPr>
        <p:spPr>
          <a:xfrm>
            <a:off x="692150" y="2491488"/>
            <a:ext cx="7772400" cy="553998"/>
          </a:xfrm>
        </p:spPr>
        <p:txBody>
          <a:bodyPr lIns="0" tIns="0" rIns="0" bIns="0" anchor="b"/>
          <a:lstStyle>
            <a:lvl1pPr algn="ctr">
              <a:defRPr sz="3600" b="1" baseline="0">
                <a:solidFill>
                  <a:schemeClr val="tx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692150" y="3163889"/>
            <a:ext cx="7772400" cy="1022350"/>
          </a:xfrm>
        </p:spPr>
        <p:txBody>
          <a:bodyPr lIns="0" tIns="0" rIns="0" bIns="0"/>
          <a:lstStyle>
            <a:lvl1pPr marL="0" indent="0" algn="ctr">
              <a:buNone/>
              <a:defRPr sz="2400" baseline="0"/>
            </a:lvl1pPr>
          </a:lstStyle>
          <a:p>
            <a:pPr lvl="0"/>
            <a:r>
              <a:rPr lang="en-US" dirty="0"/>
              <a:t>Cover Slide Subtitle</a:t>
            </a:r>
          </a:p>
        </p:txBody>
      </p:sp>
      <p:sp>
        <p:nvSpPr>
          <p:cNvPr id="6" name="Rectangle 38"/>
          <p:cNvSpPr>
            <a:spLocks noChangeArrowheads="1"/>
          </p:cNvSpPr>
          <p:nvPr/>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4"/>
          <p:cNvSpPr/>
          <p:nvPr userDrawn="1"/>
        </p:nvSpPr>
        <p:spPr>
          <a:xfrm>
            <a:off x="0" y="5029816"/>
            <a:ext cx="9144000" cy="18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40"/>
          <p:cNvSpPr txBox="1">
            <a:spLocks noChangeArrowheads="1"/>
          </p:cNvSpPr>
          <p:nvPr userDrawn="1"/>
        </p:nvSpPr>
        <p:spPr bwMode="auto">
          <a:xfrm>
            <a:off x="74613" y="6286165"/>
            <a:ext cx="3937000" cy="41549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700" dirty="0">
                <a:solidFill>
                  <a:schemeClr val="bg1"/>
                </a:solidFill>
                <a:latin typeface="Arial Narrow" pitchFamily="34" charset="0"/>
                <a:cs typeface="+mn-cs"/>
              </a:rPr>
              <a:t>CUNA Mutual Group Proprietary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Reproduction, Adaptation or Distribution Prohibited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 2018 CUNA Mutual Group,</a:t>
            </a:r>
            <a:r>
              <a:rPr lang="en-US" sz="700" baseline="0" dirty="0">
                <a:solidFill>
                  <a:schemeClr val="bg1"/>
                </a:solidFill>
                <a:latin typeface="Arial Narrow" pitchFamily="34" charset="0"/>
                <a:cs typeface="+mn-cs"/>
              </a:rPr>
              <a:t> All Rights Reserved.</a:t>
            </a:r>
            <a:endParaRPr lang="en-US" sz="700" dirty="0">
              <a:solidFill>
                <a:schemeClr val="bg1"/>
              </a:solidFill>
              <a:latin typeface="Arial Narrow" pitchFamily="34" charset="0"/>
              <a:cs typeface="+mn-cs"/>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3842" y="5367649"/>
            <a:ext cx="2057400" cy="1028700"/>
          </a:xfrm>
          <a:prstGeom prst="rect">
            <a:avLst/>
          </a:prstGeom>
        </p:spPr>
      </p:pic>
    </p:spTree>
    <p:extLst>
      <p:ext uri="{BB962C8B-B14F-4D97-AF65-F5344CB8AC3E}">
        <p14:creationId xmlns:p14="http://schemas.microsoft.com/office/powerpoint/2010/main" val="321972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7350" y="180025"/>
            <a:ext cx="8229600" cy="492443"/>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387350" y="1040131"/>
            <a:ext cx="4046538"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86292" y="1040131"/>
            <a:ext cx="4048125"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050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590554"/>
            <a:ext cx="9144000" cy="66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361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_Slide_1">
    <p:spTree>
      <p:nvGrpSpPr>
        <p:cNvPr id="1" name=""/>
        <p:cNvGrpSpPr/>
        <p:nvPr/>
      </p:nvGrpSpPr>
      <p:grpSpPr>
        <a:xfrm>
          <a:off x="0" y="0"/>
          <a:ext cx="0" cy="0"/>
          <a:chOff x="0" y="0"/>
          <a:chExt cx="0" cy="0"/>
        </a:xfrm>
      </p:grpSpPr>
      <p:grpSp>
        <p:nvGrpSpPr>
          <p:cNvPr id="11" name="Group 10"/>
          <p:cNvGrpSpPr/>
          <p:nvPr userDrawn="1"/>
        </p:nvGrpSpPr>
        <p:grpSpPr>
          <a:xfrm flipH="1">
            <a:off x="-1" y="2"/>
            <a:ext cx="9144001" cy="6857999"/>
            <a:chOff x="749787" y="1627613"/>
            <a:chExt cx="9303009" cy="4145455"/>
          </a:xfrm>
        </p:grpSpPr>
        <p:sp>
          <p:nvSpPr>
            <p:cNvPr id="25" name="Right Triangle 24"/>
            <p:cNvSpPr/>
            <p:nvPr userDrawn="1"/>
          </p:nvSpPr>
          <p:spPr>
            <a:xfrm rot="16200000">
              <a:off x="7675538" y="3394724"/>
              <a:ext cx="1943676" cy="281084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cxnSp>
        <p:nvCxnSpPr>
          <p:cNvPr id="18" name="Straight Connector 17"/>
          <p:cNvCxnSpPr/>
          <p:nvPr userDrawn="1"/>
        </p:nvCxnSpPr>
        <p:spPr>
          <a:xfrm>
            <a:off x="988054" y="3339682"/>
            <a:ext cx="1717097" cy="0"/>
          </a:xfrm>
          <a:prstGeom prst="line">
            <a:avLst/>
          </a:prstGeom>
          <a:solidFill>
            <a:schemeClr val="accent2">
              <a:alpha val="8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3" name="Text Placeholder 2"/>
          <p:cNvSpPr>
            <a:spLocks noGrp="1"/>
          </p:cNvSpPr>
          <p:nvPr>
            <p:ph type="body" sz="quarter" idx="10"/>
          </p:nvPr>
        </p:nvSpPr>
        <p:spPr>
          <a:xfrm>
            <a:off x="891868" y="1561555"/>
            <a:ext cx="4942048" cy="1691640"/>
          </a:xfrm>
        </p:spPr>
        <p:txBody>
          <a:bodyPr anchor="b"/>
          <a:lstStyle>
            <a:lvl1pPr marL="0" indent="0">
              <a:buNone/>
              <a:defRPr lang="en-US" sz="4000" b="1" baseline="0" dirty="0">
                <a:solidFill>
                  <a:schemeClr val="accent1"/>
                </a:solidFill>
                <a:latin typeface="Rockwell" panose="02060603020205020403" pitchFamily="18" charset="0"/>
                <a:ea typeface="+mn-ea"/>
                <a:cs typeface="+mn-cs"/>
              </a:defRPr>
            </a:lvl1pPr>
          </a:lstStyle>
          <a:p>
            <a:pPr lvl="0"/>
            <a:r>
              <a:rPr lang="en-US"/>
              <a:t>Click to edit Master text styles</a:t>
            </a:r>
          </a:p>
        </p:txBody>
      </p:sp>
      <p:sp>
        <p:nvSpPr>
          <p:cNvPr id="20" name="Text Placeholder 2"/>
          <p:cNvSpPr>
            <a:spLocks noGrp="1"/>
          </p:cNvSpPr>
          <p:nvPr>
            <p:ph type="body" sz="quarter" idx="11"/>
          </p:nvPr>
        </p:nvSpPr>
        <p:spPr>
          <a:xfrm>
            <a:off x="891868" y="3744685"/>
            <a:ext cx="4942048" cy="1691640"/>
          </a:xfrm>
        </p:spPr>
        <p:txBody>
          <a:bodyPr anchor="t"/>
          <a:lstStyle>
            <a:lvl1pPr marL="0" indent="0">
              <a:buNone/>
              <a:defRPr lang="en-US" sz="2000" dirty="0">
                <a:solidFill>
                  <a:schemeClr val="tx2"/>
                </a:solidFill>
                <a:latin typeface="+mn-lt"/>
                <a:ea typeface="+mn-ea"/>
                <a:cs typeface="+mn-cs"/>
              </a:defRPr>
            </a:lvl1pPr>
          </a:lstStyle>
          <a:p>
            <a:pPr lvl="0"/>
            <a:r>
              <a:rPr lang="en-US"/>
              <a:t>Click to edit Master text styles</a:t>
            </a:r>
          </a:p>
        </p:txBody>
      </p:sp>
      <p:grpSp>
        <p:nvGrpSpPr>
          <p:cNvPr id="33" name="Group 32"/>
          <p:cNvGrpSpPr/>
          <p:nvPr userDrawn="1"/>
        </p:nvGrpSpPr>
        <p:grpSpPr>
          <a:xfrm>
            <a:off x="0" y="6345034"/>
            <a:ext cx="9144004" cy="512968"/>
            <a:chOff x="0" y="5287528"/>
            <a:chExt cx="10160004" cy="427473"/>
          </a:xfrm>
        </p:grpSpPr>
        <p:sp>
          <p:nvSpPr>
            <p:cNvPr id="34" name="Rectangle 33"/>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 name="Picture 16"/>
          <p:cNvPicPr>
            <a:picLocks noChangeAspect="1"/>
          </p:cNvPicPr>
          <p:nvPr userDrawn="1"/>
        </p:nvPicPr>
        <p:blipFill rotWithShape="1">
          <a:blip r:embed="rId2"/>
          <a:srcRect l="3557" b="21347"/>
          <a:stretch/>
        </p:blipFill>
        <p:spPr>
          <a:xfrm>
            <a:off x="-1" y="3814098"/>
            <a:ext cx="2682896" cy="2549077"/>
          </a:xfrm>
          <a:prstGeom prst="rect">
            <a:avLst/>
          </a:prstGeom>
        </p:spPr>
      </p:pic>
      <p:sp>
        <p:nvSpPr>
          <p:cNvPr id="21"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1"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21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_Slide_2">
    <p:spTree>
      <p:nvGrpSpPr>
        <p:cNvPr id="1" name=""/>
        <p:cNvGrpSpPr/>
        <p:nvPr/>
      </p:nvGrpSpPr>
      <p:grpSpPr>
        <a:xfrm>
          <a:off x="0" y="0"/>
          <a:ext cx="0" cy="0"/>
          <a:chOff x="0" y="0"/>
          <a:chExt cx="0" cy="0"/>
        </a:xfrm>
      </p:grpSpPr>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Rectangle 7"/>
          <p:cNvSpPr>
            <a:spLocks noChangeArrowheads="1"/>
          </p:cNvSpPr>
          <p:nvPr userDrawn="1"/>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9144000" cy="632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1806844" y="3988786"/>
            <a:ext cx="5394960" cy="209725"/>
            <a:chOff x="1806844" y="3988785"/>
            <a:chExt cx="5394960" cy="209725"/>
          </a:xfrm>
        </p:grpSpPr>
        <p:cxnSp>
          <p:nvCxnSpPr>
            <p:cNvPr id="15" name="Straight Connector 14"/>
            <p:cNvCxnSpPr/>
            <p:nvPr/>
          </p:nvCxnSpPr>
          <p:spPr>
            <a:xfrm>
              <a:off x="1806844" y="3988785"/>
              <a:ext cx="539496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Isosceles Triangle 1"/>
            <p:cNvSpPr/>
            <p:nvPr userDrawn="1"/>
          </p:nvSpPr>
          <p:spPr>
            <a:xfrm flipV="1">
              <a:off x="4128690" y="3988785"/>
              <a:ext cx="647260" cy="209725"/>
            </a:xfrm>
            <a:prstGeom prst="triangle">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p:cNvSpPr>
            <a:spLocks noGrp="1"/>
          </p:cNvSpPr>
          <p:nvPr>
            <p:ph type="body" sz="quarter" idx="10" hasCustomPrompt="1"/>
          </p:nvPr>
        </p:nvSpPr>
        <p:spPr>
          <a:xfrm>
            <a:off x="1460091" y="1661020"/>
            <a:ext cx="6026190" cy="2244230"/>
          </a:xfrm>
        </p:spPr>
        <p:txBody>
          <a:bodyPr anchor="b" anchorCtr="0"/>
          <a:lstStyle>
            <a:lvl1pPr marL="0" indent="0" algn="ctr">
              <a:buNone/>
              <a:defRPr sz="4800">
                <a:solidFill>
                  <a:schemeClr val="bg1"/>
                </a:solidFill>
                <a:latin typeface="Rockwell" panose="02060603020205020403" pitchFamily="18" charset="0"/>
              </a:defRPr>
            </a:lvl1pPr>
            <a:lvl2pPr marL="195260" indent="0">
              <a:buNone/>
              <a:defRPr/>
            </a:lvl2pPr>
            <a:lvl3pPr marL="434971" indent="0">
              <a:buNone/>
              <a:defRPr/>
            </a:lvl3pPr>
            <a:lvl4pPr marL="615944" indent="0">
              <a:buNone/>
              <a:defRPr/>
            </a:lvl4pPr>
            <a:lvl5pPr marL="841365" indent="0">
              <a:buNone/>
              <a:defRPr/>
            </a:lvl5pPr>
          </a:lstStyle>
          <a:p>
            <a:pPr lvl="0"/>
            <a:r>
              <a:rPr lang="en-US" sz="4800" b="0" spc="300" baseline="0" dirty="0">
                <a:solidFill>
                  <a:schemeClr val="bg1"/>
                </a:solidFill>
                <a:latin typeface="Rockwell" panose="02060603020205020403" pitchFamily="18" charset="0"/>
              </a:rPr>
              <a:t>Click to Edit Transition Slide Title</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13587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_Slide_3">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8"/>
          <p:cNvSpPr>
            <a:spLocks noChangeArrowheads="1"/>
          </p:cNvSpPr>
          <p:nvPr/>
        </p:nvSpPr>
        <p:spPr bwMode="auto">
          <a:xfrm rot="5400000">
            <a:off x="4485481" y="-4424021"/>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7"/>
          <p:cNvSpPr>
            <a:spLocks noChangeArrowheads="1"/>
          </p:cNvSpPr>
          <p:nvPr/>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4" name="Rectangle 28"/>
          <p:cNvSpPr>
            <a:spLocks noChangeArrowheads="1"/>
          </p:cNvSpPr>
          <p:nvPr/>
        </p:nvSpPr>
        <p:spPr bwMode="auto">
          <a:xfrm>
            <a:off x="0" y="1589"/>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itle 1"/>
          <p:cNvSpPr>
            <a:spLocks noGrp="1"/>
          </p:cNvSpPr>
          <p:nvPr>
            <p:ph type="title" hasCustomPrompt="1"/>
          </p:nvPr>
        </p:nvSpPr>
        <p:spPr>
          <a:xfrm>
            <a:off x="722313" y="4406901"/>
            <a:ext cx="7772400" cy="707886"/>
          </a:xfrm>
        </p:spPr>
        <p:txBody>
          <a:bodyPr anchor="t"/>
          <a:lstStyle>
            <a:lvl1pPr algn="l">
              <a:defRPr sz="4000" b="1" cap="all"/>
            </a:lvl1pPr>
          </a:lstStyle>
          <a:p>
            <a:r>
              <a:rPr lang="en-US" dirty="0"/>
              <a:t>Click to edit title</a:t>
            </a:r>
          </a:p>
        </p:txBody>
      </p:sp>
      <p:sp>
        <p:nvSpPr>
          <p:cNvPr id="12"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2">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text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6638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_Slide_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0" y="2743202"/>
            <a:ext cx="8229600" cy="443198"/>
          </a:xfrm>
        </p:spPr>
        <p:txBody>
          <a:bodyPr lIns="0" tIns="0" rIns="0" bIns="0" anchor="b"/>
          <a:lstStyle>
            <a:lvl1pPr algn="ctr" rtl="0" eaLnBrk="0" fontAlgn="base" hangingPunct="0">
              <a:lnSpc>
                <a:spcPct val="90000"/>
              </a:lnSpc>
              <a:spcBef>
                <a:spcPct val="0"/>
              </a:spcBef>
              <a:spcAft>
                <a:spcPct val="0"/>
              </a:spcAft>
              <a:defRPr lang="en-US" sz="3200" b="1" kern="1200" dirty="0">
                <a:solidFill>
                  <a:schemeClr val="tx1"/>
                </a:solidFill>
                <a:latin typeface="Rockwell" panose="02060603020205020403" pitchFamily="18" charset="0"/>
                <a:ea typeface="+mj-ea"/>
                <a:cs typeface="+mj-cs"/>
              </a:defRPr>
            </a:lvl1pPr>
          </a:lstStyle>
          <a:p>
            <a:r>
              <a:rPr lang="en-US" dirty="0"/>
              <a:t>Optional Transition Slide Title</a:t>
            </a:r>
          </a:p>
        </p:txBody>
      </p:sp>
      <p:sp>
        <p:nvSpPr>
          <p:cNvPr id="3" name="Content Placeholder 2"/>
          <p:cNvSpPr>
            <a:spLocks noGrp="1"/>
          </p:cNvSpPr>
          <p:nvPr>
            <p:ph idx="1" hasCustomPrompt="1"/>
          </p:nvPr>
        </p:nvSpPr>
        <p:spPr>
          <a:xfrm>
            <a:off x="387354" y="3291843"/>
            <a:ext cx="8247063" cy="2590801"/>
          </a:xfrm>
        </p:spPr>
        <p:txBody>
          <a:bodyPr lIns="0" tIns="0" rIns="0" bIns="0"/>
          <a:lstStyle>
            <a:lvl1pPr marL="0" indent="0" algn="ctr">
              <a:buNone/>
              <a:defRPr lang="en-US" sz="2400" baseline="0" dirty="0" smtClean="0">
                <a:solidFill>
                  <a:schemeClr val="tx1"/>
                </a:solidFill>
                <a:latin typeface="+mn-lt"/>
                <a:ea typeface="+mn-ea"/>
                <a:cs typeface="+mn-cs"/>
              </a:defRPr>
            </a:lvl1pPr>
            <a:lvl2pPr algn="ctr">
              <a:defRPr/>
            </a:lvl2pPr>
            <a:lvl3pPr algn="ctr">
              <a:defRPr/>
            </a:lvl3pPr>
            <a:lvl4pPr algn="ctr">
              <a:defRPr/>
            </a:lvl4pPr>
            <a:lvl5pPr algn="ctr">
              <a:defRPr/>
            </a:lvl5pPr>
          </a:lstStyle>
          <a:p>
            <a:pPr lvl="0"/>
            <a:r>
              <a:rPr lang="en-US" dirty="0"/>
              <a:t>Optional Transition Slide Subtitle</a:t>
            </a:r>
          </a:p>
        </p:txBody>
      </p:sp>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7"/>
          <p:cNvSpPr>
            <a:spLocks noChangeArrowheads="1"/>
          </p:cNvSpPr>
          <p:nvPr userDrawn="1"/>
        </p:nvSpPr>
        <p:spPr bwMode="auto">
          <a:xfrm rot="16200000" flipV="1">
            <a:off x="4446591"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6143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2">
    <p:spTree>
      <p:nvGrpSpPr>
        <p:cNvPr id="1" name=""/>
        <p:cNvGrpSpPr/>
        <p:nvPr/>
      </p:nvGrpSpPr>
      <p:grpSpPr>
        <a:xfrm>
          <a:off x="0" y="0"/>
          <a:ext cx="0" cy="0"/>
          <a:chOff x="0" y="0"/>
          <a:chExt cx="0" cy="0"/>
        </a:xfrm>
      </p:grpSpPr>
      <p:sp>
        <p:nvSpPr>
          <p:cNvPr id="14" name="Right Triangle 13"/>
          <p:cNvSpPr/>
          <p:nvPr userDrawn="1"/>
        </p:nvSpPr>
        <p:spPr>
          <a:xfrm rot="16200000">
            <a:off x="3988384" y="1171157"/>
            <a:ext cx="4759520" cy="555171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3"/>
          <p:cNvSpPr>
            <a:spLocks noGrp="1"/>
          </p:cNvSpPr>
          <p:nvPr>
            <p:ph sz="half" idx="10"/>
          </p:nvPr>
        </p:nvSpPr>
        <p:spPr>
          <a:xfrm>
            <a:off x="5153298" y="2873829"/>
            <a:ext cx="3664132" cy="3150827"/>
          </a:xfrm>
        </p:spPr>
        <p:txBody>
          <a:bodyPr anchor="b"/>
          <a:lstStyle>
            <a:lvl1pPr marL="0" indent="0" algn="r">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3" name="Content Placeholder 2"/>
          <p:cNvSpPr>
            <a:spLocks noGrp="1"/>
          </p:cNvSpPr>
          <p:nvPr>
            <p:ph idx="1"/>
          </p:nvPr>
        </p:nvSpPr>
        <p:spPr>
          <a:xfrm>
            <a:off x="387354" y="733431"/>
            <a:ext cx="8247063" cy="4752976"/>
          </a:xfrm>
        </p:spPr>
        <p:txBody>
          <a:bodyPr anchor="t"/>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8"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49466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23938" t="38194"/>
          <a:stretch/>
        </p:blipFill>
        <p:spPr>
          <a:xfrm>
            <a:off x="0" y="-1"/>
            <a:ext cx="9144000" cy="6371027"/>
          </a:xfrm>
          <a:prstGeom prst="rect">
            <a:avLst/>
          </a:prstGeom>
        </p:spPr>
      </p:pic>
      <p:sp>
        <p:nvSpPr>
          <p:cNvPr id="25" name="Content Placeholder 5"/>
          <p:cNvSpPr>
            <a:spLocks noGrp="1"/>
          </p:cNvSpPr>
          <p:nvPr>
            <p:ph sz="quarter" idx="4"/>
          </p:nvPr>
        </p:nvSpPr>
        <p:spPr>
          <a:xfrm>
            <a:off x="2593123" y="1588770"/>
            <a:ext cx="5687498" cy="4380547"/>
          </a:xfrm>
        </p:spPr>
        <p:txBody>
          <a:bodyPr anchor="ctr"/>
          <a:lstStyle>
            <a:lvl1pPr marL="0" indent="0">
              <a:buNone/>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p:nvPr>
        </p:nvSpPr>
        <p:spPr>
          <a:xfrm>
            <a:off x="218326" y="154787"/>
            <a:ext cx="3424986" cy="892552"/>
          </a:xfrm>
        </p:spPr>
        <p:txBody>
          <a:bodyPr anchor="t"/>
          <a:lstStyle/>
          <a:p>
            <a:r>
              <a:rPr lang="en-US"/>
              <a:t>Click to edit Master title style</a:t>
            </a:r>
            <a:endParaRPr lang="en-US" dirty="0"/>
          </a:p>
        </p:txBody>
      </p:sp>
      <p:sp>
        <p:nvSpPr>
          <p:cNvPr id="1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5"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80906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a:spLocks noChangeArrowheads="1"/>
          </p:cNvSpPr>
          <p:nvPr/>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12" name="Rectangle 11"/>
          <p:cNvSpPr/>
          <p:nvPr userDrawn="1"/>
        </p:nvSpPr>
        <p:spPr>
          <a:xfrm>
            <a:off x="1" y="554"/>
            <a:ext cx="3621024" cy="6324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userDrawn="1"/>
        </p:nvSpPr>
        <p:spPr>
          <a:xfrm rot="5400000">
            <a:off x="3384035" y="1775378"/>
            <a:ext cx="695033" cy="2210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0" hasCustomPrompt="1"/>
          </p:nvPr>
        </p:nvSpPr>
        <p:spPr>
          <a:xfrm>
            <a:off x="587376" y="822121"/>
            <a:ext cx="2709863" cy="2869370"/>
          </a:xfrm>
        </p:spPr>
        <p:txBody>
          <a:bodyPr/>
          <a:lstStyle>
            <a:lvl1pPr marL="0" indent="0">
              <a:buNone/>
              <a:defRPr sz="4400" strike="noStrike" baseline="0">
                <a:solidFill>
                  <a:schemeClr val="bg1"/>
                </a:solidFill>
                <a:latin typeface="Rockwell" panose="02060603020205020403" pitchFamily="18" charset="0"/>
              </a:defRPr>
            </a:lvl1pPr>
          </a:lstStyle>
          <a:p>
            <a:pPr lvl="0"/>
            <a:r>
              <a:rPr lang="en-US" dirty="0"/>
              <a:t>Click to Edit Title</a:t>
            </a:r>
          </a:p>
        </p:txBody>
      </p:sp>
      <p:sp>
        <p:nvSpPr>
          <p:cNvPr id="17" name="Content Placeholder 16"/>
          <p:cNvSpPr>
            <a:spLocks noGrp="1"/>
          </p:cNvSpPr>
          <p:nvPr>
            <p:ph sz="quarter" idx="11" hasCustomPrompt="1"/>
          </p:nvPr>
        </p:nvSpPr>
        <p:spPr>
          <a:xfrm>
            <a:off x="4429388" y="828676"/>
            <a:ext cx="4194175" cy="52006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65804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76246"/>
            <a:ext cx="8229600" cy="49244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003624"/>
            <a:ext cx="4040188" cy="639762"/>
          </a:xfrm>
        </p:spPr>
        <p:txBody>
          <a:bodyPr anchor="b"/>
          <a:lstStyle>
            <a:lvl1pPr marL="0" indent="0">
              <a:buNone/>
              <a:defRPr lang="en-US" sz="2000" b="1" kern="120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643379"/>
            <a:ext cx="4040188"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8829" y="1003624"/>
            <a:ext cx="4041775" cy="639762"/>
          </a:xfrm>
        </p:spPr>
        <p:txBody>
          <a:bodyPr anchor="b"/>
          <a:lstStyle>
            <a:lvl1pPr marL="0" indent="0">
              <a:buNone/>
              <a:defRPr lang="en-US" sz="2000" b="1" kern="1200" dirty="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8829" y="1643379"/>
            <a:ext cx="4041775"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14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2476501" y="3119033"/>
            <a:ext cx="5782361"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2485030" y="3791433"/>
            <a:ext cx="5782361"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1890033" y="-14423"/>
            <a:ext cx="1023194"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2913227" y="-14423"/>
            <a:ext cx="621536"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05877" y="851626"/>
            <a:ext cx="3858768" cy="44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40"/>
          <p:cNvSpPr txBox="1">
            <a:spLocks noChangeArrowheads="1"/>
          </p:cNvSpPr>
          <p:nvPr userDrawn="1"/>
        </p:nvSpPr>
        <p:spPr bwMode="auto">
          <a:xfrm>
            <a:off x="3759230" y="6512333"/>
            <a:ext cx="5206046"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9144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5312904"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22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har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l="11042" r="10572"/>
          <a:stretch/>
        </p:blipFill>
        <p:spPr>
          <a:xfrm>
            <a:off x="0" y="0"/>
            <a:ext cx="9144000" cy="6335714"/>
          </a:xfrm>
          <a:prstGeom prst="rect">
            <a:avLst/>
          </a:prstGeom>
        </p:spPr>
      </p:pic>
      <p:sp>
        <p:nvSpPr>
          <p:cNvPr id="6" name="Title 5"/>
          <p:cNvSpPr>
            <a:spLocks noGrp="1"/>
          </p:cNvSpPr>
          <p:nvPr>
            <p:ph type="title"/>
          </p:nvPr>
        </p:nvSpPr>
        <p:spPr>
          <a:xfrm>
            <a:off x="387350" y="1453198"/>
            <a:ext cx="2375444" cy="1292662"/>
          </a:xfrm>
        </p:spPr>
        <p:txBody>
          <a:bodyPr anchor="t"/>
          <a:lstStyle>
            <a:lvl1pPr>
              <a:defRPr>
                <a:solidFill>
                  <a:schemeClr val="bg1"/>
                </a:solidFill>
              </a:defRPr>
            </a:lvl1pPr>
          </a:lstStyle>
          <a:p>
            <a:r>
              <a:rPr lang="en-US"/>
              <a:t>Click to edit Master title style</a:t>
            </a:r>
            <a:endParaRPr lang="en-US" dirty="0"/>
          </a:p>
        </p:txBody>
      </p:sp>
      <p:sp>
        <p:nvSpPr>
          <p:cNvPr id="13" name="Chart Placeholder 2"/>
          <p:cNvSpPr>
            <a:spLocks noGrp="1"/>
          </p:cNvSpPr>
          <p:nvPr>
            <p:ph type="chart" sz="quarter" idx="13"/>
          </p:nvPr>
        </p:nvSpPr>
        <p:spPr>
          <a:xfrm>
            <a:off x="4784598" y="1170965"/>
            <a:ext cx="3736467" cy="3409744"/>
          </a:xfrm>
          <a:prstGeom prst="rect">
            <a:avLst/>
          </a:prstGeom>
        </p:spPr>
        <p:txBody>
          <a:bodyPr/>
          <a:lstStyle>
            <a:lvl1pPr marL="0" indent="0" algn="ctr">
              <a:buNone/>
              <a:defRPr>
                <a:solidFill>
                  <a:schemeClr val="tx1"/>
                </a:solidFill>
                <a:latin typeface="+mn-lt"/>
              </a:defRPr>
            </a:lvl1pPr>
          </a:lstStyle>
          <a:p>
            <a:r>
              <a:rPr lang="en-US"/>
              <a:t>Click icon to add chart</a:t>
            </a:r>
            <a:endParaRPr lang="en-US" dirty="0"/>
          </a:p>
        </p:txBody>
      </p:sp>
      <p:sp>
        <p:nvSpPr>
          <p:cNvPr id="14" name="Text Placeholder 4"/>
          <p:cNvSpPr>
            <a:spLocks noGrp="1"/>
          </p:cNvSpPr>
          <p:nvPr>
            <p:ph type="body" sz="quarter" idx="14" hasCustomPrompt="1"/>
          </p:nvPr>
        </p:nvSpPr>
        <p:spPr>
          <a:xfrm>
            <a:off x="4544568" y="478039"/>
            <a:ext cx="4216527" cy="614933"/>
          </a:xfrm>
          <a:prstGeom prst="rect">
            <a:avLst/>
          </a:prstGeom>
        </p:spPr>
        <p:txBody>
          <a:bodyPr anchor="ctr"/>
          <a:lstStyle>
            <a:lvl1pPr marL="0" indent="0" algn="ctr" defTabSz="914364" rtl="0" eaLnBrk="1" latinLnBrk="0" hangingPunct="1">
              <a:lnSpc>
                <a:spcPct val="95000"/>
              </a:lnSpc>
              <a:buNone/>
              <a:defRPr lang="en-US" sz="1600" b="1" kern="1200" dirty="0" smtClean="0">
                <a:solidFill>
                  <a:schemeClr val="tx1"/>
                </a:solidFill>
                <a:latin typeface="Rockwell" panose="02060603020205020403" pitchFamily="18" charset="0"/>
                <a:ea typeface="+mn-ea"/>
                <a:cs typeface="+mn-cs"/>
              </a:defRPr>
            </a:lvl1pPr>
          </a:lstStyle>
          <a:p>
            <a:pPr lvl="0"/>
            <a:r>
              <a:rPr lang="en-US" dirty="0"/>
              <a:t>CLICK TO EDIT MASTER TEXT STYLES</a:t>
            </a:r>
          </a:p>
        </p:txBody>
      </p:sp>
      <p:sp>
        <p:nvSpPr>
          <p:cNvPr id="19" name="Content Placeholder 3"/>
          <p:cNvSpPr>
            <a:spLocks noGrp="1"/>
          </p:cNvSpPr>
          <p:nvPr>
            <p:ph sz="half" idx="2"/>
          </p:nvPr>
        </p:nvSpPr>
        <p:spPr>
          <a:xfrm>
            <a:off x="381000" y="2906713"/>
            <a:ext cx="4040188" cy="3163163"/>
          </a:xfrm>
        </p:spPr>
        <p:txBody>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Rectangle 35"/>
          <p:cNvSpPr/>
          <p:nvPr userDrawn="1"/>
        </p:nvSpPr>
        <p:spPr>
          <a:xfrm>
            <a:off x="0" y="6357259"/>
            <a:ext cx="9144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5"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78437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with Image_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bwMode="auto">
          <a:xfrm>
            <a:off x="-20548" y="-7938"/>
            <a:ext cx="4733301" cy="6369051"/>
          </a:xfrm>
          <a:custGeom>
            <a:avLst/>
            <a:gdLst>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530752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3438758 w 7332663"/>
              <a:gd name="connsiteY4" fmla="*/ 6348503 h 6369051"/>
              <a:gd name="connsiteX5" fmla="*/ 588919 w 7332663"/>
              <a:gd name="connsiteY5" fmla="*/ 6369051 h 6369051"/>
              <a:gd name="connsiteX6" fmla="*/ 0 w 7332663"/>
              <a:gd name="connsiteY6" fmla="*/ 4023251 h 6369051"/>
              <a:gd name="connsiteX7" fmla="*/ 0 w 7332663"/>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0 w 4733301"/>
              <a:gd name="connsiteY6" fmla="*/ 4023251 h 6369051"/>
              <a:gd name="connsiteX7" fmla="*/ 0 w 4733301"/>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10274 w 4733301"/>
              <a:gd name="connsiteY6" fmla="*/ 3961606 h 6369051"/>
              <a:gd name="connsiteX7" fmla="*/ 0 w 4733301"/>
              <a:gd name="connsiteY7" fmla="*/ 0 h 636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301" h="6369051">
                <a:moveTo>
                  <a:pt x="0" y="0"/>
                </a:moveTo>
                <a:lnTo>
                  <a:pt x="3445740" y="0"/>
                </a:lnTo>
                <a:lnTo>
                  <a:pt x="3911369" y="2294429"/>
                </a:lnTo>
                <a:lnTo>
                  <a:pt x="4733301" y="6348503"/>
                </a:lnTo>
                <a:lnTo>
                  <a:pt x="3438758" y="6348503"/>
                </a:lnTo>
                <a:lnTo>
                  <a:pt x="588919" y="6369051"/>
                </a:lnTo>
                <a:lnTo>
                  <a:pt x="10274" y="3961606"/>
                </a:lnTo>
                <a:cubicBezTo>
                  <a:pt x="6849" y="2641071"/>
                  <a:pt x="3425" y="1320535"/>
                  <a:pt x="0" y="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a:lvl1pPr>
          </a:lstStyle>
          <a:p>
            <a:r>
              <a:rPr lang="en-US" dirty="0"/>
              <a:t>CLICK TO ADD PICTURE</a:t>
            </a:r>
          </a:p>
        </p:txBody>
      </p:sp>
      <p:sp>
        <p:nvSpPr>
          <p:cNvPr id="11" name="Freeform 5"/>
          <p:cNvSpPr>
            <a:spLocks/>
          </p:cNvSpPr>
          <p:nvPr userDrawn="1"/>
        </p:nvSpPr>
        <p:spPr bwMode="auto">
          <a:xfrm flipV="1">
            <a:off x="3456264" y="-1"/>
            <a:ext cx="4786398" cy="6867864"/>
          </a:xfrm>
          <a:custGeom>
            <a:avLst/>
            <a:gdLst>
              <a:gd name="T0" fmla="*/ 3752 w 3752"/>
              <a:gd name="T1" fmla="*/ 4345 h 4345"/>
              <a:gd name="T2" fmla="*/ 0 w 3752"/>
              <a:gd name="T3" fmla="*/ 4345 h 4345"/>
              <a:gd name="T4" fmla="*/ 1094 w 3752"/>
              <a:gd name="T5" fmla="*/ 0 h 4345"/>
              <a:gd name="T6" fmla="*/ 3752 w 3752"/>
              <a:gd name="T7" fmla="*/ 0 h 4345"/>
              <a:gd name="T8" fmla="*/ 3752 w 3752"/>
              <a:gd name="T9" fmla="*/ 4345 h 4345"/>
            </a:gdLst>
            <a:ahLst/>
            <a:cxnLst>
              <a:cxn ang="0">
                <a:pos x="T0" y="T1"/>
              </a:cxn>
              <a:cxn ang="0">
                <a:pos x="T2" y="T3"/>
              </a:cxn>
              <a:cxn ang="0">
                <a:pos x="T4" y="T5"/>
              </a:cxn>
              <a:cxn ang="0">
                <a:pos x="T6" y="T7"/>
              </a:cxn>
              <a:cxn ang="0">
                <a:pos x="T8" y="T9"/>
              </a:cxn>
            </a:cxnLst>
            <a:rect l="0" t="0" r="r" b="b"/>
            <a:pathLst>
              <a:path w="3752" h="4345">
                <a:moveTo>
                  <a:pt x="3752" y="4345"/>
                </a:moveTo>
                <a:lnTo>
                  <a:pt x="0" y="4345"/>
                </a:lnTo>
                <a:lnTo>
                  <a:pt x="1094" y="0"/>
                </a:lnTo>
                <a:lnTo>
                  <a:pt x="3752" y="0"/>
                </a:lnTo>
                <a:lnTo>
                  <a:pt x="3752" y="43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Freeform 5"/>
          <p:cNvSpPr>
            <a:spLocks/>
          </p:cNvSpPr>
          <p:nvPr userDrawn="1"/>
        </p:nvSpPr>
        <p:spPr bwMode="auto">
          <a:xfrm flipV="1">
            <a:off x="0" y="3936275"/>
            <a:ext cx="683938" cy="2921724"/>
          </a:xfrm>
          <a:custGeom>
            <a:avLst/>
            <a:gdLst>
              <a:gd name="T0" fmla="*/ 10892 w 10892"/>
              <a:gd name="T1" fmla="*/ 0 h 2292"/>
              <a:gd name="T2" fmla="*/ 0 w 10892"/>
              <a:gd name="T3" fmla="*/ 2292 h 2292"/>
              <a:gd name="T4" fmla="*/ 0 w 10892"/>
              <a:gd name="T5" fmla="*/ 0 h 2292"/>
              <a:gd name="T6" fmla="*/ 10892 w 10892"/>
              <a:gd name="T7" fmla="*/ 0 h 2292"/>
            </a:gdLst>
            <a:ahLst/>
            <a:cxnLst>
              <a:cxn ang="0">
                <a:pos x="T0" y="T1"/>
              </a:cxn>
              <a:cxn ang="0">
                <a:pos x="T2" y="T3"/>
              </a:cxn>
              <a:cxn ang="0">
                <a:pos x="T4" y="T5"/>
              </a:cxn>
              <a:cxn ang="0">
                <a:pos x="T6" y="T7"/>
              </a:cxn>
            </a:cxnLst>
            <a:rect l="0" t="0" r="r" b="b"/>
            <a:pathLst>
              <a:path w="10892" h="2292">
                <a:moveTo>
                  <a:pt x="10892" y="0"/>
                </a:moveTo>
                <a:lnTo>
                  <a:pt x="0" y="2292"/>
                </a:lnTo>
                <a:lnTo>
                  <a:pt x="0" y="0"/>
                </a:lnTo>
                <a:lnTo>
                  <a:pt x="10892"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 name="Title 5"/>
          <p:cNvSpPr>
            <a:spLocks noGrp="1"/>
          </p:cNvSpPr>
          <p:nvPr>
            <p:ph type="title"/>
          </p:nvPr>
        </p:nvSpPr>
        <p:spPr>
          <a:xfrm>
            <a:off x="4570053" y="568788"/>
            <a:ext cx="4034402" cy="892552"/>
          </a:xfrm>
        </p:spPr>
        <p:txBody>
          <a:bodyPr anchor="t"/>
          <a:lstStyle>
            <a:lvl1pPr>
              <a:defRPr>
                <a:solidFill>
                  <a:schemeClr val="accent1"/>
                </a:solidFill>
              </a:defRPr>
            </a:lvl1pPr>
          </a:lstStyle>
          <a:p>
            <a:r>
              <a:rPr lang="en-US"/>
              <a:t>Click to edit Master title style</a:t>
            </a:r>
            <a:endParaRPr lang="en-US" dirty="0"/>
          </a:p>
        </p:txBody>
      </p:sp>
      <p:sp>
        <p:nvSpPr>
          <p:cNvPr id="21" name="Content Placeholder 2"/>
          <p:cNvSpPr>
            <a:spLocks noGrp="1"/>
          </p:cNvSpPr>
          <p:nvPr>
            <p:ph idx="1"/>
          </p:nvPr>
        </p:nvSpPr>
        <p:spPr>
          <a:xfrm>
            <a:off x="4572000" y="1670201"/>
            <a:ext cx="4069080" cy="3829861"/>
          </a:xfrm>
        </p:spPr>
        <p:txBody>
          <a:bodyPr/>
          <a:lstStyle>
            <a:lvl1pPr marL="0" indent="0">
              <a:spcBef>
                <a:spcPts val="600"/>
              </a:spcBef>
              <a:buNone/>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15479" b="6451"/>
          <a:stretch/>
        </p:blipFill>
        <p:spPr>
          <a:xfrm>
            <a:off x="0" y="2560034"/>
            <a:ext cx="927510" cy="4297966"/>
          </a:xfrm>
          <a:prstGeom prst="rect">
            <a:avLst/>
          </a:prstGeom>
        </p:spPr>
      </p:pic>
      <p:grpSp>
        <p:nvGrpSpPr>
          <p:cNvPr id="32" name="Group 31"/>
          <p:cNvGrpSpPr/>
          <p:nvPr userDrawn="1"/>
        </p:nvGrpSpPr>
        <p:grpSpPr>
          <a:xfrm>
            <a:off x="0" y="6324601"/>
            <a:ext cx="9144004" cy="533401"/>
            <a:chOff x="0" y="5270500"/>
            <a:chExt cx="10160004" cy="444501"/>
          </a:xfrm>
        </p:grpSpPr>
        <p:sp>
          <p:nvSpPr>
            <p:cNvPr id="35" name="Rectangle 34"/>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27"/>
            <p:cNvSpPr>
              <a:spLocks noChangeArrowheads="1"/>
            </p:cNvSpPr>
            <p:nvPr userDrawn="1"/>
          </p:nvSpPr>
          <p:spPr bwMode="auto">
            <a:xfrm>
              <a:off x="0" y="5270500"/>
              <a:ext cx="10160000" cy="3042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0722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4" y="34133"/>
            <a:ext cx="9144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Content Placeholder 2"/>
          <p:cNvSpPr>
            <a:spLocks noGrp="1"/>
          </p:cNvSpPr>
          <p:nvPr>
            <p:ph idx="1"/>
          </p:nvPr>
        </p:nvSpPr>
        <p:spPr>
          <a:xfrm>
            <a:off x="3549333" y="377197"/>
            <a:ext cx="5111750" cy="571499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half" idx="2"/>
          </p:nvPr>
        </p:nvSpPr>
        <p:spPr>
          <a:xfrm>
            <a:off x="361633" y="1434736"/>
            <a:ext cx="3084512" cy="468031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11" name="Title 5"/>
          <p:cNvSpPr>
            <a:spLocks noGrp="1"/>
          </p:cNvSpPr>
          <p:nvPr>
            <p:ph type="title"/>
          </p:nvPr>
        </p:nvSpPr>
        <p:spPr>
          <a:xfrm>
            <a:off x="361632" y="378778"/>
            <a:ext cx="3079750" cy="89255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199803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p:cNvSpPr/>
          <p:nvPr userDrawn="1"/>
        </p:nvSpPr>
        <p:spPr>
          <a:xfrm>
            <a:off x="4" y="34133"/>
            <a:ext cx="9144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itle 1"/>
          <p:cNvSpPr>
            <a:spLocks noGrp="1"/>
          </p:cNvSpPr>
          <p:nvPr>
            <p:ph type="title"/>
          </p:nvPr>
        </p:nvSpPr>
        <p:spPr>
          <a:xfrm>
            <a:off x="1792288" y="4874897"/>
            <a:ext cx="5486400" cy="492443"/>
          </a:xfrm>
        </p:spPr>
        <p:txBody>
          <a:bodyPr anchor="b"/>
          <a:lstStyle>
            <a:lvl1pPr algn="l">
              <a:defRPr sz="2600" b="1"/>
            </a:lvl1pPr>
          </a:lstStyle>
          <a:p>
            <a:r>
              <a:rPr lang="en-US"/>
              <a:t>Click to edit Master title style</a:t>
            </a:r>
            <a:endParaRPr lang="en-US" dirty="0"/>
          </a:p>
        </p:txBody>
      </p:sp>
      <p:sp>
        <p:nvSpPr>
          <p:cNvPr id="13" name="Picture Placeholder 2"/>
          <p:cNvSpPr>
            <a:spLocks noGrp="1"/>
          </p:cNvSpPr>
          <p:nvPr>
            <p:ph type="pic" idx="1"/>
          </p:nvPr>
        </p:nvSpPr>
        <p:spPr>
          <a:xfrm>
            <a:off x="1792288" y="1143000"/>
            <a:ext cx="5486400" cy="3584575"/>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1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34667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7350" y="180025"/>
            <a:ext cx="8229600" cy="492443"/>
          </a:xfrm>
        </p:spPr>
        <p:txBody>
          <a:bodyPr/>
          <a:lstStyle/>
          <a:p>
            <a:r>
              <a:rPr lang="en-US"/>
              <a:t>Click to edit Master title style</a:t>
            </a:r>
          </a:p>
        </p:txBody>
      </p:sp>
      <p:sp>
        <p:nvSpPr>
          <p:cNvPr id="3" name="SmartArt Placeholder 2"/>
          <p:cNvSpPr>
            <a:spLocks noGrp="1"/>
          </p:cNvSpPr>
          <p:nvPr>
            <p:ph type="dgm" idx="1"/>
          </p:nvPr>
        </p:nvSpPr>
        <p:spPr>
          <a:xfrm>
            <a:off x="387354" y="1040131"/>
            <a:ext cx="8247063" cy="5055876"/>
          </a:xfrm>
        </p:spPr>
        <p:txBody>
          <a:bodyPr/>
          <a:lstStyle/>
          <a:p>
            <a:pPr lvl="0"/>
            <a:r>
              <a:rPr lang="en-US" noProof="0"/>
              <a:t>Click icon to add SmartArt graphic</a:t>
            </a:r>
          </a:p>
        </p:txBody>
      </p:sp>
    </p:spTree>
    <p:extLst>
      <p:ext uri="{BB962C8B-B14F-4D97-AF65-F5344CB8AC3E}">
        <p14:creationId xmlns:p14="http://schemas.microsoft.com/office/powerpoint/2010/main" val="21179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Multiple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1"/>
            <a:ext cx="9144000"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387350" y="1838832"/>
            <a:ext cx="8229600"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Presenters</a:t>
            </a:r>
          </a:p>
        </p:txBody>
      </p:sp>
      <p:sp>
        <p:nvSpPr>
          <p:cNvPr id="17" name="Content Placeholder 2"/>
          <p:cNvSpPr>
            <a:spLocks noGrp="1"/>
          </p:cNvSpPr>
          <p:nvPr>
            <p:ph idx="1" hasCustomPrompt="1"/>
          </p:nvPr>
        </p:nvSpPr>
        <p:spPr>
          <a:xfrm>
            <a:off x="387351" y="2567669"/>
            <a:ext cx="3643111"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cxnSp>
        <p:nvCxnSpPr>
          <p:cNvPr id="19" name="Straight Connector 18"/>
          <p:cNvCxnSpPr/>
          <p:nvPr userDrawn="1"/>
        </p:nvCxnSpPr>
        <p:spPr>
          <a:xfrm flipH="1">
            <a:off x="4361199" y="2592018"/>
            <a:ext cx="0" cy="192024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7"/>
          <p:cNvSpPr>
            <a:spLocks noChangeArrowheads="1"/>
          </p:cNvSpPr>
          <p:nvPr userDrawn="1"/>
        </p:nvSpPr>
        <p:spPr bwMode="auto">
          <a:xfrm rot="16200000" flipV="1">
            <a:off x="4446588"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Content Placeholder 2"/>
          <p:cNvSpPr>
            <a:spLocks noGrp="1"/>
          </p:cNvSpPr>
          <p:nvPr>
            <p:ph idx="10" hasCustomPrompt="1"/>
          </p:nvPr>
        </p:nvSpPr>
        <p:spPr>
          <a:xfrm>
            <a:off x="4674710" y="2594233"/>
            <a:ext cx="3924269"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40570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1"/>
            <a:ext cx="5008228"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397932" y="3004595"/>
            <a:ext cx="4411139"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a:t>
            </a:r>
          </a:p>
        </p:txBody>
      </p:sp>
      <p:sp>
        <p:nvSpPr>
          <p:cNvPr id="17" name="Content Placeholder 2"/>
          <p:cNvSpPr>
            <a:spLocks noGrp="1"/>
          </p:cNvSpPr>
          <p:nvPr>
            <p:ph idx="1" hasCustomPrompt="1"/>
          </p:nvPr>
        </p:nvSpPr>
        <p:spPr>
          <a:xfrm>
            <a:off x="387351" y="3784074"/>
            <a:ext cx="4373336"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sp>
        <p:nvSpPr>
          <p:cNvPr id="21" name="Rectangle 7"/>
          <p:cNvSpPr>
            <a:spLocks noChangeArrowheads="1"/>
          </p:cNvSpPr>
          <p:nvPr userDrawn="1"/>
        </p:nvSpPr>
        <p:spPr bwMode="auto">
          <a:xfrm rot="16200000" flipV="1">
            <a:off x="4446588"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 name="Picture Placeholder 2"/>
          <p:cNvSpPr>
            <a:spLocks noGrp="1"/>
          </p:cNvSpPr>
          <p:nvPr>
            <p:ph type="pic" sz="quarter" idx="10"/>
          </p:nvPr>
        </p:nvSpPr>
        <p:spPr>
          <a:xfrm>
            <a:off x="5008228" y="0"/>
            <a:ext cx="4135772" cy="6324600"/>
          </a:xfrm>
          <a:solidFill>
            <a:schemeClr val="bg2">
              <a:lumMod val="90000"/>
            </a:schemeClr>
          </a:solidFill>
        </p:spPr>
        <p:txBody>
          <a:bodyPr/>
          <a:lstStyle>
            <a:lvl1pPr marL="0" indent="0" algn="ctr">
              <a:buNone/>
              <a:defRPr baseline="0"/>
            </a:lvl1pPr>
          </a:lstStyle>
          <a:p>
            <a:r>
              <a:rPr lang="en-US"/>
              <a:t>Click icon to add picture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82494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Rectangle 2"/>
          <p:cNvSpPr/>
          <p:nvPr userDrawn="1"/>
        </p:nvSpPr>
        <p:spPr>
          <a:xfrm>
            <a:off x="0" y="0"/>
            <a:ext cx="9144000" cy="635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2382137" y="1634641"/>
            <a:ext cx="4379725" cy="2544285"/>
            <a:chOff x="2242690" y="1898895"/>
            <a:chExt cx="4866360" cy="2120238"/>
          </a:xfrm>
        </p:grpSpPr>
        <p:sp>
          <p:nvSpPr>
            <p:cNvPr id="5" name="Rectangle 4"/>
            <p:cNvSpPr/>
            <p:nvPr userDrawn="1"/>
          </p:nvSpPr>
          <p:spPr>
            <a:xfrm>
              <a:off x="2242690" y="1898895"/>
              <a:ext cx="4866360" cy="2120238"/>
            </a:xfrm>
            <a:prstGeom prst="rect">
              <a:avLst/>
            </a:prstGeom>
            <a:noFill/>
          </p:spPr>
          <p:txBody>
            <a:bodyPr wrap="none">
              <a:spAutoFit/>
            </a:bodyPr>
            <a:lstStyle/>
            <a:p>
              <a:r>
                <a:rPr lang="en-US" sz="23900" b="1" kern="0" baseline="3000" dirty="0">
                  <a:solidFill>
                    <a:schemeClr val="bg1"/>
                  </a:solidFill>
                  <a:latin typeface="Rockwell" panose="02060603020205020403" pitchFamily="18" charset="0"/>
                  <a:ea typeface="+mj-ea"/>
                  <a:cs typeface="+mj-cs"/>
                </a:rPr>
                <a:t>Q  A</a:t>
              </a:r>
              <a:endParaRPr lang="en-US" sz="23900" b="1" baseline="3000" dirty="0">
                <a:solidFill>
                  <a:schemeClr val="bg1"/>
                </a:solidFill>
                <a:latin typeface="Rockwell" panose="02060603020205020403" pitchFamily="18" charset="0"/>
              </a:endParaRPr>
            </a:p>
          </p:txBody>
        </p:sp>
        <p:sp>
          <p:nvSpPr>
            <p:cNvPr id="6" name="Rectangle 5"/>
            <p:cNvSpPr/>
            <p:nvPr userDrawn="1"/>
          </p:nvSpPr>
          <p:spPr>
            <a:xfrm>
              <a:off x="4285408" y="2330637"/>
              <a:ext cx="1079712" cy="1256754"/>
            </a:xfrm>
            <a:prstGeom prst="rect">
              <a:avLst/>
            </a:prstGeom>
            <a:noFill/>
          </p:spPr>
          <p:txBody>
            <a:bodyPr wrap="none">
              <a:spAutoFit/>
            </a:bodyPr>
            <a:lstStyle/>
            <a:p>
              <a:r>
                <a:rPr lang="en-US" sz="13800" kern="0" baseline="3000" dirty="0">
                  <a:solidFill>
                    <a:schemeClr val="accent2"/>
                  </a:solidFill>
                  <a:latin typeface="Arial"/>
                  <a:ea typeface="+mj-ea"/>
                  <a:cs typeface="+mj-cs"/>
                </a:rPr>
                <a:t>&amp;</a:t>
              </a:r>
              <a:endParaRPr lang="en-US" sz="2400" baseline="3000" dirty="0">
                <a:solidFill>
                  <a:schemeClr val="accent2"/>
                </a:solidFill>
              </a:endParaRPr>
            </a:p>
          </p:txBody>
        </p:sp>
      </p:grpSp>
    </p:spTree>
    <p:extLst>
      <p:ext uri="{BB962C8B-B14F-4D97-AF65-F5344CB8AC3E}">
        <p14:creationId xmlns:p14="http://schemas.microsoft.com/office/powerpoint/2010/main" val="314578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ransition_Slide_1">
    <p:spTree>
      <p:nvGrpSpPr>
        <p:cNvPr id="1" name=""/>
        <p:cNvGrpSpPr/>
        <p:nvPr/>
      </p:nvGrpSpPr>
      <p:grpSpPr>
        <a:xfrm>
          <a:off x="0" y="0"/>
          <a:ext cx="0" cy="0"/>
          <a:chOff x="0" y="0"/>
          <a:chExt cx="0" cy="0"/>
        </a:xfrm>
      </p:grpSpPr>
      <p:grpSp>
        <p:nvGrpSpPr>
          <p:cNvPr id="11" name="Group 10"/>
          <p:cNvGrpSpPr/>
          <p:nvPr userDrawn="1"/>
        </p:nvGrpSpPr>
        <p:grpSpPr>
          <a:xfrm flipH="1">
            <a:off x="-1" y="2"/>
            <a:ext cx="9144001" cy="6857999"/>
            <a:chOff x="749787" y="1627613"/>
            <a:chExt cx="9303009" cy="4145455"/>
          </a:xfrm>
          <a:solidFill>
            <a:schemeClr val="accent2"/>
          </a:solidFill>
        </p:grpSpPr>
        <p:sp>
          <p:nvSpPr>
            <p:cNvPr id="25" name="Right Triangle 24"/>
            <p:cNvSpPr/>
            <p:nvPr userDrawn="1"/>
          </p:nvSpPr>
          <p:spPr>
            <a:xfrm rot="16200000">
              <a:off x="7675538" y="3394724"/>
              <a:ext cx="1943676" cy="281084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pic>
        <p:nvPicPr>
          <p:cNvPr id="17" name="Picture 16"/>
          <p:cNvPicPr>
            <a:picLocks noChangeAspect="1"/>
          </p:cNvPicPr>
          <p:nvPr userDrawn="1"/>
        </p:nvPicPr>
        <p:blipFill rotWithShape="1">
          <a:blip r:embed="rId2"/>
          <a:srcRect l="3557" b="21347"/>
          <a:stretch/>
        </p:blipFill>
        <p:spPr>
          <a:xfrm>
            <a:off x="0" y="3815894"/>
            <a:ext cx="3201808" cy="3042107"/>
          </a:xfrm>
          <a:prstGeom prst="rect">
            <a:avLst/>
          </a:prstGeom>
        </p:spPr>
      </p:pic>
      <p:sp>
        <p:nvSpPr>
          <p:cNvPr id="28" name="TextBox 27">
            <a:hlinkClick r:id="rId3"/>
          </p:cNvPr>
          <p:cNvSpPr txBox="1"/>
          <p:nvPr userDrawn="1"/>
        </p:nvSpPr>
        <p:spPr>
          <a:xfrm>
            <a:off x="6665409" y="6329882"/>
            <a:ext cx="2201754" cy="323165"/>
          </a:xfrm>
          <a:prstGeom prst="rect">
            <a:avLst/>
          </a:prstGeom>
          <a:noFill/>
        </p:spPr>
        <p:txBody>
          <a:bodyPr wrap="square" rtlCol="0">
            <a:spAutoFit/>
          </a:bodyPr>
          <a:lstStyle/>
          <a:p>
            <a:pPr algn="ctr"/>
            <a:r>
              <a:rPr lang="en-US" sz="1500" dirty="0">
                <a:solidFill>
                  <a:schemeClr val="bg1"/>
                </a:solidFill>
              </a:rPr>
              <a:t>www.cunamutual.com</a:t>
            </a:r>
          </a:p>
        </p:txBody>
      </p:sp>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932" y="2159967"/>
            <a:ext cx="5650992" cy="654134"/>
          </a:xfrm>
          <a:prstGeom prst="rect">
            <a:avLst/>
          </a:prstGeom>
        </p:spPr>
      </p:pic>
      <p:grpSp>
        <p:nvGrpSpPr>
          <p:cNvPr id="14" name="Group 13"/>
          <p:cNvGrpSpPr/>
          <p:nvPr userDrawn="1"/>
        </p:nvGrpSpPr>
        <p:grpSpPr>
          <a:xfrm>
            <a:off x="6364338" y="5872682"/>
            <a:ext cx="2803895" cy="457200"/>
            <a:chOff x="6380421" y="6096131"/>
            <a:chExt cx="2803895" cy="457200"/>
          </a:xfrm>
        </p:grpSpPr>
        <p:pic>
          <p:nvPicPr>
            <p:cNvPr id="15" name="Picture 4">
              <a:hlinkClick r:id="rId5"/>
            </p:cNvPr>
            <p:cNvPicPr>
              <a:picLocks noChangeAspect="1" noChangeArrowheads="1"/>
            </p:cNvPicPr>
            <p:nvPr userDrawn="1"/>
          </p:nvPicPr>
          <p:blipFill>
            <a:blip r:embed="rId6">
              <a:biLevel thresh="25000"/>
              <a:extLst>
                <a:ext uri="{28A0092B-C50C-407E-A947-70E740481C1C}">
                  <a14:useLocalDpi xmlns:a14="http://schemas.microsoft.com/office/drawing/2010/main" val="0"/>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hlinkClick r:id="rId7"/>
            </p:cNvPr>
            <p:cNvPicPr>
              <a:picLocks noChangeAspect="1" noChangeArrowheads="1"/>
            </p:cNvPicPr>
            <p:nvPr userDrawn="1"/>
          </p:nvPicPr>
          <p:blipFill>
            <a:blip r:embed="rId8">
              <a:biLevel thresh="25000"/>
              <a:extLst>
                <a:ext uri="{28A0092B-C50C-407E-A947-70E740481C1C}">
                  <a14:useLocalDpi xmlns:a14="http://schemas.microsoft.com/office/drawing/2010/main" val="0"/>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hlinkClick r:id="rId9"/>
            </p:cNvPr>
            <p:cNvPicPr>
              <a:picLocks noChangeAspect="1" noChangeArrowheads="1"/>
            </p:cNvPicPr>
            <p:nvPr userDrawn="1"/>
          </p:nvPicPr>
          <p:blipFill>
            <a:blip r:embed="rId10">
              <a:biLevel thresh="25000"/>
              <a:extLst>
                <a:ext uri="{28A0092B-C50C-407E-A947-70E740481C1C}">
                  <a14:useLocalDpi xmlns:a14="http://schemas.microsoft.com/office/drawing/2010/main" val="0"/>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a:hlinkClick r:id="rId11"/>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hlinkClick r:id="rId13"/>
            </p:cNvPr>
            <p:cNvPicPr>
              <a:picLocks noChangeAspect="1" noChangeArrowheads="1"/>
            </p:cNvPicPr>
            <p:nvPr userDrawn="1"/>
          </p:nvPicPr>
          <p:blipFill>
            <a:blip r:embed="rId14">
              <a:biLevel thresh="25000"/>
              <a:extLst>
                <a:ext uri="{28A0092B-C50C-407E-A947-70E740481C1C}">
                  <a14:useLocalDpi xmlns:a14="http://schemas.microsoft.com/office/drawing/2010/main" val="0"/>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a:hlinkClick r:id="rId15"/>
            </p:cNvPr>
            <p:cNvPicPr>
              <a:picLocks noChangeAspect="1" noChangeArrowheads="1"/>
            </p:cNvPicPr>
            <p:nvPr userDrawn="1"/>
          </p:nvPicPr>
          <p:blipFill>
            <a:blip r:embed="rId16">
              <a:biLevel thresh="25000"/>
              <a:extLst>
                <a:ext uri="{28A0092B-C50C-407E-A947-70E740481C1C}">
                  <a14:useLocalDpi xmlns:a14="http://schemas.microsoft.com/office/drawing/2010/main" val="0"/>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511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losing_Slide">
    <p:spTree>
      <p:nvGrpSpPr>
        <p:cNvPr id="1" name=""/>
        <p:cNvGrpSpPr/>
        <p:nvPr/>
      </p:nvGrpSpPr>
      <p:grpSpPr>
        <a:xfrm>
          <a:off x="0" y="0"/>
          <a:ext cx="0" cy="0"/>
          <a:chOff x="0" y="0"/>
          <a:chExt cx="0" cy="0"/>
        </a:xfrm>
      </p:grpSpPr>
      <p:sp>
        <p:nvSpPr>
          <p:cNvPr id="3" name="Rectangle 8"/>
          <p:cNvSpPr>
            <a:spLocks noChangeArrowheads="1"/>
          </p:cNvSpPr>
          <p:nvPr/>
        </p:nvSpPr>
        <p:spPr bwMode="auto">
          <a:xfrm rot="5400000">
            <a:off x="4485481" y="-4423222"/>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7"/>
          <p:cNvSpPr>
            <a:spLocks noChangeArrowheads="1"/>
          </p:cNvSpPr>
          <p:nvPr userDrawn="1"/>
        </p:nvSpPr>
        <p:spPr bwMode="auto">
          <a:xfrm rot="16200000" flipH="1" flipV="1">
            <a:off x="4474459" y="2187036"/>
            <a:ext cx="195090"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p:nvSpPr>
        <p:spPr bwMode="auto">
          <a:xfrm>
            <a:off x="0" y="682752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783153" y="2689564"/>
            <a:ext cx="5577694" cy="64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userDrawn="1"/>
        </p:nvSpPr>
        <p:spPr bwMode="auto">
          <a:xfrm>
            <a:off x="0" y="25408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8"/>
          <p:cNvSpPr>
            <a:spLocks noChangeArrowheads="1"/>
          </p:cNvSpPr>
          <p:nvPr userDrawn="1"/>
        </p:nvSpPr>
        <p:spPr bwMode="auto">
          <a:xfrm>
            <a:off x="0" y="63127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9"/>
          <p:cNvSpPr>
            <a:spLocks noChangeArrowheads="1"/>
          </p:cNvSpPr>
          <p:nvPr userDrawn="1"/>
        </p:nvSpPr>
        <p:spPr bwMode="auto">
          <a:xfrm>
            <a:off x="0" y="100846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0"/>
          <p:cNvSpPr>
            <a:spLocks noChangeArrowheads="1"/>
          </p:cNvSpPr>
          <p:nvPr userDrawn="1"/>
        </p:nvSpPr>
        <p:spPr bwMode="auto">
          <a:xfrm>
            <a:off x="0" y="138565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1"/>
          <p:cNvSpPr>
            <a:spLocks noChangeArrowheads="1"/>
          </p:cNvSpPr>
          <p:nvPr userDrawn="1"/>
        </p:nvSpPr>
        <p:spPr bwMode="auto">
          <a:xfrm>
            <a:off x="0" y="1762840"/>
            <a:ext cx="240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en-US" altLang="en-US" sz="600" b="0" i="0" u="none" strike="noStrike" cap="none" normalizeH="0" baseline="0">
                <a:ln>
                  <a:noFill/>
                </a:ln>
                <a:solidFill>
                  <a:schemeClr val="tx1"/>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a:hlinkClick r:id="rId3"/>
          </p:cNvPr>
          <p:cNvSpPr txBox="1"/>
          <p:nvPr userDrawn="1"/>
        </p:nvSpPr>
        <p:spPr>
          <a:xfrm>
            <a:off x="3511149" y="4148745"/>
            <a:ext cx="2201754" cy="323165"/>
          </a:xfrm>
          <a:prstGeom prst="rect">
            <a:avLst/>
          </a:prstGeom>
          <a:noFill/>
        </p:spPr>
        <p:txBody>
          <a:bodyPr wrap="square" rtlCol="0">
            <a:spAutoFit/>
          </a:bodyPr>
          <a:lstStyle/>
          <a:p>
            <a:pPr algn="ctr"/>
            <a:r>
              <a:rPr lang="en-US" sz="1500" dirty="0" err="1">
                <a:solidFill>
                  <a:schemeClr val="tx2"/>
                </a:solidFill>
              </a:rPr>
              <a:t>www.cunamutual.com</a:t>
            </a:r>
            <a:endParaRPr lang="en-US" sz="1500" dirty="0">
              <a:solidFill>
                <a:schemeClr val="tx2"/>
              </a:solidFill>
            </a:endParaRPr>
          </a:p>
        </p:txBody>
      </p:sp>
      <p:grpSp>
        <p:nvGrpSpPr>
          <p:cNvPr id="21" name="Group 20"/>
          <p:cNvGrpSpPr/>
          <p:nvPr userDrawn="1"/>
        </p:nvGrpSpPr>
        <p:grpSpPr>
          <a:xfrm>
            <a:off x="3170052" y="3691545"/>
            <a:ext cx="2803895" cy="457200"/>
            <a:chOff x="6380421" y="6096131"/>
            <a:chExt cx="2803895" cy="457200"/>
          </a:xfrm>
        </p:grpSpPr>
        <p:pic>
          <p:nvPicPr>
            <p:cNvPr id="22" name="Picture 4">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a:hlinkClick r:id="rId12"/>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a:hlinkClick r:id="rId14"/>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47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Slide_1">
    <p:spTree>
      <p:nvGrpSpPr>
        <p:cNvPr id="1" name=""/>
        <p:cNvGrpSpPr/>
        <p:nvPr/>
      </p:nvGrpSpPr>
      <p:grpSpPr>
        <a:xfrm>
          <a:off x="0" y="0"/>
          <a:ext cx="0" cy="0"/>
          <a:chOff x="0" y="0"/>
          <a:chExt cx="0" cy="0"/>
        </a:xfrm>
      </p:grpSpPr>
      <p:sp>
        <p:nvSpPr>
          <p:cNvPr id="27"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9144000" cy="5298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0" y="0"/>
            <a:ext cx="4228748" cy="6333689"/>
          </a:xfrm>
          <a:prstGeom prst="homePlate">
            <a:avLst>
              <a:gd name="adj" fmla="val 19181"/>
            </a:avLst>
          </a:prstGeom>
          <a:solidFill>
            <a:schemeClr val="accent1"/>
          </a:solidFill>
          <a:ln>
            <a:noFill/>
          </a:ln>
          <a:effectLst/>
        </p:spPr>
        <p:txBody>
          <a:bodyPr vert="horz" wrap="square" lIns="134112" tIns="67056" rIns="134112" bIns="67056" numCol="1" anchor="t" anchorCtr="0" compatLnSpc="1">
            <a:prstTxWarp prst="textNoShape">
              <a:avLst/>
            </a:prstTxWarp>
          </a:bodyPr>
          <a:lstStyle/>
          <a:p>
            <a:endParaRPr lang="en-US" sz="2640">
              <a:solidFill>
                <a:srgbClr val="292934"/>
              </a:solidFill>
              <a:latin typeface="Arial" charset="0"/>
            </a:endParaRPr>
          </a:p>
        </p:txBody>
      </p:sp>
      <p:cxnSp>
        <p:nvCxnSpPr>
          <p:cNvPr id="15" name="Straight Connector 14"/>
          <p:cNvCxnSpPr/>
          <p:nvPr userDrawn="1"/>
        </p:nvCxnSpPr>
        <p:spPr>
          <a:xfrm>
            <a:off x="323033" y="2204261"/>
            <a:ext cx="31907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456" y="6473952"/>
            <a:ext cx="2623930" cy="301752"/>
          </a:xfrm>
          <a:prstGeom prst="rect">
            <a:avLst/>
          </a:prstGeom>
        </p:spPr>
      </p:pic>
      <p:sp>
        <p:nvSpPr>
          <p:cNvPr id="3" name="Text Placeholder 2"/>
          <p:cNvSpPr>
            <a:spLocks noGrp="1"/>
          </p:cNvSpPr>
          <p:nvPr>
            <p:ph type="body" sz="quarter" idx="13" hasCustomPrompt="1"/>
          </p:nvPr>
        </p:nvSpPr>
        <p:spPr>
          <a:xfrm>
            <a:off x="323033" y="1246562"/>
            <a:ext cx="3190774" cy="798196"/>
          </a:xfrm>
        </p:spPr>
        <p:txBody>
          <a:bodyPr/>
          <a:lstStyle>
            <a:lvl1pPr marL="0" indent="0" algn="ctr">
              <a:buNone/>
              <a:defRPr sz="4400" b="0">
                <a:solidFill>
                  <a:schemeClr val="bg1"/>
                </a:solidFill>
                <a:latin typeface="Rockwell" panose="02060603020205020403" pitchFamily="18" charset="0"/>
              </a:defRPr>
            </a:lvl1pPr>
          </a:lstStyle>
          <a:p>
            <a:pPr lvl="0"/>
            <a:r>
              <a:rPr lang="en-US" dirty="0"/>
              <a:t>Title</a:t>
            </a:r>
          </a:p>
        </p:txBody>
      </p:sp>
      <p:sp>
        <p:nvSpPr>
          <p:cNvPr id="7" name="Text Placeholder 6"/>
          <p:cNvSpPr>
            <a:spLocks noGrp="1"/>
          </p:cNvSpPr>
          <p:nvPr>
            <p:ph type="body" sz="quarter" idx="14" hasCustomPrompt="1"/>
          </p:nvPr>
        </p:nvSpPr>
        <p:spPr>
          <a:xfrm>
            <a:off x="322898" y="2278380"/>
            <a:ext cx="3190910" cy="1297306"/>
          </a:xfrm>
        </p:spPr>
        <p:txBody>
          <a:bodyPr/>
          <a:lstStyle>
            <a:lvl1pPr marL="0" indent="0" algn="ctr">
              <a:buNone/>
              <a:defRPr sz="2800">
                <a:solidFill>
                  <a:schemeClr val="bg1"/>
                </a:solidFill>
              </a:defRPr>
            </a:lvl1pPr>
          </a:lstStyle>
          <a:p>
            <a:pPr lvl="0"/>
            <a:r>
              <a:rPr lang="en-US" dirty="0"/>
              <a:t>Subtitle</a:t>
            </a:r>
          </a:p>
        </p:txBody>
      </p:sp>
    </p:spTree>
    <p:extLst>
      <p:ext uri="{BB962C8B-B14F-4D97-AF65-F5344CB8AC3E}">
        <p14:creationId xmlns:p14="http://schemas.microsoft.com/office/powerpoint/2010/main" val="370993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07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17980" t="20895" b="6024"/>
          <a:stretch/>
        </p:blipFill>
        <p:spPr>
          <a:xfrm>
            <a:off x="0" y="0"/>
            <a:ext cx="7556500" cy="6341308"/>
          </a:xfrm>
          <a:prstGeom prst="rect">
            <a:avLst/>
          </a:prstGeom>
        </p:spPr>
      </p:pic>
      <p:sp>
        <p:nvSpPr>
          <p:cNvPr id="11" name="Content Placeholder 3"/>
          <p:cNvSpPr>
            <a:spLocks noGrp="1"/>
          </p:cNvSpPr>
          <p:nvPr>
            <p:ph sz="half" idx="10"/>
          </p:nvPr>
        </p:nvSpPr>
        <p:spPr>
          <a:xfrm>
            <a:off x="365760" y="2873829"/>
            <a:ext cx="3664132" cy="3150827"/>
          </a:xfrm>
        </p:spPr>
        <p:txBody>
          <a:bodyPr anchor="b"/>
          <a:lstStyle>
            <a:lvl1pPr marL="0" indent="0" algn="l">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2" name="Content Placeholder 2"/>
          <p:cNvSpPr>
            <a:spLocks noGrp="1"/>
          </p:cNvSpPr>
          <p:nvPr>
            <p:ph idx="1"/>
          </p:nvPr>
        </p:nvSpPr>
        <p:spPr>
          <a:xfrm>
            <a:off x="2751731" y="733431"/>
            <a:ext cx="5948132" cy="4195621"/>
          </a:xfrm>
        </p:spPr>
        <p:txBody>
          <a:bodyPr anchor="t"/>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400847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Slide_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17980" t="20895" b="6024"/>
          <a:stretch/>
        </p:blipFill>
        <p:spPr>
          <a:xfrm flipH="1">
            <a:off x="1587501" y="0"/>
            <a:ext cx="7556500" cy="6341308"/>
          </a:xfrm>
          <a:prstGeom prst="rect">
            <a:avLst/>
          </a:prstGeom>
        </p:spPr>
      </p:pic>
      <p:sp>
        <p:nvSpPr>
          <p:cNvPr id="23" name="Content Placeholder 3"/>
          <p:cNvSpPr>
            <a:spLocks noGrp="1"/>
          </p:cNvSpPr>
          <p:nvPr>
            <p:ph sz="half" idx="2"/>
          </p:nvPr>
        </p:nvSpPr>
        <p:spPr>
          <a:xfrm>
            <a:off x="380999" y="880292"/>
            <a:ext cx="5654040" cy="3951288"/>
          </a:xfrm>
        </p:spPr>
        <p:txBody>
          <a:bodyPr anchor="t"/>
          <a:lstStyle>
            <a:lvl1pPr marL="0" indent="0">
              <a:lnSpc>
                <a:spcPct val="130000"/>
              </a:lnSpc>
              <a:spcBef>
                <a:spcPts val="1200"/>
              </a:spcBef>
              <a:buNone/>
              <a:defRPr sz="2400" b="0">
                <a:solidFill>
                  <a:schemeClr val="accent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133978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7351" y="1037065"/>
            <a:ext cx="8247063" cy="505893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1"/>
            <a:ext cx="9144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1"/>
          <p:cNvSpPr txBox="1">
            <a:spLocks/>
          </p:cNvSpPr>
          <p:nvPr userDrawn="1"/>
        </p:nvSpPr>
        <p:spPr bwMode="auto">
          <a:xfrm>
            <a:off x="1" y="180103"/>
            <a:ext cx="91523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2600">
                <a:solidFill>
                  <a:schemeClr val="accent1"/>
                </a:solidFill>
                <a:latin typeface="+mj-lt"/>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200" algn="l" rtl="0" eaLnBrk="1" fontAlgn="base" hangingPunct="1">
              <a:lnSpc>
                <a:spcPct val="90000"/>
              </a:lnSpc>
              <a:spcBef>
                <a:spcPct val="0"/>
              </a:spcBef>
              <a:spcAft>
                <a:spcPct val="0"/>
              </a:spcAft>
              <a:defRPr sz="2600">
                <a:solidFill>
                  <a:schemeClr val="accent1"/>
                </a:solidFill>
                <a:latin typeface="Arial" pitchFamily="34" charset="0"/>
              </a:defRPr>
            </a:lvl6pPr>
            <a:lvl7pPr marL="914400" algn="l" rtl="0" eaLnBrk="1" fontAlgn="base" hangingPunct="1">
              <a:lnSpc>
                <a:spcPct val="90000"/>
              </a:lnSpc>
              <a:spcBef>
                <a:spcPct val="0"/>
              </a:spcBef>
              <a:spcAft>
                <a:spcPct val="0"/>
              </a:spcAft>
              <a:defRPr sz="2600">
                <a:solidFill>
                  <a:schemeClr val="accent1"/>
                </a:solidFill>
                <a:latin typeface="Arial" pitchFamily="34" charset="0"/>
              </a:defRPr>
            </a:lvl7pPr>
            <a:lvl8pPr marL="1371600" algn="l" rtl="0" eaLnBrk="1" fontAlgn="base" hangingPunct="1">
              <a:lnSpc>
                <a:spcPct val="90000"/>
              </a:lnSpc>
              <a:spcBef>
                <a:spcPct val="0"/>
              </a:spcBef>
              <a:spcAft>
                <a:spcPct val="0"/>
              </a:spcAft>
              <a:defRPr sz="2600">
                <a:solidFill>
                  <a:schemeClr val="accent1"/>
                </a:solidFill>
                <a:latin typeface="Arial" pitchFamily="34" charset="0"/>
              </a:defRPr>
            </a:lvl8pPr>
            <a:lvl9pPr marL="1828800" algn="l" rtl="0" eaLnBrk="1" fontAlgn="base" hangingPunct="1">
              <a:lnSpc>
                <a:spcPct val="90000"/>
              </a:lnSpc>
              <a:spcBef>
                <a:spcPct val="0"/>
              </a:spcBef>
              <a:spcAft>
                <a:spcPct val="0"/>
              </a:spcAft>
              <a:defRPr sz="2600">
                <a:solidFill>
                  <a:schemeClr val="accent1"/>
                </a:solidFill>
                <a:latin typeface="Arial" pitchFamily="34" charset="0"/>
              </a:defRPr>
            </a:lvl9pPr>
          </a:lstStyle>
          <a:p>
            <a:pPr algn="ctr"/>
            <a:r>
              <a:rPr lang="en-US" sz="3200" b="1" kern="0" spc="0" dirty="0">
                <a:solidFill>
                  <a:schemeClr val="bg1"/>
                </a:solidFill>
                <a:latin typeface="Rockwell" panose="02060603020205020403" pitchFamily="18" charset="0"/>
              </a:rPr>
              <a:t>Click</a:t>
            </a:r>
            <a:r>
              <a:rPr lang="en-US" sz="3200" b="1" kern="0" spc="0" baseline="0" dirty="0">
                <a:solidFill>
                  <a:schemeClr val="bg1"/>
                </a:solidFill>
                <a:latin typeface="Rockwell" panose="02060603020205020403" pitchFamily="18" charset="0"/>
              </a:rPr>
              <a:t> to Edit Title</a:t>
            </a:r>
            <a:endParaRPr lang="en-US" sz="2400" b="1" kern="0" spc="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408505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llEverywhere Polling Instructions">
    <p:spTree>
      <p:nvGrpSpPr>
        <p:cNvPr id="1" name=""/>
        <p:cNvGrpSpPr/>
        <p:nvPr/>
      </p:nvGrpSpPr>
      <p:grpSpPr>
        <a:xfrm>
          <a:off x="0" y="0"/>
          <a:ext cx="0" cy="0"/>
          <a:chOff x="0" y="0"/>
          <a:chExt cx="0" cy="0"/>
        </a:xfrm>
      </p:grpSpPr>
      <p:sp>
        <p:nvSpPr>
          <p:cNvPr id="3" name="Rectangle 2"/>
          <p:cNvSpPr/>
          <p:nvPr userDrawn="1"/>
        </p:nvSpPr>
        <p:spPr>
          <a:xfrm>
            <a:off x="0" y="1"/>
            <a:ext cx="9144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1712082" y="90209"/>
            <a:ext cx="5719835"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3200" spc="300" dirty="0">
                <a:solidFill>
                  <a:srgbClr val="FFFFFF"/>
                </a:solidFill>
                <a:latin typeface="Rockwell" panose="02060603020205020403" pitchFamily="18" charset="0"/>
              </a:rPr>
              <a:t>POLLING INSTRUCTIONS</a:t>
            </a:r>
          </a:p>
        </p:txBody>
      </p:sp>
      <p:grpSp>
        <p:nvGrpSpPr>
          <p:cNvPr id="10" name="Group 9"/>
          <p:cNvGrpSpPr/>
          <p:nvPr userDrawn="1"/>
        </p:nvGrpSpPr>
        <p:grpSpPr>
          <a:xfrm>
            <a:off x="5023" y="1545149"/>
            <a:ext cx="8624018" cy="3767701"/>
            <a:chOff x="5023" y="1545149"/>
            <a:chExt cx="8624018" cy="3767701"/>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3" y="1589218"/>
              <a:ext cx="5810607" cy="3723632"/>
            </a:xfrm>
            <a:prstGeom prst="rect">
              <a:avLst/>
            </a:prstGeom>
          </p:spPr>
        </p:pic>
        <p:sp>
          <p:nvSpPr>
            <p:cNvPr id="7" name="Rectangle 6"/>
            <p:cNvSpPr/>
            <p:nvPr userDrawn="1"/>
          </p:nvSpPr>
          <p:spPr>
            <a:xfrm>
              <a:off x="1081654" y="2626846"/>
              <a:ext cx="3657348" cy="120032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Respond at </a:t>
              </a:r>
            </a:p>
            <a:p>
              <a:pPr algn="ctr" fontAlgn="base">
                <a:lnSpc>
                  <a:spcPct val="150000"/>
                </a:lnSpc>
                <a:spcBef>
                  <a:spcPct val="0"/>
                </a:spcBef>
                <a:spcAft>
                  <a:spcPct val="0"/>
                </a:spcAft>
              </a:pPr>
              <a:r>
                <a:rPr lang="en-US" sz="2400" b="1" dirty="0">
                  <a:solidFill>
                    <a:srgbClr val="DC661D"/>
                  </a:solidFill>
                </a:rPr>
                <a:t>PollEV.com/mutualpolls</a:t>
              </a: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7938" y="1545149"/>
              <a:ext cx="2741103" cy="361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p:nvPr userDrawn="1"/>
          </p:nvSpPr>
          <p:spPr>
            <a:xfrm>
              <a:off x="5967315" y="2434820"/>
              <a:ext cx="258552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Text </a:t>
              </a:r>
              <a:r>
                <a:rPr lang="en-US" sz="2400" b="1" dirty="0">
                  <a:solidFill>
                    <a:srgbClr val="DC661D"/>
                  </a:solidFill>
                </a:rPr>
                <a:t>MUTUALPOLLS</a:t>
              </a:r>
              <a:r>
                <a:rPr lang="en-US" sz="2400" dirty="0">
                  <a:solidFill>
                    <a:srgbClr val="DC661D"/>
                  </a:solidFill>
                </a:rPr>
                <a:t> </a:t>
              </a:r>
              <a:r>
                <a:rPr lang="en-US" sz="2400" dirty="0">
                  <a:solidFill>
                    <a:srgbClr val="292934"/>
                  </a:solidFill>
                </a:rPr>
                <a:t>to </a:t>
              </a:r>
              <a:r>
                <a:rPr lang="en-US" sz="2400" b="1" dirty="0">
                  <a:solidFill>
                    <a:srgbClr val="DC661D"/>
                  </a:solidFill>
                </a:rPr>
                <a:t>22333</a:t>
              </a:r>
              <a:r>
                <a:rPr lang="en-US" sz="2400" dirty="0">
                  <a:solidFill>
                    <a:srgbClr val="DC661D"/>
                  </a:solidFill>
                </a:rPr>
                <a:t> </a:t>
              </a:r>
              <a:r>
                <a:rPr lang="en-US" sz="2400" dirty="0">
                  <a:solidFill>
                    <a:srgbClr val="292934"/>
                  </a:solidFill>
                </a:rPr>
                <a:t>once to join</a:t>
              </a:r>
            </a:p>
          </p:txBody>
        </p:sp>
      </p:grpSp>
    </p:spTree>
    <p:extLst>
      <p:ext uri="{BB962C8B-B14F-4D97-AF65-F5344CB8AC3E}">
        <p14:creationId xmlns:p14="http://schemas.microsoft.com/office/powerpoint/2010/main" val="314947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04110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7350" y="180026"/>
            <a:ext cx="822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dirty="0"/>
              <a:t>Insert Slide Title Here</a:t>
            </a:r>
          </a:p>
        </p:txBody>
      </p:sp>
      <p:sp>
        <p:nvSpPr>
          <p:cNvPr id="2051" name="Rectangle 3"/>
          <p:cNvSpPr>
            <a:spLocks noGrp="1" noChangeArrowheads="1"/>
          </p:cNvSpPr>
          <p:nvPr>
            <p:ph type="body" idx="1"/>
          </p:nvPr>
        </p:nvSpPr>
        <p:spPr bwMode="auto">
          <a:xfrm>
            <a:off x="387354" y="1120141"/>
            <a:ext cx="8247063" cy="497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52" name="Rectangle 7"/>
          <p:cNvSpPr>
            <a:spLocks noChangeArrowheads="1"/>
          </p:cNvSpPr>
          <p:nvPr/>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8"/>
          <p:cNvSpPr>
            <a:spLocks noChangeArrowheads="1"/>
          </p:cNvSpPr>
          <p:nvPr/>
        </p:nvSpPr>
        <p:spPr bwMode="auto">
          <a:xfrm rot="5400000">
            <a:off x="4485481" y="-3681446"/>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Text Box 19"/>
          <p:cNvSpPr txBox="1">
            <a:spLocks noChangeArrowheads="1"/>
          </p:cNvSpPr>
          <p:nvPr/>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055"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28"/>
          <p:cNvSpPr>
            <a:spLocks noChangeArrowheads="1"/>
          </p:cNvSpPr>
          <p:nvPr/>
        </p:nvSpPr>
        <p:spPr bwMode="auto">
          <a:xfrm>
            <a:off x="0" y="742950"/>
            <a:ext cx="9144000" cy="650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812" r:id="rId2"/>
    <p:sldLayoutId id="2147483814" r:id="rId3"/>
    <p:sldLayoutId id="2147483767" r:id="rId4"/>
    <p:sldLayoutId id="2147483795" r:id="rId5"/>
    <p:sldLayoutId id="2147483790" r:id="rId6"/>
    <p:sldLayoutId id="2147483808" r:id="rId7"/>
    <p:sldLayoutId id="2147483815" r:id="rId8"/>
    <p:sldLayoutId id="2147483766" r:id="rId9"/>
    <p:sldLayoutId id="2147483768" r:id="rId10"/>
    <p:sldLayoutId id="2147483775" r:id="rId11"/>
    <p:sldLayoutId id="2147483778" r:id="rId12"/>
    <p:sldLayoutId id="2147483805" r:id="rId13"/>
    <p:sldLayoutId id="2147483806" r:id="rId14"/>
    <p:sldLayoutId id="2147483773" r:id="rId15"/>
    <p:sldLayoutId id="2147483791" r:id="rId16"/>
    <p:sldLayoutId id="2147483794" r:id="rId17"/>
    <p:sldLayoutId id="2147483807" r:id="rId18"/>
    <p:sldLayoutId id="2147483769" r:id="rId19"/>
    <p:sldLayoutId id="2147483770" r:id="rId20"/>
    <p:sldLayoutId id="2147483796" r:id="rId21"/>
    <p:sldLayoutId id="2147483800" r:id="rId22"/>
    <p:sldLayoutId id="2147483801" r:id="rId23"/>
    <p:sldLayoutId id="2147483772" r:id="rId24"/>
    <p:sldLayoutId id="2147483809" r:id="rId25"/>
    <p:sldLayoutId id="2147483810" r:id="rId26"/>
    <p:sldLayoutId id="2147483792" r:id="rId27"/>
    <p:sldLayoutId id="2147483813" r:id="rId28"/>
    <p:sldLayoutId id="214748377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p:titleStyle>
    <p:bodyStyle>
      <a:lvl1pPr marL="177799" indent="-177799" algn="l" rtl="0" eaLnBrk="1" fontAlgn="base" hangingPunct="1">
        <a:lnSpc>
          <a:spcPct val="100000"/>
        </a:lnSpc>
        <a:spcBef>
          <a:spcPct val="20000"/>
        </a:spcBef>
        <a:spcAft>
          <a:spcPct val="0"/>
        </a:spcAft>
        <a:buClr>
          <a:schemeClr val="accent1"/>
        </a:buClr>
        <a:buChar char="•"/>
        <a:defRPr sz="2000">
          <a:solidFill>
            <a:schemeClr val="tx1"/>
          </a:solidFill>
          <a:latin typeface="+mn-lt"/>
          <a:ea typeface="+mn-ea"/>
          <a:cs typeface="+mn-cs"/>
        </a:defRPr>
      </a:lvl1pPr>
      <a:lvl2pPr marL="400046" indent="-204786" algn="l" rtl="0" eaLnBrk="1" fontAlgn="base" hangingPunct="1">
        <a:lnSpc>
          <a:spcPct val="100000"/>
        </a:lnSpc>
        <a:spcBef>
          <a:spcPct val="20000"/>
        </a:spcBef>
        <a:spcAft>
          <a:spcPct val="0"/>
        </a:spcAft>
        <a:buClr>
          <a:schemeClr val="accent1"/>
        </a:buClr>
        <a:buFont typeface="Arial" charset="0"/>
        <a:buChar char="–"/>
        <a:defRPr>
          <a:solidFill>
            <a:schemeClr val="tx1"/>
          </a:solidFill>
          <a:latin typeface="+mn-lt"/>
        </a:defRPr>
      </a:lvl2pPr>
      <a:lvl3pPr marL="606419" indent="-171448" algn="l" rtl="0" eaLnBrk="1" fontAlgn="base" hangingPunct="1">
        <a:lnSpc>
          <a:spcPct val="100000"/>
        </a:lnSpc>
        <a:spcBef>
          <a:spcPct val="20000"/>
        </a:spcBef>
        <a:spcAft>
          <a:spcPct val="0"/>
        </a:spcAft>
        <a:buClr>
          <a:schemeClr val="accent1"/>
        </a:buClr>
        <a:buChar char="•"/>
        <a:defRPr sz="1600">
          <a:solidFill>
            <a:schemeClr val="tx1"/>
          </a:solidFill>
          <a:latin typeface="+mn-lt"/>
        </a:defRPr>
      </a:lvl3pPr>
      <a:lvl4pPr marL="823905" indent="-207961"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4pPr>
      <a:lvl5pPr marL="1031864" indent="-190499"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5pPr>
      <a:lvl6pPr marL="1489060"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6pPr>
      <a:lvl7pPr marL="1946255"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7pPr>
      <a:lvl8pPr marL="2403451"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8pPr>
      <a:lvl9pPr marL="2860646"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hyperlink" Target="https://www.federalreserve.gov/newsevents/speech/powell20210827a.htm" TargetMode="External"/><Relationship Id="rId3" Type="http://schemas.openxmlformats.org/officeDocument/2006/relationships/hyperlink" Target="https://www.bea.gov/data/gdp/gross-domestic-product" TargetMode="External"/><Relationship Id="rId7" Type="http://schemas.openxmlformats.org/officeDocument/2006/relationships/hyperlink" Target="https://www.bls.gov/news.release/cpi.nr0.ht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wsj.com/articles/august-jobs-report-unemployment-rate-2021-11630624394" TargetMode="External"/><Relationship Id="rId5" Type="http://schemas.openxmlformats.org/officeDocument/2006/relationships/hyperlink" Target="https://www.bls.gov/news.release/pdf/empsit.pdf" TargetMode="External"/><Relationship Id="rId4" Type="http://schemas.openxmlformats.org/officeDocument/2006/relationships/hyperlink" Target="https://www.bea.gov/sites/default/files/2021-08/tech2q21_2nd.pdf" TargetMode="External"/><Relationship Id="rId9" Type="http://schemas.openxmlformats.org/officeDocument/2006/relationships/hyperlink" Target="https://www.newyorkfed.org/newsevents/news/research/2021/2021091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80819" y="2567439"/>
            <a:ext cx="5782361" cy="1107996"/>
          </a:xfrm>
        </p:spPr>
        <p:txBody>
          <a:bodyPr/>
          <a:lstStyle/>
          <a:p>
            <a:pPr algn="ctr"/>
            <a:r>
              <a:rPr lang="en-US" dirty="0"/>
              <a:t>Economic &amp;</a:t>
            </a:r>
            <a:br>
              <a:rPr lang="en-US" dirty="0"/>
            </a:br>
            <a:r>
              <a:rPr lang="en-US" dirty="0"/>
              <a:t>Credit Union Update </a:t>
            </a:r>
          </a:p>
        </p:txBody>
      </p:sp>
      <p:sp>
        <p:nvSpPr>
          <p:cNvPr id="5" name="Text Placeholder 4"/>
          <p:cNvSpPr>
            <a:spLocks noGrp="1"/>
          </p:cNvSpPr>
          <p:nvPr>
            <p:ph type="body" sz="quarter" idx="10"/>
          </p:nvPr>
        </p:nvSpPr>
        <p:spPr>
          <a:xfrm>
            <a:off x="3556406" y="3747387"/>
            <a:ext cx="2031186" cy="382215"/>
          </a:xfrm>
        </p:spPr>
        <p:txBody>
          <a:bodyPr/>
          <a:lstStyle/>
          <a:p>
            <a:pPr algn="ctr"/>
            <a:r>
              <a:rPr lang="en-US" dirty="0"/>
              <a:t>December 2021</a:t>
            </a:r>
          </a:p>
        </p:txBody>
      </p:sp>
      <p:sp>
        <p:nvSpPr>
          <p:cNvPr id="2" name="TextBox 1">
            <a:extLst>
              <a:ext uri="{FF2B5EF4-FFF2-40B4-BE49-F238E27FC236}">
                <a16:creationId xmlns:a16="http://schemas.microsoft.com/office/drawing/2014/main" id="{CBFEAA7F-5CB6-48A5-B44A-3CA17AB44089}"/>
              </a:ext>
            </a:extLst>
          </p:cNvPr>
          <p:cNvSpPr txBox="1"/>
          <p:nvPr/>
        </p:nvSpPr>
        <p:spPr>
          <a:xfrm>
            <a:off x="81481" y="5483779"/>
            <a:ext cx="2525917" cy="1200329"/>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If you have any questions or comments, please contact: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Arial" charset="0"/>
                <a:ea typeface="+mn-ea"/>
                <a:cs typeface="+mn-cs"/>
              </a:rPr>
              <a:t>Steven Rick, Chief Economist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CUNA Mutual Group – Economics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800.356.2644, Ext. 665.5454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hlinkClick r:id="rId3"/>
              </a:rPr>
              <a:t>Steve.rick@cunamutual.com</a:t>
            </a:r>
            <a:r>
              <a:rPr kumimoji="0" lang="en-US" sz="1200" b="0" i="0" u="none" strike="noStrike" kern="1200" cap="none" spc="0" normalizeH="0" baseline="0" noProof="0" dirty="0">
                <a:ln>
                  <a:noFill/>
                </a:ln>
                <a:solidFill>
                  <a:srgbClr val="292934"/>
                </a:solidFill>
                <a:effectLst/>
                <a:uLnTx/>
                <a:uFillTx/>
                <a:latin typeface="Arial" charset="0"/>
                <a:ea typeface="+mn-ea"/>
                <a:cs typeface="+mn-cs"/>
              </a:rPr>
              <a:t> </a:t>
            </a:r>
          </a:p>
        </p:txBody>
      </p:sp>
    </p:spTree>
    <p:extLst>
      <p:ext uri="{BB962C8B-B14F-4D97-AF65-F5344CB8AC3E}">
        <p14:creationId xmlns:p14="http://schemas.microsoft.com/office/powerpoint/2010/main" val="129933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90366"/>
            <a:ext cx="8229600" cy="892552"/>
          </a:xfrm>
        </p:spPr>
        <p:txBody>
          <a:bodyPr/>
          <a:lstStyle/>
          <a:p>
            <a:pPr algn="ctr"/>
            <a:r>
              <a:rPr lang="en-US" dirty="0"/>
              <a:t>Falling Deposit Pricing and </a:t>
            </a:r>
            <a:br>
              <a:rPr lang="en-US" dirty="0"/>
            </a:br>
            <a:r>
              <a:rPr lang="en-US" dirty="0"/>
              <a:t>Low Fed Funds Interest Rate</a:t>
            </a:r>
          </a:p>
        </p:txBody>
      </p:sp>
      <p:graphicFrame>
        <p:nvGraphicFramePr>
          <p:cNvPr id="5" name="Object 2">
            <a:extLst>
              <a:ext uri="{FF2B5EF4-FFF2-40B4-BE49-F238E27FC236}">
                <a16:creationId xmlns:a16="http://schemas.microsoft.com/office/drawing/2014/main" id="{B1C62803-B9CD-4CDF-A139-699799BBC514}"/>
              </a:ext>
            </a:extLst>
          </p:cNvPr>
          <p:cNvGraphicFramePr>
            <a:graphicFrameLocks noGrp="1" noChangeAspect="1"/>
          </p:cNvGraphicFramePr>
          <p:nvPr/>
        </p:nvGraphicFramePr>
        <p:xfrm>
          <a:off x="163992" y="961162"/>
          <a:ext cx="8816016" cy="52383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01777423-DCD7-41AE-A0CE-6A60C4D46B26}"/>
              </a:ext>
            </a:extLst>
          </p:cNvPr>
          <p:cNvSpPr txBox="1"/>
          <p:nvPr/>
        </p:nvSpPr>
        <p:spPr>
          <a:xfrm>
            <a:off x="5159230" y="3580312"/>
            <a:ext cx="3632432" cy="711733"/>
          </a:xfrm>
          <a:prstGeom prst="rect">
            <a:avLst/>
          </a:prstGeom>
          <a:solidFill>
            <a:schemeClr val="bg1"/>
          </a:solidFill>
          <a:ln w="12700">
            <a:solidFill>
              <a:srgbClr val="7030A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30A0"/>
                </a:solidFill>
                <a:effectLst/>
                <a:uLnTx/>
                <a:uFillTx/>
                <a:latin typeface="Arial"/>
                <a:ea typeface="+mn-ea"/>
                <a:cs typeface="+mn-cs"/>
              </a:rPr>
              <a:t>Fed to raise interest rates in summer 2022</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30A0"/>
                </a:solidFill>
                <a:effectLst/>
                <a:uLnTx/>
                <a:uFillTx/>
                <a:latin typeface="Arial"/>
                <a:ea typeface="+mn-ea"/>
                <a:cs typeface="+mn-cs"/>
              </a:rPr>
              <a:t>Raise rates 0.75 percentage points per year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30A0"/>
                </a:solidFill>
                <a:effectLst/>
                <a:uLnTx/>
                <a:uFillTx/>
                <a:latin typeface="Arial"/>
                <a:ea typeface="+mn-ea"/>
                <a:cs typeface="+mn-cs"/>
              </a:rPr>
              <a:t>Goal is to reach 2.5% fed funds rate (2025)</a:t>
            </a:r>
            <a:endParaRPr kumimoji="0" lang="en-US" sz="1200" b="0" i="0" u="none" strike="noStrike" kern="1200" cap="none" spc="0" normalizeH="0" baseline="0" noProof="0" dirty="0">
              <a:ln>
                <a:noFill/>
              </a:ln>
              <a:solidFill>
                <a:srgbClr val="7030A0"/>
              </a:solidFill>
              <a:effectLst/>
              <a:uLnTx/>
              <a:uFillTx/>
              <a:latin typeface="Arial"/>
              <a:ea typeface="+mn-ea"/>
              <a:cs typeface="+mn-cs"/>
            </a:endParaRPr>
          </a:p>
        </p:txBody>
      </p:sp>
    </p:spTree>
    <p:extLst>
      <p:ext uri="{BB962C8B-B14F-4D97-AF65-F5344CB8AC3E}">
        <p14:creationId xmlns:p14="http://schemas.microsoft.com/office/powerpoint/2010/main" val="80413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5" y="147186"/>
            <a:ext cx="8778704" cy="492443"/>
          </a:xfrm>
        </p:spPr>
        <p:txBody>
          <a:bodyPr/>
          <a:lstStyle/>
          <a:p>
            <a:pPr algn="ctr"/>
            <a:r>
              <a:rPr lang="en-US" dirty="0"/>
              <a:t>Falling Auto Sales Below Long-term Trend</a:t>
            </a:r>
          </a:p>
        </p:txBody>
      </p:sp>
      <p:cxnSp>
        <p:nvCxnSpPr>
          <p:cNvPr id="8" name="Straight Arrow Connector 7">
            <a:extLst>
              <a:ext uri="{FF2B5EF4-FFF2-40B4-BE49-F238E27FC236}">
                <a16:creationId xmlns:a16="http://schemas.microsoft.com/office/drawing/2014/main" id="{86E0D21F-3B88-4631-85EA-EA8E92876AA4}"/>
              </a:ext>
            </a:extLst>
          </p:cNvPr>
          <p:cNvCxnSpPr>
            <a:cxnSpLocks/>
          </p:cNvCxnSpPr>
          <p:nvPr/>
        </p:nvCxnSpPr>
        <p:spPr>
          <a:xfrm>
            <a:off x="2727068" y="2350231"/>
            <a:ext cx="294428" cy="382686"/>
          </a:xfrm>
          <a:prstGeom prst="straightConnector1">
            <a:avLst/>
          </a:prstGeom>
          <a:ln w="38100">
            <a:solidFill>
              <a:srgbClr val="DC661D"/>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Object 3">
            <a:extLst>
              <a:ext uri="{FF2B5EF4-FFF2-40B4-BE49-F238E27FC236}">
                <a16:creationId xmlns:a16="http://schemas.microsoft.com/office/drawing/2014/main" id="{FECA12D8-1F35-49AE-9072-1EA8E7618F42}"/>
              </a:ext>
            </a:extLst>
          </p:cNvPr>
          <p:cNvGraphicFramePr>
            <a:graphicFrameLocks noChangeAspect="1"/>
          </p:cNvGraphicFramePr>
          <p:nvPr>
            <p:extLst>
              <p:ext uri="{D42A27DB-BD31-4B8C-83A1-F6EECF244321}">
                <p14:modId xmlns:p14="http://schemas.microsoft.com/office/powerpoint/2010/main" val="1890157748"/>
              </p:ext>
            </p:extLst>
          </p:nvPr>
        </p:nvGraphicFramePr>
        <p:xfrm>
          <a:off x="152644" y="1033671"/>
          <a:ext cx="8514278" cy="52077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A05C8C2E-3443-4EFE-8A97-ECB9AD758FCA}"/>
              </a:ext>
            </a:extLst>
          </p:cNvPr>
          <p:cNvSpPr txBox="1"/>
          <p:nvPr/>
        </p:nvSpPr>
        <p:spPr>
          <a:xfrm>
            <a:off x="2087908" y="1815682"/>
            <a:ext cx="1663982" cy="523192"/>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C661D"/>
                </a:solidFill>
                <a:effectLst/>
                <a:uLnTx/>
                <a:uFillTx/>
                <a:latin typeface="Arial"/>
                <a:ea typeface="+mn-ea"/>
                <a:cs typeface="+mn-cs"/>
              </a:rPr>
              <a:t>16.5 million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C661D"/>
                </a:solidFill>
                <a:effectLst/>
                <a:uLnTx/>
                <a:uFillTx/>
                <a:latin typeface="Arial"/>
                <a:ea typeface="+mn-ea"/>
                <a:cs typeface="+mn-cs"/>
              </a:rPr>
              <a:t>Long Run Average</a:t>
            </a:r>
          </a:p>
        </p:txBody>
      </p:sp>
    </p:spTree>
    <p:extLst>
      <p:ext uri="{BB962C8B-B14F-4D97-AF65-F5344CB8AC3E}">
        <p14:creationId xmlns:p14="http://schemas.microsoft.com/office/powerpoint/2010/main" val="10004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49" y="133134"/>
            <a:ext cx="8334619" cy="492443"/>
          </a:xfrm>
        </p:spPr>
        <p:txBody>
          <a:bodyPr/>
          <a:lstStyle/>
          <a:p>
            <a:pPr algn="ctr"/>
            <a:r>
              <a:rPr lang="en-US" dirty="0"/>
              <a:t>Home Sales are Strong, but Inventories are Low</a:t>
            </a:r>
          </a:p>
        </p:txBody>
      </p:sp>
      <p:graphicFrame>
        <p:nvGraphicFramePr>
          <p:cNvPr id="5" name="Object 2">
            <a:extLst>
              <a:ext uri="{FF2B5EF4-FFF2-40B4-BE49-F238E27FC236}">
                <a16:creationId xmlns:a16="http://schemas.microsoft.com/office/drawing/2014/main" id="{3E3BDB49-1455-40CF-88BD-492F9A1456D6}"/>
              </a:ext>
            </a:extLst>
          </p:cNvPr>
          <p:cNvGraphicFramePr>
            <a:graphicFrameLocks noChangeAspect="1"/>
          </p:cNvGraphicFramePr>
          <p:nvPr/>
        </p:nvGraphicFramePr>
        <p:xfrm>
          <a:off x="152837" y="888682"/>
          <a:ext cx="8838326" cy="5310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27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25218"/>
            <a:ext cx="8838711" cy="769441"/>
          </a:xfrm>
        </p:spPr>
        <p:txBody>
          <a:bodyPr/>
          <a:lstStyle/>
          <a:p>
            <a:pPr algn="ctr"/>
            <a:r>
              <a:rPr lang="en-US" sz="2200" dirty="0"/>
              <a:t>Faster Home Price Growth Rates </a:t>
            </a:r>
            <a:br>
              <a:rPr lang="en-US" sz="2200" dirty="0"/>
            </a:br>
            <a:r>
              <a:rPr lang="en-US" sz="2200" dirty="0"/>
              <a:t>will Boost Household Wealth and Consumer Spending</a:t>
            </a:r>
          </a:p>
        </p:txBody>
      </p:sp>
      <p:graphicFrame>
        <p:nvGraphicFramePr>
          <p:cNvPr id="9" name="Object 3">
            <a:extLst>
              <a:ext uri="{FF2B5EF4-FFF2-40B4-BE49-F238E27FC236}">
                <a16:creationId xmlns:a16="http://schemas.microsoft.com/office/drawing/2014/main" id="{EBFD95AC-47C8-4B87-A14D-4EF9267A198C}"/>
              </a:ext>
            </a:extLst>
          </p:cNvPr>
          <p:cNvGraphicFramePr>
            <a:graphicFrameLocks noGrp="1" noChangeAspect="1"/>
          </p:cNvGraphicFramePr>
          <p:nvPr>
            <p:extLst>
              <p:ext uri="{D42A27DB-BD31-4B8C-83A1-F6EECF244321}">
                <p14:modId xmlns:p14="http://schemas.microsoft.com/office/powerpoint/2010/main" val="2341267006"/>
              </p:ext>
            </p:extLst>
          </p:nvPr>
        </p:nvGraphicFramePr>
        <p:xfrm>
          <a:off x="268448" y="977773"/>
          <a:ext cx="8754109" cy="526363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D2FD9F8-AA22-4A11-AD2D-C8EA0BFF3219}"/>
              </a:ext>
            </a:extLst>
          </p:cNvPr>
          <p:cNvSpPr txBox="1"/>
          <p:nvPr/>
        </p:nvSpPr>
        <p:spPr>
          <a:xfrm>
            <a:off x="1192284" y="5590117"/>
            <a:ext cx="1408967" cy="400110"/>
          </a:xfrm>
          <a:prstGeom prst="rect">
            <a:avLst/>
          </a:prstGeom>
          <a:solidFill>
            <a:schemeClr val="bg1"/>
          </a:solidFill>
          <a:ln w="3175">
            <a:solidFill>
              <a:schemeClr val="accent2"/>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92934"/>
                </a:solidFill>
                <a:effectLst/>
                <a:uLnTx/>
                <a:uFillTx/>
                <a:latin typeface="Arial" charset="0"/>
                <a:ea typeface="+mn-ea"/>
                <a:cs typeface="+mn-cs"/>
              </a:rPr>
              <a:t>Seasonally-Adjusted Purchase-Only Index</a:t>
            </a:r>
          </a:p>
        </p:txBody>
      </p:sp>
      <p:sp>
        <p:nvSpPr>
          <p:cNvPr id="10" name="TextBox 1">
            <a:extLst>
              <a:ext uri="{FF2B5EF4-FFF2-40B4-BE49-F238E27FC236}">
                <a16:creationId xmlns:a16="http://schemas.microsoft.com/office/drawing/2014/main" id="{6DF44625-649D-414F-8E8C-3D603E404341}"/>
              </a:ext>
            </a:extLst>
          </p:cNvPr>
          <p:cNvSpPr txBox="1"/>
          <p:nvPr/>
        </p:nvSpPr>
        <p:spPr>
          <a:xfrm>
            <a:off x="7164199" y="1587243"/>
            <a:ext cx="696286"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18.5%</a:t>
            </a:r>
          </a:p>
        </p:txBody>
      </p:sp>
      <p:sp>
        <p:nvSpPr>
          <p:cNvPr id="11" name="TextBox 1">
            <a:extLst>
              <a:ext uri="{FF2B5EF4-FFF2-40B4-BE49-F238E27FC236}">
                <a16:creationId xmlns:a16="http://schemas.microsoft.com/office/drawing/2014/main" id="{C816A44A-2856-4D7B-9485-9571445BA7BF}"/>
              </a:ext>
            </a:extLst>
          </p:cNvPr>
          <p:cNvSpPr txBox="1"/>
          <p:nvPr/>
        </p:nvSpPr>
        <p:spPr>
          <a:xfrm>
            <a:off x="3334626" y="2590343"/>
            <a:ext cx="696286"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10.7%</a:t>
            </a:r>
          </a:p>
        </p:txBody>
      </p:sp>
      <p:cxnSp>
        <p:nvCxnSpPr>
          <p:cNvPr id="7" name="Straight Connector 6">
            <a:extLst>
              <a:ext uri="{FF2B5EF4-FFF2-40B4-BE49-F238E27FC236}">
                <a16:creationId xmlns:a16="http://schemas.microsoft.com/office/drawing/2014/main" id="{4C288A02-C12D-41E1-AD92-C2C43B85FF67}"/>
              </a:ext>
            </a:extLst>
          </p:cNvPr>
          <p:cNvCxnSpPr/>
          <p:nvPr/>
        </p:nvCxnSpPr>
        <p:spPr>
          <a:xfrm>
            <a:off x="1143622" y="3851287"/>
            <a:ext cx="700376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7A5267D0-75CB-48BB-B30F-603B4F1F0B0A}"/>
              </a:ext>
            </a:extLst>
          </p:cNvPr>
          <p:cNvSpPr txBox="1"/>
          <p:nvPr/>
        </p:nvSpPr>
        <p:spPr>
          <a:xfrm>
            <a:off x="4645502" y="3532152"/>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4.1%</a:t>
            </a:r>
          </a:p>
        </p:txBody>
      </p:sp>
      <p:sp>
        <p:nvSpPr>
          <p:cNvPr id="12" name="TextBox 1">
            <a:extLst>
              <a:ext uri="{FF2B5EF4-FFF2-40B4-BE49-F238E27FC236}">
                <a16:creationId xmlns:a16="http://schemas.microsoft.com/office/drawing/2014/main" id="{4683C53E-051A-4856-A39A-6E942BCB7953}"/>
              </a:ext>
            </a:extLst>
          </p:cNvPr>
          <p:cNvSpPr txBox="1"/>
          <p:nvPr/>
        </p:nvSpPr>
        <p:spPr>
          <a:xfrm>
            <a:off x="4141366" y="5722824"/>
            <a:ext cx="78297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-10.0%</a:t>
            </a:r>
          </a:p>
        </p:txBody>
      </p:sp>
    </p:spTree>
    <p:extLst>
      <p:ext uri="{BB962C8B-B14F-4D97-AF65-F5344CB8AC3E}">
        <p14:creationId xmlns:p14="http://schemas.microsoft.com/office/powerpoint/2010/main" val="350230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Object 1">
            <a:extLst>
              <a:ext uri="{FF2B5EF4-FFF2-40B4-BE49-F238E27FC236}">
                <a16:creationId xmlns:a16="http://schemas.microsoft.com/office/drawing/2014/main" id="{888063EB-4D7A-4B52-B53A-C92102918B84}"/>
              </a:ext>
            </a:extLst>
          </p:cNvPr>
          <p:cNvGraphicFramePr>
            <a:graphicFrameLocks noChangeAspect="1"/>
          </p:cNvGraphicFramePr>
          <p:nvPr/>
        </p:nvGraphicFramePr>
        <p:xfrm>
          <a:off x="406400" y="171450"/>
          <a:ext cx="8432800" cy="6086737"/>
        </p:xfrm>
        <a:graphic>
          <a:graphicData uri="http://schemas.openxmlformats.org/presentationml/2006/ole">
            <mc:AlternateContent xmlns:mc="http://schemas.openxmlformats.org/markup-compatibility/2006">
              <mc:Choice xmlns:v="urn:schemas-microsoft-com:vml" Requires="v">
                <p:oleObj spid="_x0000_s123986" name="Chart" r:id="rId3" imgW="6505612" imgH="5505570" progId="MSGraph.Chart.8">
                  <p:embed followColorScheme="full"/>
                </p:oleObj>
              </mc:Choice>
              <mc:Fallback>
                <p:oleObj name="Chart" r:id="rId3" imgW="6505612" imgH="5505570" progId="MSGraph.Chart.8">
                  <p:embed followColorScheme="full"/>
                  <p:pic>
                    <p:nvPicPr>
                      <p:cNvPr id="359426" name="Object 1">
                        <a:extLst>
                          <a:ext uri="{FF2B5EF4-FFF2-40B4-BE49-F238E27FC236}">
                            <a16:creationId xmlns:a16="http://schemas.microsoft.com/office/drawing/2014/main" id="{888063EB-4D7A-4B52-B53A-C92102918B84}"/>
                          </a:ext>
                        </a:extLst>
                      </p:cNvPr>
                      <p:cNvPicPr>
                        <a:picLocks noChangeAspect="1" noChangeArrowheads="1"/>
                      </p:cNvPicPr>
                      <p:nvPr/>
                    </p:nvPicPr>
                    <p:blipFill>
                      <a:blip r:embed="rId4"/>
                      <a:srcRect/>
                      <a:stretch>
                        <a:fillRect/>
                      </a:stretch>
                    </p:blipFill>
                    <p:spPr bwMode="auto">
                      <a:xfrm>
                        <a:off x="406400" y="171450"/>
                        <a:ext cx="8432800" cy="6086737"/>
                      </a:xfrm>
                      <a:prstGeom prst="rect">
                        <a:avLst/>
                      </a:prstGeom>
                      <a:noFill/>
                      <a:ln>
                        <a:noFill/>
                      </a:ln>
                    </p:spPr>
                  </p:pic>
                </p:oleObj>
              </mc:Fallback>
            </mc:AlternateContent>
          </a:graphicData>
        </a:graphic>
      </p:graphicFrame>
      <p:sp>
        <p:nvSpPr>
          <p:cNvPr id="359427" name="Text Box 4">
            <a:extLst>
              <a:ext uri="{FF2B5EF4-FFF2-40B4-BE49-F238E27FC236}">
                <a16:creationId xmlns:a16="http://schemas.microsoft.com/office/drawing/2014/main" id="{8A05D81E-A818-4F69-AED2-56430FBC0275}"/>
              </a:ext>
            </a:extLst>
          </p:cNvPr>
          <p:cNvSpPr txBox="1">
            <a:spLocks noChangeArrowheads="1"/>
          </p:cNvSpPr>
          <p:nvPr/>
        </p:nvSpPr>
        <p:spPr bwMode="auto">
          <a:xfrm>
            <a:off x="2514600" y="1828800"/>
            <a:ext cx="2641600" cy="669925"/>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r>
              <a:rPr lang="en-US" altLang="en-US">
                <a:solidFill>
                  <a:srgbClr val="FF6600"/>
                </a:solidFill>
                <a:cs typeface="Arial" panose="020B0604020202020204" pitchFamily="34" charset="0"/>
              </a:rPr>
              <a:t>Minus 3.5% inflation</a:t>
            </a:r>
          </a:p>
          <a:p>
            <a:r>
              <a:rPr lang="en-US" altLang="en-US">
                <a:solidFill>
                  <a:srgbClr val="FF6600"/>
                </a:solidFill>
                <a:cs typeface="Arial" panose="020B0604020202020204" pitchFamily="34" charset="0"/>
              </a:rPr>
              <a:t>= 9.5% real appreciation</a:t>
            </a:r>
          </a:p>
        </p:txBody>
      </p:sp>
      <p:sp>
        <p:nvSpPr>
          <p:cNvPr id="359428" name="Line 5">
            <a:extLst>
              <a:ext uri="{FF2B5EF4-FFF2-40B4-BE49-F238E27FC236}">
                <a16:creationId xmlns:a16="http://schemas.microsoft.com/office/drawing/2014/main" id="{F4F7221C-C77C-47A9-968D-8889CE1F1DD8}"/>
              </a:ext>
            </a:extLst>
          </p:cNvPr>
          <p:cNvSpPr>
            <a:spLocks noChangeShapeType="1"/>
          </p:cNvSpPr>
          <p:nvPr/>
        </p:nvSpPr>
        <p:spPr bwMode="auto">
          <a:xfrm flipV="1">
            <a:off x="5181600" y="2163763"/>
            <a:ext cx="457200" cy="0"/>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7618" name="Object 1">
            <a:extLst>
              <a:ext uri="{FF2B5EF4-FFF2-40B4-BE49-F238E27FC236}">
                <a16:creationId xmlns:a16="http://schemas.microsoft.com/office/drawing/2014/main" id="{43722287-A4F5-43F9-AFF3-0154079A107B}"/>
              </a:ext>
            </a:extLst>
          </p:cNvPr>
          <p:cNvGraphicFramePr>
            <a:graphicFrameLocks noChangeAspect="1"/>
          </p:cNvGraphicFramePr>
          <p:nvPr/>
        </p:nvGraphicFramePr>
        <p:xfrm>
          <a:off x="304800" y="152400"/>
          <a:ext cx="8432800" cy="6147732"/>
        </p:xfrm>
        <a:graphic>
          <a:graphicData uri="http://schemas.openxmlformats.org/presentationml/2006/ole">
            <mc:AlternateContent xmlns:mc="http://schemas.openxmlformats.org/markup-compatibility/2006">
              <mc:Choice xmlns:v="urn:schemas-microsoft-com:vml" Requires="v">
                <p:oleObj spid="_x0000_s132178" name="Chart" r:id="rId3" imgW="6496157" imgH="5486400" progId="MSGraph.Chart.8">
                  <p:embed followColorScheme="full"/>
                </p:oleObj>
              </mc:Choice>
              <mc:Fallback>
                <p:oleObj name="Chart" r:id="rId3" imgW="6496157" imgH="5486400" progId="MSGraph.Chart.8">
                  <p:embed followColorScheme="full"/>
                  <p:pic>
                    <p:nvPicPr>
                      <p:cNvPr id="367618" name="Object 1">
                        <a:extLst>
                          <a:ext uri="{FF2B5EF4-FFF2-40B4-BE49-F238E27FC236}">
                            <a16:creationId xmlns:a16="http://schemas.microsoft.com/office/drawing/2014/main" id="{43722287-A4F5-43F9-AFF3-0154079A107B}"/>
                          </a:ext>
                        </a:extLst>
                      </p:cNvPr>
                      <p:cNvPicPr>
                        <a:picLocks noChangeAspect="1" noChangeArrowheads="1"/>
                      </p:cNvPicPr>
                      <p:nvPr/>
                    </p:nvPicPr>
                    <p:blipFill>
                      <a:blip r:embed="rId4"/>
                      <a:srcRect/>
                      <a:stretch>
                        <a:fillRect/>
                      </a:stretch>
                    </p:blipFill>
                    <p:spPr bwMode="auto">
                      <a:xfrm>
                        <a:off x="304800" y="152400"/>
                        <a:ext cx="8432800" cy="6147732"/>
                      </a:xfrm>
                      <a:prstGeom prst="rect">
                        <a:avLst/>
                      </a:prstGeom>
                      <a:noFill/>
                      <a:ln>
                        <a:noFill/>
                      </a:ln>
                    </p:spPr>
                  </p:pic>
                </p:oleObj>
              </mc:Fallback>
            </mc:AlternateContent>
          </a:graphicData>
        </a:graphic>
      </p:graphicFrame>
      <p:sp>
        <p:nvSpPr>
          <p:cNvPr id="367619" name="Text Box 4">
            <a:extLst>
              <a:ext uri="{FF2B5EF4-FFF2-40B4-BE49-F238E27FC236}">
                <a16:creationId xmlns:a16="http://schemas.microsoft.com/office/drawing/2014/main" id="{BAEFF8BB-F474-493A-9595-155B6503C73A}"/>
              </a:ext>
            </a:extLst>
          </p:cNvPr>
          <p:cNvSpPr txBox="1">
            <a:spLocks noChangeArrowheads="1"/>
          </p:cNvSpPr>
          <p:nvPr/>
        </p:nvSpPr>
        <p:spPr bwMode="auto">
          <a:xfrm>
            <a:off x="2743200" y="1489075"/>
            <a:ext cx="2641600" cy="669925"/>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r>
              <a:rPr lang="en-US" altLang="en-US">
                <a:solidFill>
                  <a:srgbClr val="FF6600"/>
                </a:solidFill>
                <a:cs typeface="Arial" panose="020B0604020202020204" pitchFamily="34" charset="0"/>
              </a:rPr>
              <a:t>Minus 3.5% inflation</a:t>
            </a:r>
          </a:p>
          <a:p>
            <a:r>
              <a:rPr lang="en-US" altLang="en-US">
                <a:solidFill>
                  <a:srgbClr val="FF6600"/>
                </a:solidFill>
                <a:cs typeface="Arial" panose="020B0604020202020204" pitchFamily="34" charset="0"/>
              </a:rPr>
              <a:t>= 9.5% real appreciation</a:t>
            </a:r>
          </a:p>
        </p:txBody>
      </p:sp>
      <p:sp>
        <p:nvSpPr>
          <p:cNvPr id="367620" name="Line 5">
            <a:extLst>
              <a:ext uri="{FF2B5EF4-FFF2-40B4-BE49-F238E27FC236}">
                <a16:creationId xmlns:a16="http://schemas.microsoft.com/office/drawing/2014/main" id="{F0B773F0-ABF3-465A-B016-61DCC8F856D9}"/>
              </a:ext>
            </a:extLst>
          </p:cNvPr>
          <p:cNvSpPr>
            <a:spLocks noChangeShapeType="1"/>
          </p:cNvSpPr>
          <p:nvPr/>
        </p:nvSpPr>
        <p:spPr bwMode="auto">
          <a:xfrm flipV="1">
            <a:off x="5384800" y="1824038"/>
            <a:ext cx="228600" cy="9525"/>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7621" name="Oval 4">
            <a:extLst>
              <a:ext uri="{FF2B5EF4-FFF2-40B4-BE49-F238E27FC236}">
                <a16:creationId xmlns:a16="http://schemas.microsoft.com/office/drawing/2014/main" id="{4FF9C2D4-6D50-40FE-81BF-94AD3C5D4072}"/>
              </a:ext>
            </a:extLst>
          </p:cNvPr>
          <p:cNvSpPr>
            <a:spLocks noChangeArrowheads="1"/>
          </p:cNvSpPr>
          <p:nvPr/>
        </p:nvSpPr>
        <p:spPr bwMode="auto">
          <a:xfrm>
            <a:off x="914400" y="2395538"/>
            <a:ext cx="838200" cy="935037"/>
          </a:xfrm>
          <a:prstGeom prst="ellipse">
            <a:avLst/>
          </a:prstGeom>
          <a:noFill/>
          <a:ln w="571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rgbClr val="FF33CC"/>
              </a:solidFill>
              <a:latin typeface="Arial" panose="020B0604020202020204" pitchFamily="34" charset="0"/>
              <a:cs typeface="Arial" panose="020B0604020202020204" pitchFamily="34" charset="0"/>
            </a:endParaRPr>
          </a:p>
        </p:txBody>
      </p:sp>
      <p:sp>
        <p:nvSpPr>
          <p:cNvPr id="367622" name="Text Box 8">
            <a:extLst>
              <a:ext uri="{FF2B5EF4-FFF2-40B4-BE49-F238E27FC236}">
                <a16:creationId xmlns:a16="http://schemas.microsoft.com/office/drawing/2014/main" id="{F4543E98-B373-4040-9642-EC60B2497360}"/>
              </a:ext>
            </a:extLst>
          </p:cNvPr>
          <p:cNvSpPr txBox="1">
            <a:spLocks noChangeArrowheads="1"/>
          </p:cNvSpPr>
          <p:nvPr/>
        </p:nvSpPr>
        <p:spPr bwMode="auto">
          <a:xfrm>
            <a:off x="838200" y="1828800"/>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a:solidFill>
                  <a:srgbClr val="FF33CC"/>
                </a:solidFill>
                <a:cs typeface="Arial" panose="020B0604020202020204" pitchFamily="34" charset="0"/>
              </a:rPr>
              <a:t>4 years up</a:t>
            </a:r>
          </a:p>
        </p:txBody>
      </p:sp>
      <p:sp>
        <p:nvSpPr>
          <p:cNvPr id="367623" name="Oval 4">
            <a:extLst>
              <a:ext uri="{FF2B5EF4-FFF2-40B4-BE49-F238E27FC236}">
                <a16:creationId xmlns:a16="http://schemas.microsoft.com/office/drawing/2014/main" id="{A2AF0C48-E692-48F6-8CAF-224507E1550D}"/>
              </a:ext>
            </a:extLst>
          </p:cNvPr>
          <p:cNvSpPr>
            <a:spLocks noChangeArrowheads="1"/>
          </p:cNvSpPr>
          <p:nvPr/>
        </p:nvSpPr>
        <p:spPr bwMode="auto">
          <a:xfrm>
            <a:off x="1348185" y="3190875"/>
            <a:ext cx="1066800" cy="838200"/>
          </a:xfrm>
          <a:prstGeom prst="ellipse">
            <a:avLst/>
          </a:prstGeom>
          <a:noFill/>
          <a:ln w="571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rgbClr val="FF33CC"/>
              </a:solidFill>
              <a:latin typeface="Arial" panose="020B0604020202020204" pitchFamily="34" charset="0"/>
              <a:cs typeface="Arial" panose="020B0604020202020204" pitchFamily="34" charset="0"/>
            </a:endParaRPr>
          </a:p>
        </p:txBody>
      </p:sp>
      <p:sp>
        <p:nvSpPr>
          <p:cNvPr id="367624" name="Text Box 9">
            <a:extLst>
              <a:ext uri="{FF2B5EF4-FFF2-40B4-BE49-F238E27FC236}">
                <a16:creationId xmlns:a16="http://schemas.microsoft.com/office/drawing/2014/main" id="{E339C095-860C-4C3F-A28B-442BB8E4F76E}"/>
              </a:ext>
            </a:extLst>
          </p:cNvPr>
          <p:cNvSpPr txBox="1">
            <a:spLocks noChangeArrowheads="1"/>
          </p:cNvSpPr>
          <p:nvPr/>
        </p:nvSpPr>
        <p:spPr bwMode="auto">
          <a:xfrm>
            <a:off x="1295400" y="4191000"/>
            <a:ext cx="161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a:solidFill>
                  <a:srgbClr val="FF33CC"/>
                </a:solidFill>
                <a:cs typeface="Arial" panose="020B0604020202020204" pitchFamily="34" charset="0"/>
              </a:rPr>
              <a:t>4 years down</a:t>
            </a:r>
          </a:p>
        </p:txBody>
      </p:sp>
      <p:sp>
        <p:nvSpPr>
          <p:cNvPr id="367625" name="Oval 5">
            <a:extLst>
              <a:ext uri="{FF2B5EF4-FFF2-40B4-BE49-F238E27FC236}">
                <a16:creationId xmlns:a16="http://schemas.microsoft.com/office/drawing/2014/main" id="{123BA900-2DC2-4741-A18E-15C8855E4333}"/>
              </a:ext>
            </a:extLst>
          </p:cNvPr>
          <p:cNvSpPr>
            <a:spLocks noChangeArrowheads="1"/>
          </p:cNvSpPr>
          <p:nvPr/>
        </p:nvSpPr>
        <p:spPr bwMode="auto">
          <a:xfrm>
            <a:off x="2286000" y="2438400"/>
            <a:ext cx="1219200" cy="990600"/>
          </a:xfrm>
          <a:prstGeom prst="ellipse">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rgbClr val="FF33CC"/>
              </a:solidFill>
              <a:latin typeface="Arial" panose="020B0604020202020204" pitchFamily="34" charset="0"/>
              <a:cs typeface="Arial" panose="020B0604020202020204" pitchFamily="34" charset="0"/>
            </a:endParaRPr>
          </a:p>
        </p:txBody>
      </p:sp>
      <p:sp>
        <p:nvSpPr>
          <p:cNvPr id="367626" name="Oval 5">
            <a:extLst>
              <a:ext uri="{FF2B5EF4-FFF2-40B4-BE49-F238E27FC236}">
                <a16:creationId xmlns:a16="http://schemas.microsoft.com/office/drawing/2014/main" id="{A17EC1F7-FE82-4EF1-8544-57D83F450EB0}"/>
              </a:ext>
            </a:extLst>
          </p:cNvPr>
          <p:cNvSpPr>
            <a:spLocks noChangeArrowheads="1"/>
          </p:cNvSpPr>
          <p:nvPr/>
        </p:nvSpPr>
        <p:spPr bwMode="auto">
          <a:xfrm>
            <a:off x="3194843" y="3122147"/>
            <a:ext cx="1274763" cy="784225"/>
          </a:xfrm>
          <a:prstGeom prst="ellipse">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rgbClr val="FF33CC"/>
              </a:solidFill>
              <a:latin typeface="Arial" panose="020B0604020202020204" pitchFamily="34" charset="0"/>
              <a:cs typeface="Arial" panose="020B0604020202020204" pitchFamily="34" charset="0"/>
            </a:endParaRPr>
          </a:p>
        </p:txBody>
      </p:sp>
      <p:sp>
        <p:nvSpPr>
          <p:cNvPr id="367627" name="Text Box 10">
            <a:extLst>
              <a:ext uri="{FF2B5EF4-FFF2-40B4-BE49-F238E27FC236}">
                <a16:creationId xmlns:a16="http://schemas.microsoft.com/office/drawing/2014/main" id="{6020EA7D-D228-48D6-B892-F12CBC25FEEC}"/>
              </a:ext>
            </a:extLst>
          </p:cNvPr>
          <p:cNvSpPr txBox="1">
            <a:spLocks noChangeArrowheads="1"/>
          </p:cNvSpPr>
          <p:nvPr/>
        </p:nvSpPr>
        <p:spPr bwMode="auto">
          <a:xfrm>
            <a:off x="3124200" y="2133600"/>
            <a:ext cx="1300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a:solidFill>
                  <a:schemeClr val="accent2"/>
                </a:solidFill>
                <a:cs typeface="Arial" panose="020B0604020202020204" pitchFamily="34" charset="0"/>
              </a:rPr>
              <a:t>5 years up</a:t>
            </a:r>
          </a:p>
        </p:txBody>
      </p:sp>
      <p:sp>
        <p:nvSpPr>
          <p:cNvPr id="367628" name="Text Box 11">
            <a:extLst>
              <a:ext uri="{FF2B5EF4-FFF2-40B4-BE49-F238E27FC236}">
                <a16:creationId xmlns:a16="http://schemas.microsoft.com/office/drawing/2014/main" id="{4483D6C6-9D81-4152-9738-9A0FBEBE19A9}"/>
              </a:ext>
            </a:extLst>
          </p:cNvPr>
          <p:cNvSpPr txBox="1">
            <a:spLocks noChangeArrowheads="1"/>
          </p:cNvSpPr>
          <p:nvPr/>
        </p:nvSpPr>
        <p:spPr bwMode="auto">
          <a:xfrm>
            <a:off x="3715543" y="3924709"/>
            <a:ext cx="161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dirty="0">
                <a:solidFill>
                  <a:schemeClr val="accent2"/>
                </a:solidFill>
                <a:cs typeface="Arial" panose="020B0604020202020204" pitchFamily="34" charset="0"/>
              </a:rPr>
              <a:t>5 years down</a:t>
            </a:r>
          </a:p>
        </p:txBody>
      </p:sp>
      <p:sp>
        <p:nvSpPr>
          <p:cNvPr id="367629" name="Oval 7">
            <a:extLst>
              <a:ext uri="{FF2B5EF4-FFF2-40B4-BE49-F238E27FC236}">
                <a16:creationId xmlns:a16="http://schemas.microsoft.com/office/drawing/2014/main" id="{88C091C7-1DC4-412A-B972-D1F5CA2500A5}"/>
              </a:ext>
            </a:extLst>
          </p:cNvPr>
          <p:cNvSpPr>
            <a:spLocks noChangeArrowheads="1"/>
          </p:cNvSpPr>
          <p:nvPr/>
        </p:nvSpPr>
        <p:spPr bwMode="auto">
          <a:xfrm>
            <a:off x="4409282" y="2124541"/>
            <a:ext cx="1524000" cy="1219200"/>
          </a:xfrm>
          <a:prstGeom prst="ellipse">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chemeClr val="hlink"/>
              </a:solidFill>
              <a:latin typeface="Arial" panose="020B0604020202020204" pitchFamily="34" charset="0"/>
              <a:cs typeface="Arial" panose="020B0604020202020204" pitchFamily="34" charset="0"/>
            </a:endParaRPr>
          </a:p>
        </p:txBody>
      </p:sp>
      <p:sp>
        <p:nvSpPr>
          <p:cNvPr id="367630" name="Oval 7">
            <a:extLst>
              <a:ext uri="{FF2B5EF4-FFF2-40B4-BE49-F238E27FC236}">
                <a16:creationId xmlns:a16="http://schemas.microsoft.com/office/drawing/2014/main" id="{97141087-1C2F-40F4-8EE5-AF81C0AB79DF}"/>
              </a:ext>
            </a:extLst>
          </p:cNvPr>
          <p:cNvSpPr>
            <a:spLocks noChangeArrowheads="1"/>
          </p:cNvSpPr>
          <p:nvPr/>
        </p:nvSpPr>
        <p:spPr bwMode="auto">
          <a:xfrm>
            <a:off x="5851525" y="3018960"/>
            <a:ext cx="1082675" cy="990600"/>
          </a:xfrm>
          <a:prstGeom prst="ellipse">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chemeClr val="hlink"/>
              </a:solidFill>
              <a:latin typeface="Arial" panose="020B0604020202020204" pitchFamily="34" charset="0"/>
              <a:cs typeface="Arial" panose="020B0604020202020204" pitchFamily="34" charset="0"/>
            </a:endParaRPr>
          </a:p>
        </p:txBody>
      </p:sp>
      <p:sp>
        <p:nvSpPr>
          <p:cNvPr id="367631" name="Text Box 12">
            <a:extLst>
              <a:ext uri="{FF2B5EF4-FFF2-40B4-BE49-F238E27FC236}">
                <a16:creationId xmlns:a16="http://schemas.microsoft.com/office/drawing/2014/main" id="{2357687D-2D65-4CFD-96DF-3A9BCA5B9234}"/>
              </a:ext>
            </a:extLst>
          </p:cNvPr>
          <p:cNvSpPr txBox="1">
            <a:spLocks noChangeArrowheads="1"/>
          </p:cNvSpPr>
          <p:nvPr/>
        </p:nvSpPr>
        <p:spPr bwMode="auto">
          <a:xfrm>
            <a:off x="5851525" y="1981200"/>
            <a:ext cx="960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r>
              <a:rPr lang="en-US" altLang="en-US" sz="2000">
                <a:solidFill>
                  <a:srgbClr val="009900"/>
                </a:solidFill>
                <a:cs typeface="Arial" panose="020B0604020202020204" pitchFamily="34" charset="0"/>
              </a:rPr>
              <a:t>9 years</a:t>
            </a:r>
          </a:p>
          <a:p>
            <a:pPr algn="ctr" eaLnBrk="1" hangingPunct="1"/>
            <a:r>
              <a:rPr lang="en-US" altLang="en-US" sz="2000">
                <a:solidFill>
                  <a:srgbClr val="009900"/>
                </a:solidFill>
                <a:cs typeface="Arial" panose="020B0604020202020204" pitchFamily="34" charset="0"/>
              </a:rPr>
              <a:t> up</a:t>
            </a:r>
          </a:p>
        </p:txBody>
      </p:sp>
      <p:sp>
        <p:nvSpPr>
          <p:cNvPr id="367632" name="Text Box 12">
            <a:extLst>
              <a:ext uri="{FF2B5EF4-FFF2-40B4-BE49-F238E27FC236}">
                <a16:creationId xmlns:a16="http://schemas.microsoft.com/office/drawing/2014/main" id="{4D1D63EE-4C9E-46A3-8308-2EFA55F8C1F6}"/>
              </a:ext>
            </a:extLst>
          </p:cNvPr>
          <p:cNvSpPr txBox="1">
            <a:spLocks noChangeArrowheads="1"/>
          </p:cNvSpPr>
          <p:nvPr/>
        </p:nvSpPr>
        <p:spPr bwMode="auto">
          <a:xfrm>
            <a:off x="6807994" y="3714750"/>
            <a:ext cx="1624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a:solidFill>
                  <a:srgbClr val="009900"/>
                </a:solidFill>
                <a:cs typeface="Arial" panose="020B0604020202020204" pitchFamily="34" charset="0"/>
              </a:rPr>
              <a:t>6 years down</a:t>
            </a:r>
          </a:p>
        </p:txBody>
      </p:sp>
      <p:sp>
        <p:nvSpPr>
          <p:cNvPr id="367633" name="Oval 4">
            <a:extLst>
              <a:ext uri="{FF2B5EF4-FFF2-40B4-BE49-F238E27FC236}">
                <a16:creationId xmlns:a16="http://schemas.microsoft.com/office/drawing/2014/main" id="{9BB2FE90-FE69-4731-8906-5B5EB96A3F84}"/>
              </a:ext>
            </a:extLst>
          </p:cNvPr>
          <p:cNvSpPr>
            <a:spLocks noChangeArrowheads="1"/>
          </p:cNvSpPr>
          <p:nvPr/>
        </p:nvSpPr>
        <p:spPr bwMode="auto">
          <a:xfrm>
            <a:off x="6705600" y="1837757"/>
            <a:ext cx="1600200" cy="1219200"/>
          </a:xfrm>
          <a:prstGeom prst="ellipse">
            <a:avLst/>
          </a:prstGeom>
          <a:noFill/>
          <a:ln w="571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rgbClr val="FF33CC"/>
              </a:solidFill>
              <a:latin typeface="Arial" panose="020B0604020202020204" pitchFamily="34" charset="0"/>
              <a:cs typeface="Arial" panose="020B0604020202020204" pitchFamily="34" charset="0"/>
            </a:endParaRPr>
          </a:p>
        </p:txBody>
      </p:sp>
      <p:sp>
        <p:nvSpPr>
          <p:cNvPr id="367634" name="Text Box 8">
            <a:extLst>
              <a:ext uri="{FF2B5EF4-FFF2-40B4-BE49-F238E27FC236}">
                <a16:creationId xmlns:a16="http://schemas.microsoft.com/office/drawing/2014/main" id="{487D511A-B30F-41F9-A37D-DE42E86423D7}"/>
              </a:ext>
            </a:extLst>
          </p:cNvPr>
          <p:cNvSpPr txBox="1">
            <a:spLocks noChangeArrowheads="1"/>
          </p:cNvSpPr>
          <p:nvPr/>
        </p:nvSpPr>
        <p:spPr bwMode="auto">
          <a:xfrm>
            <a:off x="7239000" y="1436688"/>
            <a:ext cx="130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a:solidFill>
                  <a:srgbClr val="FF33CC"/>
                </a:solidFill>
                <a:cs typeface="Arial" panose="020B0604020202020204" pitchFamily="34" charset="0"/>
              </a:rPr>
              <a:t>9 years 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Above Trend Credit Union Loan Growth</a:t>
            </a:r>
          </a:p>
        </p:txBody>
      </p:sp>
      <p:graphicFrame>
        <p:nvGraphicFramePr>
          <p:cNvPr id="8" name="Object 5">
            <a:extLst>
              <a:ext uri="{FF2B5EF4-FFF2-40B4-BE49-F238E27FC236}">
                <a16:creationId xmlns:a16="http://schemas.microsoft.com/office/drawing/2014/main" id="{A02B2EF8-C9CC-49BF-8656-F52D49377A02}"/>
              </a:ext>
            </a:extLst>
          </p:cNvPr>
          <p:cNvGraphicFramePr>
            <a:graphicFrameLocks noChangeAspect="1"/>
          </p:cNvGraphicFramePr>
          <p:nvPr/>
        </p:nvGraphicFramePr>
        <p:xfrm>
          <a:off x="141447" y="939392"/>
          <a:ext cx="8764428" cy="5393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A85D4307-EA90-4BA2-AFBC-18604BB27162}"/>
              </a:ext>
            </a:extLst>
          </p:cNvPr>
          <p:cNvSpPr txBox="1"/>
          <p:nvPr/>
        </p:nvSpPr>
        <p:spPr>
          <a:xfrm>
            <a:off x="6373188" y="3190870"/>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7.2%</a:t>
            </a:r>
          </a:p>
        </p:txBody>
      </p:sp>
      <p:sp>
        <p:nvSpPr>
          <p:cNvPr id="5" name="TextBox 1">
            <a:extLst>
              <a:ext uri="{FF2B5EF4-FFF2-40B4-BE49-F238E27FC236}">
                <a16:creationId xmlns:a16="http://schemas.microsoft.com/office/drawing/2014/main" id="{EE9310B4-D295-4B83-BEAA-30E96D6064DE}"/>
              </a:ext>
            </a:extLst>
          </p:cNvPr>
          <p:cNvSpPr txBox="1"/>
          <p:nvPr/>
        </p:nvSpPr>
        <p:spPr>
          <a:xfrm>
            <a:off x="6249677" y="1711202"/>
            <a:ext cx="2029754" cy="707859"/>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a:ea typeface="+mn-ea"/>
                <a:cs typeface="+mn-cs"/>
              </a:rPr>
              <a:t>- Cash-out </a:t>
            </a:r>
            <a:r>
              <a:rPr kumimoji="0" lang="en-US" sz="1000" b="1" i="0" u="none" strike="noStrike" kern="1200" cap="none" spc="0" normalizeH="0" baseline="0" noProof="0" dirty="0" err="1">
                <a:ln>
                  <a:noFill/>
                </a:ln>
                <a:solidFill>
                  <a:srgbClr val="FF0000"/>
                </a:solidFill>
                <a:effectLst/>
                <a:uLnTx/>
                <a:uFillTx/>
                <a:latin typeface="Arial"/>
                <a:ea typeface="+mn-ea"/>
                <a:cs typeface="+mn-cs"/>
              </a:rPr>
              <a:t>Refis</a:t>
            </a:r>
            <a:r>
              <a:rPr kumimoji="0" lang="en-US" sz="1000" b="1" i="0" u="none" strike="noStrike" kern="1200" cap="none" spc="0" normalizeH="0" baseline="0" noProof="0" dirty="0">
                <a:ln>
                  <a:noFill/>
                </a:ln>
                <a:solidFill>
                  <a:srgbClr val="FF0000"/>
                </a:solidFill>
                <a:effectLst/>
                <a:uLnTx/>
                <a:uFillTx/>
                <a:latin typeface="Arial"/>
                <a:ea typeface="+mn-ea"/>
                <a:cs typeface="+mn-cs"/>
              </a:rPr>
              <a:t> prepayments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a:ea typeface="+mn-ea"/>
                <a:cs typeface="+mn-cs"/>
              </a:rPr>
              <a:t>- Job/Income insecurity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a:ea typeface="+mn-ea"/>
                <a:cs typeface="+mn-cs"/>
              </a:rPr>
              <a:t>- Stimulus check prepayments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a:ea typeface="+mn-ea"/>
                <a:cs typeface="+mn-cs"/>
              </a:rPr>
              <a:t>- Strong past credit growth</a:t>
            </a:r>
          </a:p>
        </p:txBody>
      </p:sp>
      <p:cxnSp>
        <p:nvCxnSpPr>
          <p:cNvPr id="7" name="Straight Arrow Connector 6">
            <a:extLst>
              <a:ext uri="{FF2B5EF4-FFF2-40B4-BE49-F238E27FC236}">
                <a16:creationId xmlns:a16="http://schemas.microsoft.com/office/drawing/2014/main" id="{8176D0E8-C97B-4C74-A017-9087A1C65F1D}"/>
              </a:ext>
            </a:extLst>
          </p:cNvPr>
          <p:cNvCxnSpPr>
            <a:cxnSpLocks/>
          </p:cNvCxnSpPr>
          <p:nvPr/>
        </p:nvCxnSpPr>
        <p:spPr>
          <a:xfrm>
            <a:off x="7155942" y="2419061"/>
            <a:ext cx="0" cy="14734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43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9% Credit Union Loan Growth in 2022</a:t>
            </a:r>
          </a:p>
        </p:txBody>
      </p:sp>
      <p:graphicFrame>
        <p:nvGraphicFramePr>
          <p:cNvPr id="6" name="Object 1">
            <a:extLst>
              <a:ext uri="{FF2B5EF4-FFF2-40B4-BE49-F238E27FC236}">
                <a16:creationId xmlns:a16="http://schemas.microsoft.com/office/drawing/2014/main" id="{9B51F2B0-A977-45D7-8900-78194ED3B61C}"/>
              </a:ext>
            </a:extLst>
          </p:cNvPr>
          <p:cNvGraphicFramePr>
            <a:graphicFrameLocks noChangeAspect="1"/>
          </p:cNvGraphicFramePr>
          <p:nvPr>
            <p:extLst>
              <p:ext uri="{D42A27DB-BD31-4B8C-83A1-F6EECF244321}">
                <p14:modId xmlns:p14="http://schemas.microsoft.com/office/powerpoint/2010/main" val="1487063844"/>
              </p:ext>
            </p:extLst>
          </p:nvPr>
        </p:nvGraphicFramePr>
        <p:xfrm>
          <a:off x="166660" y="937183"/>
          <a:ext cx="8838710" cy="518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969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Below Trend Credit Union Saving Growth</a:t>
            </a:r>
          </a:p>
        </p:txBody>
      </p:sp>
      <p:graphicFrame>
        <p:nvGraphicFramePr>
          <p:cNvPr id="6" name="Object 1">
            <a:extLst>
              <a:ext uri="{FF2B5EF4-FFF2-40B4-BE49-F238E27FC236}">
                <a16:creationId xmlns:a16="http://schemas.microsoft.com/office/drawing/2014/main" id="{0DAF789A-2AE5-4079-A0B0-62FD850F769A}"/>
              </a:ext>
            </a:extLst>
          </p:cNvPr>
          <p:cNvGraphicFramePr>
            <a:graphicFrameLocks noChangeAspect="1"/>
          </p:cNvGraphicFramePr>
          <p:nvPr/>
        </p:nvGraphicFramePr>
        <p:xfrm>
          <a:off x="150019" y="977775"/>
          <a:ext cx="8717756" cy="537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0AE70074-E97E-41D9-AFBB-24E13A9A4660}"/>
              </a:ext>
            </a:extLst>
          </p:cNvPr>
          <p:cNvSpPr txBox="1"/>
          <p:nvPr/>
        </p:nvSpPr>
        <p:spPr>
          <a:xfrm>
            <a:off x="7132027" y="4474235"/>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6.6%</a:t>
            </a:r>
          </a:p>
        </p:txBody>
      </p:sp>
      <p:sp>
        <p:nvSpPr>
          <p:cNvPr id="5" name="TextBox 1">
            <a:extLst>
              <a:ext uri="{FF2B5EF4-FFF2-40B4-BE49-F238E27FC236}">
                <a16:creationId xmlns:a16="http://schemas.microsoft.com/office/drawing/2014/main" id="{6C38CEE6-AB7C-43DB-A1E9-C9D22A81EC95}"/>
              </a:ext>
            </a:extLst>
          </p:cNvPr>
          <p:cNvSpPr txBox="1"/>
          <p:nvPr/>
        </p:nvSpPr>
        <p:spPr>
          <a:xfrm>
            <a:off x="3817531" y="2834492"/>
            <a:ext cx="2213613" cy="830983"/>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Arial"/>
                <a:ea typeface="+mn-ea"/>
                <a:cs typeface="+mn-cs"/>
              </a:rPr>
              <a:t>1) Additional Stimulus Checks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Arial"/>
                <a:ea typeface="+mn-ea"/>
                <a:cs typeface="+mn-cs"/>
              </a:rPr>
              <a:t>2) COVID-19 Uncertainty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Arial"/>
                <a:ea typeface="+mn-ea"/>
                <a:cs typeface="+mn-cs"/>
              </a:rPr>
              <a:t>3) Job/Income Insecurity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Arial"/>
                <a:ea typeface="+mn-ea"/>
                <a:cs typeface="+mn-cs"/>
              </a:rPr>
              <a:t>4) Aging demographics</a:t>
            </a:r>
          </a:p>
        </p:txBody>
      </p:sp>
      <p:cxnSp>
        <p:nvCxnSpPr>
          <p:cNvPr id="8" name="Straight Arrow Connector 7">
            <a:extLst>
              <a:ext uri="{FF2B5EF4-FFF2-40B4-BE49-F238E27FC236}">
                <a16:creationId xmlns:a16="http://schemas.microsoft.com/office/drawing/2014/main" id="{B7FAA668-450A-4B2B-9377-9CF8DACC2BA5}"/>
              </a:ext>
            </a:extLst>
          </p:cNvPr>
          <p:cNvCxnSpPr>
            <a:cxnSpLocks/>
          </p:cNvCxnSpPr>
          <p:nvPr/>
        </p:nvCxnSpPr>
        <p:spPr>
          <a:xfrm>
            <a:off x="6031144" y="3429000"/>
            <a:ext cx="5877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9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5% Credit Union Saving Growth in 2022</a:t>
            </a:r>
          </a:p>
        </p:txBody>
      </p:sp>
      <p:graphicFrame>
        <p:nvGraphicFramePr>
          <p:cNvPr id="6" name="Object 2">
            <a:extLst>
              <a:ext uri="{FF2B5EF4-FFF2-40B4-BE49-F238E27FC236}">
                <a16:creationId xmlns:a16="http://schemas.microsoft.com/office/drawing/2014/main" id="{2EC77B8A-1E3D-4376-A364-D22657AAED28}"/>
              </a:ext>
            </a:extLst>
          </p:cNvPr>
          <p:cNvGraphicFramePr>
            <a:graphicFrameLocks noChangeAspect="1"/>
          </p:cNvGraphicFramePr>
          <p:nvPr>
            <p:extLst>
              <p:ext uri="{D42A27DB-BD31-4B8C-83A1-F6EECF244321}">
                <p14:modId xmlns:p14="http://schemas.microsoft.com/office/powerpoint/2010/main" val="4010131731"/>
              </p:ext>
            </p:extLst>
          </p:nvPr>
        </p:nvGraphicFramePr>
        <p:xfrm>
          <a:off x="152644" y="977775"/>
          <a:ext cx="8792762" cy="5197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767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70490"/>
            <a:ext cx="8229600" cy="492443"/>
          </a:xfrm>
        </p:spPr>
        <p:txBody>
          <a:bodyPr/>
          <a:lstStyle/>
          <a:p>
            <a:pPr algn="ctr"/>
            <a:r>
              <a:rPr lang="en-US" dirty="0"/>
              <a:t>Above Trend Economic Growth for Next 5 Years</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167164" y="995881"/>
          <a:ext cx="8862536" cy="511520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2945035" y="2886073"/>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Tree>
    <p:extLst>
      <p:ext uri="{BB962C8B-B14F-4D97-AF65-F5344CB8AC3E}">
        <p14:creationId xmlns:p14="http://schemas.microsoft.com/office/powerpoint/2010/main" val="31313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Yield-on-Assets Falling to Record Lows in 2022</a:t>
            </a:r>
          </a:p>
        </p:txBody>
      </p:sp>
      <p:graphicFrame>
        <p:nvGraphicFramePr>
          <p:cNvPr id="8" name="Object 1">
            <a:extLst>
              <a:ext uri="{FF2B5EF4-FFF2-40B4-BE49-F238E27FC236}">
                <a16:creationId xmlns:a16="http://schemas.microsoft.com/office/drawing/2014/main" id="{90F2F93E-83D1-4D1C-BF9A-A9B3FDA82C5B}"/>
              </a:ext>
            </a:extLst>
          </p:cNvPr>
          <p:cNvGraphicFramePr>
            <a:graphicFrameLocks noChangeAspect="1"/>
          </p:cNvGraphicFramePr>
          <p:nvPr/>
        </p:nvGraphicFramePr>
        <p:xfrm>
          <a:off x="161609" y="986827"/>
          <a:ext cx="8725216" cy="51948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7A63D337-AA5D-4C59-837C-E91F1692A885}"/>
              </a:ext>
            </a:extLst>
          </p:cNvPr>
          <p:cNvSpPr txBox="1"/>
          <p:nvPr/>
        </p:nvSpPr>
        <p:spPr>
          <a:xfrm>
            <a:off x="4052326" y="3825273"/>
            <a:ext cx="1526796" cy="278228"/>
          </a:xfrm>
          <a:prstGeom prst="rect">
            <a:avLst/>
          </a:prstGeom>
          <a:solidFill>
            <a:schemeClr val="bg1"/>
          </a:solidFill>
          <a:ln w="28575">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1.30 Credit Spread</a:t>
            </a:r>
          </a:p>
        </p:txBody>
      </p:sp>
      <p:cxnSp>
        <p:nvCxnSpPr>
          <p:cNvPr id="6" name="Straight Arrow Connector 5">
            <a:extLst>
              <a:ext uri="{FF2B5EF4-FFF2-40B4-BE49-F238E27FC236}">
                <a16:creationId xmlns:a16="http://schemas.microsoft.com/office/drawing/2014/main" id="{624B8706-2B3A-4481-8CD9-BFAA7E2D7B4D}"/>
              </a:ext>
            </a:extLst>
          </p:cNvPr>
          <p:cNvCxnSpPr>
            <a:cxnSpLocks/>
          </p:cNvCxnSpPr>
          <p:nvPr/>
        </p:nvCxnSpPr>
        <p:spPr>
          <a:xfrm flipV="1">
            <a:off x="4016817" y="3650537"/>
            <a:ext cx="0" cy="595617"/>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9BFB6162-8FD4-4BE7-8283-AD08993B84E4}"/>
              </a:ext>
            </a:extLst>
          </p:cNvPr>
          <p:cNvSpPr txBox="1"/>
          <p:nvPr/>
        </p:nvSpPr>
        <p:spPr>
          <a:xfrm>
            <a:off x="7132027" y="3046488"/>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4.6%</a:t>
            </a:r>
          </a:p>
        </p:txBody>
      </p:sp>
    </p:spTree>
    <p:extLst>
      <p:ext uri="{BB962C8B-B14F-4D97-AF65-F5344CB8AC3E}">
        <p14:creationId xmlns:p14="http://schemas.microsoft.com/office/powerpoint/2010/main" val="357218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6" name="Object 1"/>
          <p:cNvGraphicFramePr>
            <a:graphicFrameLocks noGrp="1" noChangeAspect="1"/>
          </p:cNvGraphicFramePr>
          <p:nvPr>
            <p:extLst>
              <p:ext uri="{D42A27DB-BD31-4B8C-83A1-F6EECF244321}">
                <p14:modId xmlns:p14="http://schemas.microsoft.com/office/powerpoint/2010/main" val="1959207404"/>
              </p:ext>
            </p:extLst>
          </p:nvPr>
        </p:nvGraphicFramePr>
        <p:xfrm>
          <a:off x="152400" y="587229"/>
          <a:ext cx="8907710" cy="5662569"/>
        </p:xfrm>
        <a:graphic>
          <a:graphicData uri="http://schemas.openxmlformats.org/presentationml/2006/ole">
            <mc:AlternateContent xmlns:mc="http://schemas.openxmlformats.org/markup-compatibility/2006">
              <mc:Choice xmlns:v="urn:schemas-microsoft-com:vml" Requires="v">
                <p:oleObj spid="_x0000_s150590" name="Chart" r:id="rId3" imgW="6029367" imgH="5562540" progId="MSGraph.Chart.8">
                  <p:embed followColorScheme="full"/>
                </p:oleObj>
              </mc:Choice>
              <mc:Fallback>
                <p:oleObj name="Chart" r:id="rId3" imgW="6029367" imgH="5562540" progId="MSGraph.Chart.8">
                  <p:embed followColorScheme="full"/>
                  <p:pic>
                    <p:nvPicPr>
                      <p:cNvPr id="54276" name="Object 1"/>
                      <p:cNvPicPr>
                        <a:picLocks noGrp="1" noChangeAspect="1" noChangeArrowheads="1"/>
                      </p:cNvPicPr>
                      <p:nvPr/>
                    </p:nvPicPr>
                    <p:blipFill>
                      <a:blip r:embed="rId4"/>
                      <a:srcRect/>
                      <a:stretch>
                        <a:fillRect/>
                      </a:stretch>
                    </p:blipFill>
                    <p:spPr bwMode="auto">
                      <a:xfrm>
                        <a:off x="152400" y="587229"/>
                        <a:ext cx="8907710" cy="5662569"/>
                      </a:xfrm>
                      <a:prstGeom prst="rect">
                        <a:avLst/>
                      </a:prstGeom>
                      <a:noFill/>
                      <a:ln>
                        <a:noFill/>
                      </a:ln>
                    </p:spPr>
                  </p:pic>
                </p:oleObj>
              </mc:Fallback>
            </mc:AlternateContent>
          </a:graphicData>
        </a:graphic>
      </p:graphicFrame>
      <p:sp>
        <p:nvSpPr>
          <p:cNvPr id="12" name="Title 1">
            <a:extLst>
              <a:ext uri="{FF2B5EF4-FFF2-40B4-BE49-F238E27FC236}">
                <a16:creationId xmlns:a16="http://schemas.microsoft.com/office/drawing/2014/main" id="{AAC93F8D-2515-44B7-B3F5-9F7D9BF0C010}"/>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881635"/>
                </a:solidFill>
                <a:effectLst/>
                <a:uLnTx/>
                <a:uFillTx/>
                <a:latin typeface="Arial"/>
                <a:ea typeface="+mj-ea"/>
                <a:cs typeface="+mj-cs"/>
              </a:rPr>
              <a:t>Investments Are Rising and Yields Are Falling</a:t>
            </a:r>
          </a:p>
        </p:txBody>
      </p:sp>
      <p:sp>
        <p:nvSpPr>
          <p:cNvPr id="4" name="TextBox 1">
            <a:extLst>
              <a:ext uri="{FF2B5EF4-FFF2-40B4-BE49-F238E27FC236}">
                <a16:creationId xmlns:a16="http://schemas.microsoft.com/office/drawing/2014/main" id="{3BC815FE-7516-4A44-9EC5-5934909E1FCD}"/>
              </a:ext>
            </a:extLst>
          </p:cNvPr>
          <p:cNvSpPr txBox="1"/>
          <p:nvPr/>
        </p:nvSpPr>
        <p:spPr>
          <a:xfrm>
            <a:off x="5699935" y="5001731"/>
            <a:ext cx="1277016" cy="461665"/>
          </a:xfrm>
          <a:prstGeom prst="rect">
            <a:avLst/>
          </a:prstGeom>
          <a:solidFill>
            <a:schemeClr val="accent1">
              <a:lumMod val="20000"/>
              <a:lumOff val="80000"/>
            </a:schemeClr>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Yield on Loans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 4.5%</a:t>
            </a:r>
            <a:endParaRPr kumimoji="0" lang="en-US" sz="1200" b="0" i="0" u="none" strike="noStrike" kern="1200" cap="none" spc="0" normalizeH="0" baseline="0" noProof="0" dirty="0">
              <a:ln>
                <a:noFill/>
              </a:ln>
              <a:solidFill>
                <a:srgbClr val="00B050"/>
              </a:solidFill>
              <a:effectLst/>
              <a:uLnTx/>
              <a:uFillTx/>
              <a:latin typeface="Arial"/>
              <a:ea typeface="+mn-ea"/>
              <a:cs typeface="+mn-cs"/>
            </a:endParaRPr>
          </a:p>
        </p:txBody>
      </p:sp>
      <p:cxnSp>
        <p:nvCxnSpPr>
          <p:cNvPr id="5" name="Straight Arrow Connector 4">
            <a:extLst>
              <a:ext uri="{FF2B5EF4-FFF2-40B4-BE49-F238E27FC236}">
                <a16:creationId xmlns:a16="http://schemas.microsoft.com/office/drawing/2014/main" id="{4B0AE480-95B7-4ABD-B5BB-422EA66F4D15}"/>
              </a:ext>
            </a:extLst>
          </p:cNvPr>
          <p:cNvCxnSpPr>
            <a:cxnSpLocks/>
          </p:cNvCxnSpPr>
          <p:nvPr/>
        </p:nvCxnSpPr>
        <p:spPr>
          <a:xfrm flipV="1">
            <a:off x="7516854" y="4533900"/>
            <a:ext cx="557086" cy="3221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1485443D-0E03-4D2E-94AF-D8EF63ADE383}"/>
              </a:ext>
            </a:extLst>
          </p:cNvPr>
          <p:cNvSpPr txBox="1"/>
          <p:nvPr/>
        </p:nvSpPr>
        <p:spPr>
          <a:xfrm>
            <a:off x="5699935" y="4724732"/>
            <a:ext cx="1871025" cy="276999"/>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Loans-to-Assets = 61%</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7" name="TextBox 1">
            <a:extLst>
              <a:ext uri="{FF2B5EF4-FFF2-40B4-BE49-F238E27FC236}">
                <a16:creationId xmlns:a16="http://schemas.microsoft.com/office/drawing/2014/main" id="{D1941BFB-4633-496E-B92D-D9EDDA545BF1}"/>
              </a:ext>
            </a:extLst>
          </p:cNvPr>
          <p:cNvSpPr txBox="1"/>
          <p:nvPr/>
        </p:nvSpPr>
        <p:spPr>
          <a:xfrm>
            <a:off x="5493724" y="3141759"/>
            <a:ext cx="1903791" cy="461665"/>
          </a:xfrm>
          <a:prstGeom prst="rect">
            <a:avLst/>
          </a:prstGeom>
          <a:solidFill>
            <a:schemeClr val="accent3">
              <a:lumMod val="20000"/>
              <a:lumOff val="80000"/>
            </a:schemeClr>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Yield on Surplus Funds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 0.8%</a:t>
            </a:r>
            <a:endParaRPr kumimoji="0" lang="en-US" sz="1200" b="0" i="0" u="none" strike="noStrike" kern="1200" cap="none" spc="0" normalizeH="0" baseline="0" noProof="0" dirty="0">
              <a:ln>
                <a:noFill/>
              </a:ln>
              <a:solidFill>
                <a:srgbClr val="00B050"/>
              </a:solidFill>
              <a:effectLst/>
              <a:uLnTx/>
              <a:uFillTx/>
              <a:latin typeface="Arial"/>
              <a:ea typeface="+mn-ea"/>
              <a:cs typeface="+mn-cs"/>
            </a:endParaRPr>
          </a:p>
        </p:txBody>
      </p:sp>
      <p:sp>
        <p:nvSpPr>
          <p:cNvPr id="9" name="TextBox 1">
            <a:extLst>
              <a:ext uri="{FF2B5EF4-FFF2-40B4-BE49-F238E27FC236}">
                <a16:creationId xmlns:a16="http://schemas.microsoft.com/office/drawing/2014/main" id="{E398A66C-0289-4D14-AD3C-95D11CED5771}"/>
              </a:ext>
            </a:extLst>
          </p:cNvPr>
          <p:cNvSpPr txBox="1"/>
          <p:nvPr/>
        </p:nvSpPr>
        <p:spPr>
          <a:xfrm>
            <a:off x="4899715" y="2864759"/>
            <a:ext cx="2582758" cy="276999"/>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a:ea typeface="+mn-ea"/>
                <a:cs typeface="+mn-cs"/>
              </a:rPr>
              <a:t>Surplus Funds-to-Assets = 35%</a:t>
            </a:r>
            <a:endParaRPr kumimoji="0" lang="en-US" sz="1200" b="0" i="0" u="none" strike="noStrike" kern="1200" cap="none" spc="0" normalizeH="0" baseline="0" noProof="0" dirty="0">
              <a:ln>
                <a:noFill/>
              </a:ln>
              <a:solidFill>
                <a:srgbClr val="0070C0"/>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1DBA4EF1-AFF4-4850-8DA5-6B36F0DE418A}"/>
              </a:ext>
            </a:extLst>
          </p:cNvPr>
          <p:cNvCxnSpPr>
            <a:cxnSpLocks/>
          </p:cNvCxnSpPr>
          <p:nvPr/>
        </p:nvCxnSpPr>
        <p:spPr>
          <a:xfrm>
            <a:off x="7482473" y="3009912"/>
            <a:ext cx="591467" cy="302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60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4"/>
            <a:ext cx="8838711" cy="492443"/>
          </a:xfrm>
        </p:spPr>
        <p:txBody>
          <a:bodyPr/>
          <a:lstStyle/>
          <a:p>
            <a:pPr algn="ctr"/>
            <a:r>
              <a:rPr lang="en-US" dirty="0"/>
              <a:t>Net Interest Margins will Fall to Record Lows in 2022</a:t>
            </a:r>
          </a:p>
        </p:txBody>
      </p:sp>
      <p:graphicFrame>
        <p:nvGraphicFramePr>
          <p:cNvPr id="8" name="Object 1">
            <a:extLst>
              <a:ext uri="{FF2B5EF4-FFF2-40B4-BE49-F238E27FC236}">
                <a16:creationId xmlns:a16="http://schemas.microsoft.com/office/drawing/2014/main" id="{3B8B373E-67B5-4FE7-901D-3742ABB55596}"/>
              </a:ext>
            </a:extLst>
          </p:cNvPr>
          <p:cNvGraphicFramePr>
            <a:graphicFrameLocks noChangeAspect="1"/>
          </p:cNvGraphicFramePr>
          <p:nvPr/>
        </p:nvGraphicFramePr>
        <p:xfrm>
          <a:off x="161607" y="950775"/>
          <a:ext cx="8744267" cy="5269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6F63F1B2-94D5-42E5-9066-8C129D18ACDA}"/>
              </a:ext>
            </a:extLst>
          </p:cNvPr>
          <p:cNvSpPr txBox="1"/>
          <p:nvPr/>
        </p:nvSpPr>
        <p:spPr>
          <a:xfrm>
            <a:off x="4422383" y="3114194"/>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3.2%</a:t>
            </a:r>
          </a:p>
        </p:txBody>
      </p:sp>
    </p:spTree>
    <p:extLst>
      <p:ext uri="{BB962C8B-B14F-4D97-AF65-F5344CB8AC3E}">
        <p14:creationId xmlns:p14="http://schemas.microsoft.com/office/powerpoint/2010/main" val="16487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3B8B373E-67B5-4FE7-901D-3742ABB55596}"/>
              </a:ext>
            </a:extLst>
          </p:cNvPr>
          <p:cNvGraphicFramePr>
            <a:graphicFrameLocks noChangeAspect="1"/>
          </p:cNvGraphicFramePr>
          <p:nvPr/>
        </p:nvGraphicFramePr>
        <p:xfrm>
          <a:off x="161607" y="950775"/>
          <a:ext cx="8744267" cy="5269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a:extLst>
              <a:ext uri="{FF2B5EF4-FFF2-40B4-BE49-F238E27FC236}">
                <a16:creationId xmlns:a16="http://schemas.microsoft.com/office/drawing/2014/main" id="{8A9B9BD1-4EE0-4CFE-B8DD-2BF66E46562D}"/>
              </a:ext>
            </a:extLst>
          </p:cNvPr>
          <p:cNvSpPr>
            <a:spLocks noGrp="1"/>
          </p:cNvSpPr>
          <p:nvPr>
            <p:ph type="title"/>
          </p:nvPr>
        </p:nvSpPr>
        <p:spPr>
          <a:xfrm>
            <a:off x="152643" y="113282"/>
            <a:ext cx="8838711" cy="492443"/>
          </a:xfrm>
        </p:spPr>
        <p:txBody>
          <a:bodyPr/>
          <a:lstStyle/>
          <a:p>
            <a:pPr algn="ctr"/>
            <a:r>
              <a:rPr lang="en-US" dirty="0"/>
              <a:t>Falling Provisions for Loan Loss Ratios</a:t>
            </a:r>
          </a:p>
        </p:txBody>
      </p:sp>
      <p:cxnSp>
        <p:nvCxnSpPr>
          <p:cNvPr id="4" name="Straight Connector 3">
            <a:extLst>
              <a:ext uri="{FF2B5EF4-FFF2-40B4-BE49-F238E27FC236}">
                <a16:creationId xmlns:a16="http://schemas.microsoft.com/office/drawing/2014/main" id="{20D0AA8C-9908-4EF8-BB86-B831C5022524}"/>
              </a:ext>
            </a:extLst>
          </p:cNvPr>
          <p:cNvCxnSpPr>
            <a:cxnSpLocks/>
          </p:cNvCxnSpPr>
          <p:nvPr/>
        </p:nvCxnSpPr>
        <p:spPr>
          <a:xfrm>
            <a:off x="7466202" y="2944536"/>
            <a:ext cx="931178" cy="244958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67226FF-884A-4F79-ABED-3BA8BA2A1282}"/>
              </a:ext>
            </a:extLst>
          </p:cNvPr>
          <p:cNvCxnSpPr>
            <a:cxnSpLocks/>
          </p:cNvCxnSpPr>
          <p:nvPr/>
        </p:nvCxnSpPr>
        <p:spPr>
          <a:xfrm flipH="1" flipV="1">
            <a:off x="4370664" y="2063692"/>
            <a:ext cx="1124125" cy="26844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03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Falling Provisions for Loan Loss Ratios</a:t>
            </a:r>
          </a:p>
        </p:txBody>
      </p:sp>
      <p:graphicFrame>
        <p:nvGraphicFramePr>
          <p:cNvPr id="12" name="Object 2">
            <a:extLst>
              <a:ext uri="{FF2B5EF4-FFF2-40B4-BE49-F238E27FC236}">
                <a16:creationId xmlns:a16="http://schemas.microsoft.com/office/drawing/2014/main" id="{71965A7C-8C88-47A4-99BC-8EB5D9039439}"/>
              </a:ext>
            </a:extLst>
          </p:cNvPr>
          <p:cNvGraphicFramePr>
            <a:graphicFrameLocks noChangeAspect="1"/>
          </p:cNvGraphicFramePr>
          <p:nvPr>
            <p:extLst>
              <p:ext uri="{D42A27DB-BD31-4B8C-83A1-F6EECF244321}">
                <p14:modId xmlns:p14="http://schemas.microsoft.com/office/powerpoint/2010/main" val="357766758"/>
              </p:ext>
            </p:extLst>
          </p:nvPr>
        </p:nvGraphicFramePr>
        <p:xfrm>
          <a:off x="152643" y="969483"/>
          <a:ext cx="8793238" cy="5192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047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4"/>
            <a:ext cx="8838711" cy="492443"/>
          </a:xfrm>
        </p:spPr>
        <p:txBody>
          <a:bodyPr/>
          <a:lstStyle/>
          <a:p>
            <a:pPr algn="ctr"/>
            <a:r>
              <a:rPr lang="en-US" dirty="0"/>
              <a:t>Credit Union Earnings Below Trend</a:t>
            </a:r>
          </a:p>
        </p:txBody>
      </p:sp>
      <p:graphicFrame>
        <p:nvGraphicFramePr>
          <p:cNvPr id="6" name="Object 1">
            <a:extLst>
              <a:ext uri="{FF2B5EF4-FFF2-40B4-BE49-F238E27FC236}">
                <a16:creationId xmlns:a16="http://schemas.microsoft.com/office/drawing/2014/main" id="{86CE8C23-2D51-4392-8A7E-A26B9E67FBE2}"/>
              </a:ext>
            </a:extLst>
          </p:cNvPr>
          <p:cNvGraphicFramePr>
            <a:graphicFrameLocks noChangeAspect="1"/>
          </p:cNvGraphicFramePr>
          <p:nvPr/>
        </p:nvGraphicFramePr>
        <p:xfrm>
          <a:off x="152641" y="1002535"/>
          <a:ext cx="8838711" cy="5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CE93337C-FD7D-4035-A9D2-EB3F8DE26B1B}"/>
              </a:ext>
            </a:extLst>
          </p:cNvPr>
          <p:cNvSpPr txBox="1"/>
          <p:nvPr/>
        </p:nvSpPr>
        <p:spPr>
          <a:xfrm>
            <a:off x="3657601" y="2003656"/>
            <a:ext cx="2211976"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ROA Target = 1.0%</a:t>
            </a:r>
          </a:p>
        </p:txBody>
      </p:sp>
      <p:cxnSp>
        <p:nvCxnSpPr>
          <p:cNvPr id="7" name="Straight Connector 6">
            <a:extLst>
              <a:ext uri="{FF2B5EF4-FFF2-40B4-BE49-F238E27FC236}">
                <a16:creationId xmlns:a16="http://schemas.microsoft.com/office/drawing/2014/main" id="{B3218D4B-37E5-4CAA-868C-B7DB04C82BA5}"/>
              </a:ext>
            </a:extLst>
          </p:cNvPr>
          <p:cNvCxnSpPr>
            <a:cxnSpLocks/>
          </p:cNvCxnSpPr>
          <p:nvPr/>
        </p:nvCxnSpPr>
        <p:spPr>
          <a:xfrm>
            <a:off x="1428846" y="2329763"/>
            <a:ext cx="735320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51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Rising Return-on-Asset Ratios</a:t>
            </a:r>
          </a:p>
        </p:txBody>
      </p:sp>
      <p:graphicFrame>
        <p:nvGraphicFramePr>
          <p:cNvPr id="7" name="Object 2">
            <a:extLst>
              <a:ext uri="{FF2B5EF4-FFF2-40B4-BE49-F238E27FC236}">
                <a16:creationId xmlns:a16="http://schemas.microsoft.com/office/drawing/2014/main" id="{7344DCD9-54F7-41AD-B6CC-EF3389BC9551}"/>
              </a:ext>
            </a:extLst>
          </p:cNvPr>
          <p:cNvGraphicFramePr>
            <a:graphicFrameLocks noChangeAspect="1"/>
          </p:cNvGraphicFramePr>
          <p:nvPr>
            <p:extLst>
              <p:ext uri="{D42A27DB-BD31-4B8C-83A1-F6EECF244321}">
                <p14:modId xmlns:p14="http://schemas.microsoft.com/office/powerpoint/2010/main" val="3467791996"/>
              </p:ext>
            </p:extLst>
          </p:nvPr>
        </p:nvGraphicFramePr>
        <p:xfrm>
          <a:off x="304800" y="1002535"/>
          <a:ext cx="8680768" cy="519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67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sz="quarter" idx="10"/>
          </p:nvPr>
        </p:nvSpPr>
        <p:spPr>
          <a:xfrm>
            <a:off x="263218" y="151855"/>
            <a:ext cx="7147516" cy="1691640"/>
          </a:xfrm>
        </p:spPr>
        <p:txBody>
          <a:bodyPr/>
          <a:lstStyle/>
          <a:p>
            <a:r>
              <a:rPr lang="en-US" dirty="0">
                <a:latin typeface="Rockwell"/>
              </a:rPr>
              <a:t>Economic Update Summary</a:t>
            </a:r>
          </a:p>
          <a:p>
            <a:r>
              <a:rPr lang="en-US" dirty="0">
                <a:latin typeface="Rockwell"/>
              </a:rPr>
              <a:t>2021-2022</a:t>
            </a:r>
            <a:endParaRPr lang="en-US" dirty="0"/>
          </a:p>
        </p:txBody>
      </p:sp>
      <p:sp>
        <p:nvSpPr>
          <p:cNvPr id="2" name="Text Placeholder 1">
            <a:extLst>
              <a:ext uri="{FF2B5EF4-FFF2-40B4-BE49-F238E27FC236}">
                <a16:creationId xmlns:a16="http://schemas.microsoft.com/office/drawing/2014/main" id="{77C1575A-F9C7-4172-B597-9D5D3ABD81D8}"/>
              </a:ext>
            </a:extLst>
          </p:cNvPr>
          <p:cNvSpPr>
            <a:spLocks noGrp="1"/>
          </p:cNvSpPr>
          <p:nvPr>
            <p:ph type="body" sz="quarter" idx="11"/>
          </p:nvPr>
        </p:nvSpPr>
        <p:spPr>
          <a:xfrm>
            <a:off x="200527" y="2373085"/>
            <a:ext cx="8799094" cy="2056302"/>
          </a:xfrm>
          <a:solidFill>
            <a:schemeClr val="bg1"/>
          </a:solidFill>
        </p:spPr>
        <p:txBody>
          <a:bodyPr/>
          <a:lstStyle/>
          <a:p>
            <a:pPr marL="457200" indent="-457200">
              <a:buFont typeface="+mj-lt"/>
              <a:buAutoNum type="arabicPeriod"/>
            </a:pPr>
            <a:r>
              <a:rPr lang="en-US" dirty="0"/>
              <a:t>Very strong economic growth for the next 2 years</a:t>
            </a:r>
          </a:p>
          <a:p>
            <a:pPr marL="457200" indent="-457200">
              <a:buFont typeface="+mj-lt"/>
              <a:buAutoNum type="arabicPeriod"/>
            </a:pPr>
            <a:r>
              <a:rPr lang="en-US" dirty="0"/>
              <a:t>Long-term interest rates rising 1 percentage point over the next 2 years</a:t>
            </a:r>
          </a:p>
          <a:p>
            <a:pPr marL="457200" indent="-457200">
              <a:buFont typeface="+mj-lt"/>
              <a:buAutoNum type="arabicPeriod"/>
            </a:pPr>
            <a:r>
              <a:rPr lang="en-US" dirty="0"/>
              <a:t>Unemployment rate falling below normal by end of 2022</a:t>
            </a:r>
          </a:p>
          <a:p>
            <a:pPr marL="457200" indent="-457200">
              <a:buFont typeface="+mj-lt"/>
              <a:buAutoNum type="arabicPeriod"/>
            </a:pPr>
            <a:r>
              <a:rPr lang="en-US" dirty="0"/>
              <a:t>Low credit union loan growth in 2021, rebounding in 2022</a:t>
            </a:r>
          </a:p>
          <a:p>
            <a:pPr marL="457200" indent="-457200">
              <a:buFont typeface="+mj-lt"/>
              <a:buAutoNum type="arabicPeriod"/>
            </a:pPr>
            <a:r>
              <a:rPr lang="en-US" dirty="0"/>
              <a:t>Record low net interest margins in 2021 &amp; 2022</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82713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sz="quarter" idx="10"/>
          </p:nvPr>
        </p:nvSpPr>
        <p:spPr>
          <a:xfrm>
            <a:off x="225118" y="104775"/>
            <a:ext cx="8099732" cy="776694"/>
          </a:xfrm>
        </p:spPr>
        <p:txBody>
          <a:bodyPr/>
          <a:lstStyle/>
          <a:p>
            <a:r>
              <a:rPr lang="en-US" dirty="0">
                <a:latin typeface="Rockwell"/>
              </a:rPr>
              <a:t>Top 10 CU Issues For 2021</a:t>
            </a:r>
            <a:endParaRPr lang="en-US" dirty="0"/>
          </a:p>
        </p:txBody>
      </p:sp>
      <p:sp>
        <p:nvSpPr>
          <p:cNvPr id="2" name="Text Placeholder 1">
            <a:extLst>
              <a:ext uri="{FF2B5EF4-FFF2-40B4-BE49-F238E27FC236}">
                <a16:creationId xmlns:a16="http://schemas.microsoft.com/office/drawing/2014/main" id="{77C1575A-F9C7-4172-B597-9D5D3ABD81D8}"/>
              </a:ext>
            </a:extLst>
          </p:cNvPr>
          <p:cNvSpPr>
            <a:spLocks noGrp="1"/>
          </p:cNvSpPr>
          <p:nvPr>
            <p:ph type="body" sz="quarter" idx="11"/>
          </p:nvPr>
        </p:nvSpPr>
        <p:spPr>
          <a:xfrm>
            <a:off x="142875" y="991958"/>
            <a:ext cx="8858250" cy="4875442"/>
          </a:xfrm>
          <a:solidFill>
            <a:schemeClr val="bg1"/>
          </a:solidFill>
        </p:spPr>
        <p:txBody>
          <a:bodyPr/>
          <a:lstStyle/>
          <a:p>
            <a:pPr marL="457200" indent="-457200">
              <a:buFont typeface="+mj-lt"/>
              <a:buAutoNum type="arabicPeriod"/>
            </a:pPr>
            <a:r>
              <a:rPr lang="en-US" dirty="0"/>
              <a:t>Record low net interest margins will lead to expense containment </a:t>
            </a:r>
          </a:p>
          <a:p>
            <a:pPr marL="457200" indent="-457200">
              <a:buFont typeface="+mj-lt"/>
              <a:buAutoNum type="arabicPeriod"/>
            </a:pPr>
            <a:r>
              <a:rPr lang="en-US" dirty="0"/>
              <a:t>Monitor employee stress and morale during pandemic</a:t>
            </a:r>
          </a:p>
          <a:p>
            <a:pPr marL="457200" indent="-457200">
              <a:buFont typeface="+mj-lt"/>
              <a:buAutoNum type="arabicPeriod"/>
            </a:pPr>
            <a:r>
              <a:rPr lang="en-US" dirty="0"/>
              <a:t>Update business activity expectations and reallocate staff</a:t>
            </a:r>
          </a:p>
          <a:p>
            <a:pPr marL="457200" indent="-457200">
              <a:buFont typeface="+mj-lt"/>
              <a:buAutoNum type="arabicPeriod"/>
            </a:pPr>
            <a:r>
              <a:rPr lang="en-US" dirty="0"/>
              <a:t>The new economic environment will create new path for profitability</a:t>
            </a:r>
          </a:p>
          <a:p>
            <a:pPr marL="457200" indent="-457200">
              <a:buFont typeface="+mj-lt"/>
              <a:buAutoNum type="arabicPeriod"/>
            </a:pPr>
            <a:r>
              <a:rPr lang="en-US" dirty="0"/>
              <a:t>Opportunities for prime real estate purchases and future branching</a:t>
            </a:r>
          </a:p>
          <a:p>
            <a:pPr marL="457200" indent="-457200">
              <a:buFont typeface="+mj-lt"/>
              <a:buAutoNum type="arabicPeriod"/>
            </a:pPr>
            <a:r>
              <a:rPr lang="en-US" dirty="0"/>
              <a:t>Adopt COVID-19 related design changes for old and new buildings</a:t>
            </a:r>
          </a:p>
          <a:p>
            <a:pPr marL="457200" indent="-457200">
              <a:buFont typeface="+mj-lt"/>
              <a:buAutoNum type="arabicPeriod"/>
            </a:pPr>
            <a:r>
              <a:rPr lang="en-US" dirty="0"/>
              <a:t>Excess liquidity will intensify search for higher yielding assets</a:t>
            </a:r>
          </a:p>
          <a:p>
            <a:pPr marL="457200" indent="-457200">
              <a:buFont typeface="+mj-lt"/>
              <a:buAutoNum type="arabicPeriod"/>
            </a:pPr>
            <a:r>
              <a:rPr lang="en-US" dirty="0"/>
              <a:t>Monitor closely the drop in capital-to-asset ratios</a:t>
            </a:r>
          </a:p>
          <a:p>
            <a:pPr marL="457200" indent="-457200">
              <a:buFont typeface="+mj-lt"/>
              <a:buAutoNum type="arabicPeriod"/>
            </a:pPr>
            <a:r>
              <a:rPr lang="en-US" dirty="0"/>
              <a:t>Focus on serving financially stressed members will build brand loyalty</a:t>
            </a:r>
          </a:p>
          <a:p>
            <a:pPr marL="457200" indent="-457200">
              <a:buFont typeface="+mj-lt"/>
              <a:buAutoNum type="arabicPeriod"/>
            </a:pPr>
            <a:r>
              <a:rPr lang="en-US" dirty="0"/>
              <a:t>Plan for post recession opportunities</a:t>
            </a:r>
          </a:p>
          <a:p>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34079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4EF0D9-28CA-4C53-8AE7-556206BD3FD1}"/>
              </a:ext>
            </a:extLst>
          </p:cNvPr>
          <p:cNvGraphicFramePr>
            <a:graphicFrameLocks noGrp="1"/>
          </p:cNvGraphicFramePr>
          <p:nvPr/>
        </p:nvGraphicFramePr>
        <p:xfrm>
          <a:off x="83890" y="788682"/>
          <a:ext cx="8985516" cy="5989320"/>
        </p:xfrm>
        <a:graphic>
          <a:graphicData uri="http://schemas.openxmlformats.org/drawingml/2006/table">
            <a:tbl>
              <a:tblPr firstRow="1" bandRow="1">
                <a:tableStyleId>{5C22544A-7EE6-4342-B048-85BDC9FD1C3A}</a:tableStyleId>
              </a:tblPr>
              <a:tblGrid>
                <a:gridCol w="3380763">
                  <a:extLst>
                    <a:ext uri="{9D8B030D-6E8A-4147-A177-3AD203B41FA5}">
                      <a16:colId xmlns:a16="http://schemas.microsoft.com/office/drawing/2014/main" val="4079628046"/>
                    </a:ext>
                  </a:extLst>
                </a:gridCol>
                <a:gridCol w="1382310">
                  <a:extLst>
                    <a:ext uri="{9D8B030D-6E8A-4147-A177-3AD203B41FA5}">
                      <a16:colId xmlns:a16="http://schemas.microsoft.com/office/drawing/2014/main" val="3632422204"/>
                    </a:ext>
                  </a:extLst>
                </a:gridCol>
                <a:gridCol w="1304833">
                  <a:extLst>
                    <a:ext uri="{9D8B030D-6E8A-4147-A177-3AD203B41FA5}">
                      <a16:colId xmlns:a16="http://schemas.microsoft.com/office/drawing/2014/main" val="2457152961"/>
                    </a:ext>
                  </a:extLst>
                </a:gridCol>
                <a:gridCol w="1322795">
                  <a:extLst>
                    <a:ext uri="{9D8B030D-6E8A-4147-A177-3AD203B41FA5}">
                      <a16:colId xmlns:a16="http://schemas.microsoft.com/office/drawing/2014/main" val="1258183242"/>
                    </a:ext>
                  </a:extLst>
                </a:gridCol>
                <a:gridCol w="1594815">
                  <a:extLst>
                    <a:ext uri="{9D8B030D-6E8A-4147-A177-3AD203B41FA5}">
                      <a16:colId xmlns:a16="http://schemas.microsoft.com/office/drawing/2014/main" val="3912724050"/>
                    </a:ext>
                  </a:extLst>
                </a:gridCol>
              </a:tblGrid>
              <a:tr h="370840">
                <a:tc>
                  <a:txBody>
                    <a:bodyPr/>
                    <a:lstStyle/>
                    <a:p>
                      <a:pPr algn="ctr"/>
                      <a:r>
                        <a:rPr lang="en-US" sz="2400" dirty="0"/>
                        <a:t>FOCUS AREAS</a:t>
                      </a:r>
                    </a:p>
                  </a:txBody>
                  <a:tcPr/>
                </a:tc>
                <a:tc>
                  <a:txBody>
                    <a:bodyPr/>
                    <a:lstStyle/>
                    <a:p>
                      <a:pPr algn="ctr"/>
                      <a:r>
                        <a:rPr lang="en-US" sz="1400" dirty="0"/>
                        <a:t>Temporary vs Permanent</a:t>
                      </a:r>
                    </a:p>
                    <a:p>
                      <a:pPr algn="ctr"/>
                      <a:r>
                        <a:rPr lang="en-US" sz="1400" dirty="0"/>
                        <a:t>(1-3)</a:t>
                      </a:r>
                    </a:p>
                  </a:txBody>
                  <a:tcPr/>
                </a:tc>
                <a:tc>
                  <a:txBody>
                    <a:bodyPr/>
                    <a:lstStyle/>
                    <a:p>
                      <a:pPr algn="ctr"/>
                      <a:r>
                        <a:rPr lang="en-US" sz="1400" dirty="0"/>
                        <a:t>Impact to </a:t>
                      </a:r>
                    </a:p>
                    <a:p>
                      <a:pPr algn="ctr"/>
                      <a:r>
                        <a:rPr lang="en-US" sz="1400" dirty="0"/>
                        <a:t>Credit Union</a:t>
                      </a:r>
                    </a:p>
                    <a:p>
                      <a:pPr algn="ctr"/>
                      <a:r>
                        <a:rPr lang="en-US" sz="1400" dirty="0"/>
                        <a:t>(1-3)</a:t>
                      </a:r>
                    </a:p>
                  </a:txBody>
                  <a:tcPr/>
                </a:tc>
                <a:tc>
                  <a:txBody>
                    <a:bodyPr/>
                    <a:lstStyle/>
                    <a:p>
                      <a:pPr algn="ctr"/>
                      <a:r>
                        <a:rPr lang="en-US" sz="1400" dirty="0"/>
                        <a:t>Management Focus</a:t>
                      </a:r>
                    </a:p>
                    <a:p>
                      <a:pPr algn="ctr"/>
                      <a:r>
                        <a:rPr lang="en-US" sz="1400" dirty="0"/>
                        <a:t>(1-3)</a:t>
                      </a:r>
                    </a:p>
                  </a:txBody>
                  <a:tcPr/>
                </a:tc>
                <a:tc>
                  <a:txBody>
                    <a:bodyPr/>
                    <a:lstStyle/>
                    <a:p>
                      <a:pPr algn="ctr"/>
                      <a:r>
                        <a:rPr lang="en-US" sz="1600" dirty="0"/>
                        <a:t>Freak-out Score</a:t>
                      </a:r>
                    </a:p>
                    <a:p>
                      <a:pPr algn="ctr"/>
                      <a:r>
                        <a:rPr lang="en-US" sz="1200" dirty="0"/>
                        <a:t>(Multiply previous 3 numbers together)</a:t>
                      </a:r>
                    </a:p>
                  </a:txBody>
                  <a:tcPr>
                    <a:solidFill>
                      <a:schemeClr val="accent3">
                        <a:lumMod val="40000"/>
                        <a:lumOff val="60000"/>
                      </a:schemeClr>
                    </a:solidFill>
                  </a:tcPr>
                </a:tc>
                <a:extLst>
                  <a:ext uri="{0D108BD9-81ED-4DB2-BD59-A6C34878D82A}">
                    <a16:rowId xmlns:a16="http://schemas.microsoft.com/office/drawing/2014/main" val="821218108"/>
                  </a:ext>
                </a:extLst>
              </a:tr>
              <a:tr h="370840">
                <a:tc>
                  <a:txBody>
                    <a:bodyPr/>
                    <a:lstStyle/>
                    <a:p>
                      <a:r>
                        <a:rPr lang="en-US" sz="1400" dirty="0"/>
                        <a:t>Low Market Interest Rates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196750731"/>
                  </a:ext>
                </a:extLst>
              </a:tr>
              <a:tr h="370840">
                <a:tc>
                  <a:txBody>
                    <a:bodyPr/>
                    <a:lstStyle/>
                    <a:p>
                      <a:r>
                        <a:rPr lang="en-US" sz="1400" dirty="0"/>
                        <a:t>Low Net Interest Margins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3791300841"/>
                  </a:ext>
                </a:extLst>
              </a:tr>
              <a:tr h="370840">
                <a:tc>
                  <a:txBody>
                    <a:bodyPr/>
                    <a:lstStyle/>
                    <a:p>
                      <a:r>
                        <a:rPr lang="en-US" sz="1400" dirty="0"/>
                        <a:t>Weaker Consumer Finances</a:t>
                      </a:r>
                    </a:p>
                    <a:p>
                      <a:r>
                        <a:rPr lang="en-US" sz="1200" dirty="0"/>
                        <a:t>(higher loan </a:t>
                      </a:r>
                      <a:r>
                        <a:rPr lang="en-US" sz="1200" dirty="0" err="1"/>
                        <a:t>chargeoffs</a:t>
                      </a:r>
                      <a:r>
                        <a:rPr lang="en-US" sz="1200" dirty="0"/>
                        <a:t> &amp; weaker loan demand)</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448044005"/>
                  </a:ext>
                </a:extLst>
              </a:tr>
              <a:tr h="370840">
                <a:tc>
                  <a:txBody>
                    <a:bodyPr/>
                    <a:lstStyle/>
                    <a:p>
                      <a:r>
                        <a:rPr lang="en-US" sz="1400" dirty="0"/>
                        <a:t>Digital Acceleration</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522643756"/>
                  </a:ext>
                </a:extLst>
              </a:tr>
              <a:tr h="370840">
                <a:tc>
                  <a:txBody>
                    <a:bodyPr/>
                    <a:lstStyle/>
                    <a:p>
                      <a:r>
                        <a:rPr lang="en-US" sz="1400" dirty="0"/>
                        <a:t>Less Face-to-Face Product Delivery and Less Branching</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3209535002"/>
                  </a:ext>
                </a:extLst>
              </a:tr>
              <a:tr h="370840">
                <a:tc>
                  <a:txBody>
                    <a:bodyPr/>
                    <a:lstStyle/>
                    <a:p>
                      <a:r>
                        <a:rPr lang="en-US" sz="1400" dirty="0"/>
                        <a:t>Lower Capital Ratios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930974545"/>
                  </a:ext>
                </a:extLst>
              </a:tr>
              <a:tr h="370840">
                <a:tc>
                  <a:txBody>
                    <a:bodyPr/>
                    <a:lstStyle/>
                    <a:p>
                      <a:r>
                        <a:rPr lang="en-US" sz="1400" dirty="0"/>
                        <a:t>Consumers Saving More of their Income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601198861"/>
                  </a:ext>
                </a:extLst>
              </a:tr>
              <a:tr h="370840">
                <a:tc>
                  <a:txBody>
                    <a:bodyPr/>
                    <a:lstStyle/>
                    <a:p>
                      <a:r>
                        <a:rPr lang="en-US" sz="1400" dirty="0"/>
                        <a:t>Rising Health Insurance Costs and Premiums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278055048"/>
                  </a:ext>
                </a:extLst>
              </a:tr>
              <a:tr h="370840">
                <a:tc>
                  <a:txBody>
                    <a:bodyPr/>
                    <a:lstStyle/>
                    <a:p>
                      <a:r>
                        <a:rPr lang="en-US" sz="1400" dirty="0"/>
                        <a:t>COVID-19 Building Design Changes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591676716"/>
                  </a:ext>
                </a:extLst>
              </a:tr>
              <a:tr h="370840">
                <a:tc>
                  <a:txBody>
                    <a:bodyPr/>
                    <a:lstStyle/>
                    <a:p>
                      <a:r>
                        <a:rPr lang="en-US" sz="1400" dirty="0"/>
                        <a:t>More Remote &amp; Less Onsite Staffing</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143041316"/>
                  </a:ext>
                </a:extLst>
              </a:tr>
              <a:tr h="370840">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US" sz="1400" dirty="0"/>
                        <a:t>Loss of Tax-Exempt Status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3228138423"/>
                  </a:ext>
                </a:extLst>
              </a:tr>
              <a:tr h="370840">
                <a:tc>
                  <a:txBody>
                    <a:bodyPr/>
                    <a:lstStyle/>
                    <a:p>
                      <a:r>
                        <a:rPr lang="en-US" sz="1400" dirty="0"/>
                        <a:t>Market Expansion/Membership Growth</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3760763065"/>
                  </a:ext>
                </a:extLst>
              </a:tr>
            </a:tbl>
          </a:graphicData>
        </a:graphic>
      </p:graphicFrame>
      <p:sp>
        <p:nvSpPr>
          <p:cNvPr id="8" name="Title 3">
            <a:extLst>
              <a:ext uri="{FF2B5EF4-FFF2-40B4-BE49-F238E27FC236}">
                <a16:creationId xmlns:a16="http://schemas.microsoft.com/office/drawing/2014/main" id="{F6E00702-7550-4554-8CAC-CFE3B13D79C8}"/>
              </a:ext>
            </a:extLst>
          </p:cNvPr>
          <p:cNvSpPr>
            <a:spLocks noGrp="1"/>
          </p:cNvSpPr>
          <p:nvPr>
            <p:ph type="title"/>
          </p:nvPr>
        </p:nvSpPr>
        <p:spPr>
          <a:xfrm>
            <a:off x="152643" y="-28052"/>
            <a:ext cx="8838711" cy="800219"/>
          </a:xfrm>
        </p:spPr>
        <p:txBody>
          <a:bodyPr/>
          <a:lstStyle/>
          <a:p>
            <a:pPr algn="ctr"/>
            <a:r>
              <a:rPr lang="en-US" dirty="0"/>
              <a:t>5-Year Strategic Plan Focus Areas</a:t>
            </a:r>
            <a:br>
              <a:rPr lang="en-US" dirty="0"/>
            </a:br>
            <a:r>
              <a:rPr lang="en-US" sz="2000" dirty="0"/>
              <a:t>(How the Pandemic May Change Financial Institutions) </a:t>
            </a:r>
          </a:p>
        </p:txBody>
      </p:sp>
    </p:spTree>
    <p:extLst>
      <p:ext uri="{BB962C8B-B14F-4D97-AF65-F5344CB8AC3E}">
        <p14:creationId xmlns:p14="http://schemas.microsoft.com/office/powerpoint/2010/main" val="216964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18587"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id="{1686806D-4D06-4448-985A-5681C18281D8}"/>
              </a:ext>
            </a:extLst>
          </p:cNvPr>
          <p:cNvSpPr>
            <a:spLocks noGrp="1"/>
          </p:cNvSpPr>
          <p:nvPr>
            <p:ph type="title"/>
          </p:nvPr>
        </p:nvSpPr>
        <p:spPr>
          <a:xfrm>
            <a:off x="387350" y="180028"/>
            <a:ext cx="8229600" cy="492443"/>
          </a:xfrm>
        </p:spPr>
        <p:txBody>
          <a:bodyPr/>
          <a:lstStyle/>
          <a:p>
            <a:pPr algn="ctr"/>
            <a:r>
              <a:rPr lang="en-US" dirty="0"/>
              <a:t>High Inflation for the Next Year</a:t>
            </a:r>
          </a:p>
        </p:txBody>
      </p:sp>
      <p:sp>
        <p:nvSpPr>
          <p:cNvPr id="4" name="TextBox 1">
            <a:extLst>
              <a:ext uri="{FF2B5EF4-FFF2-40B4-BE49-F238E27FC236}">
                <a16:creationId xmlns:a16="http://schemas.microsoft.com/office/drawing/2014/main" id="{838F5D74-353E-4F94-A841-62B5B16D7037}"/>
              </a:ext>
            </a:extLst>
          </p:cNvPr>
          <p:cNvSpPr txBox="1"/>
          <p:nvPr/>
        </p:nvSpPr>
        <p:spPr>
          <a:xfrm>
            <a:off x="7407478" y="1764551"/>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6.8%</a:t>
            </a:r>
          </a:p>
        </p:txBody>
      </p:sp>
      <p:sp>
        <p:nvSpPr>
          <p:cNvPr id="6" name="TextBox 1">
            <a:extLst>
              <a:ext uri="{FF2B5EF4-FFF2-40B4-BE49-F238E27FC236}">
                <a16:creationId xmlns:a16="http://schemas.microsoft.com/office/drawing/2014/main" id="{3A94779D-7B6B-439F-A75B-023A6E897068}"/>
              </a:ext>
            </a:extLst>
          </p:cNvPr>
          <p:cNvSpPr txBox="1"/>
          <p:nvPr/>
        </p:nvSpPr>
        <p:spPr>
          <a:xfrm>
            <a:off x="5004016" y="278336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494235" y="3095538"/>
            <a:ext cx="0" cy="676362"/>
          </a:xfrm>
          <a:prstGeom prst="straightConnector1">
            <a:avLst/>
          </a:prstGeom>
          <a:ln w="38100">
            <a:solidFill>
              <a:srgbClr val="DC661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72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Economic Forecast</a:t>
            </a:r>
          </a:p>
        </p:txBody>
      </p:sp>
      <p:sp>
        <p:nvSpPr>
          <p:cNvPr id="6" name="Content Placeholder 2">
            <a:extLst>
              <a:ext uri="{FF2B5EF4-FFF2-40B4-BE49-F238E27FC236}">
                <a16:creationId xmlns:a16="http://schemas.microsoft.com/office/drawing/2014/main" id="{0D24AA37-E20C-4993-B3FB-E0E93111ADF7}"/>
              </a:ext>
            </a:extLst>
          </p:cNvPr>
          <p:cNvSpPr>
            <a:spLocks noGrp="1"/>
          </p:cNvSpPr>
          <p:nvPr/>
        </p:nvSpPr>
        <p:spPr>
          <a:xfrm>
            <a:off x="262822" y="930825"/>
            <a:ext cx="8547176" cy="5240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Economic Growth: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 Real gross domestic product has increased by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3"/>
              </a:rPr>
              <a:t>6.3% and 6.6%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 the first and second quarter of the year, respectively according to data from the Bureaus of Economic Analysis (BEA). This growth not only recovered what was lost in economic output because of shutdowns but also exceeded the peak level of output prior to the pandemic.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4"/>
              </a:rPr>
              <a:t>Increases</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in consumer spending, nonresidential fixed investment, exports, and local government spending drove this impressive growth. Nonetheless, the rise in delta Covid variant since July has cooled off the momentum. Consumer sentiment index registered a monthly steep decline of 13% in August to 70.3 – the lowest level in a decade. CUNA Economists forecast the economy will grow at 6% in 2021 – strong growth rate in several decades – and 4.5% in 2022.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Unemployment: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5"/>
              </a:rPr>
              <a:t>The Bureau of Labor statistics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reported a job growth of 235,000 for the month of August which is much smaller than the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6"/>
              </a:rPr>
              <a:t>anticipated</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700K+. After a strong job’s report of about a million per month in June and July, August was also expected to perform well considering the resumption of in-person school instruction for the fall and the expiration of additional federal unemployment benefit in September. Decline in employment in retail and no additions in leisure and hospitality in August shows that delta is weighing heavily on the labor market. The expiration of Federal supplemental unemployment benefit may lead to increased labor force participation that remain unchanged through most of the pandemic. This coupled with fear of the virus may keep the unemployment rate from declining as needed despite modest job growth in the coming months. CUNA Economists expect unemployment will fall to 4.8% by the end of 2021 and to 4% by 2022.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Inflation: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consumer prices have increased since March following a strong consumer demand and economic growth. The August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7"/>
              </a:rPr>
              <a:t>consumer price index</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report</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7"/>
              </a:rPr>
              <a:t>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shows that prices are 5.3% higher compared to last year. However, the monthly price increase has slowed to 0.3% after five consecutive months of large increases above 0.5%. Federal Reserve chairman Jerome Powell argues that factors that push the inflation rate higher are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8"/>
              </a:rPr>
              <a:t>temporary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caused by rapid reopening of the economy and imbalances in supply and demand. On the other hand, survey of consumer expectations published in August by the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9"/>
              </a:rPr>
              <a:t>Federal reserve Bank of New York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shows that the short –and –medium term inflation expectations rose to series highs of 5.2% and 4.0%. CUNA Economists expect the inflationary pressures to start slowing down in the third and fourth quarter of 2021. They forecast the headline consumer Price index to increase to 5.5% in 2021 and fall to 2.5% in 2022.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Interest Rates: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Federal reserve chair Jerome Powell has announced recently that it is important to monitor incoming data on inflation and employment before making changes to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8"/>
              </a:rPr>
              <a:t>monetary policy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that impacts interest rates.  Long term inflation expectation is consistent with the 2% Fed’s target; hence policy should look through temporary changes in inflation according to Powell. As a result, CUNA economists see no change in the forecast for effective federal funds rate in 2021 and 2022 compared to previous forecast. The consensus is that it will start to go up in early 2023 but if the economic condition is stronger than what we have put together in this forecast, it may go up in late 2022. Credit Unions should continue to monitor this closely. The 10-year treasury is expected to reach 1.5% by the end of 2021 and go up to 2% in 2022.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2425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Economic Forecast </a:t>
            </a:r>
            <a:r>
              <a:rPr lang="en-US" sz="2400" b="0" dirty="0">
                <a:solidFill>
                  <a:schemeClr val="tx1"/>
                </a:solidFill>
              </a:rPr>
              <a:t>– September 2021</a:t>
            </a:r>
            <a:endParaRPr lang="en-US" sz="2800" b="0" dirty="0">
              <a:solidFill>
                <a:schemeClr val="tx1"/>
              </a:solidFill>
            </a:endParaRPr>
          </a:p>
        </p:txBody>
      </p:sp>
      <p:graphicFrame>
        <p:nvGraphicFramePr>
          <p:cNvPr id="5" name="Table 5">
            <a:extLst>
              <a:ext uri="{FF2B5EF4-FFF2-40B4-BE49-F238E27FC236}">
                <a16:creationId xmlns:a16="http://schemas.microsoft.com/office/drawing/2014/main" id="{E0395754-FA59-416B-99DA-4FB6AFBA3312}"/>
              </a:ext>
            </a:extLst>
          </p:cNvPr>
          <p:cNvGraphicFramePr>
            <a:graphicFrameLocks noGrp="1"/>
          </p:cNvGraphicFramePr>
          <p:nvPr>
            <p:ph idx="1"/>
          </p:nvPr>
        </p:nvGraphicFramePr>
        <p:xfrm>
          <a:off x="172005" y="1023042"/>
          <a:ext cx="8799990" cy="5193212"/>
        </p:xfrm>
        <a:graphic>
          <a:graphicData uri="http://schemas.openxmlformats.org/drawingml/2006/table">
            <a:tbl>
              <a:tblPr firstRow="1" bandRow="1">
                <a:tableStyleId>{5C22544A-7EE6-4342-B048-85BDC9FD1C3A}</a:tableStyleId>
              </a:tblPr>
              <a:tblGrid>
                <a:gridCol w="2109468">
                  <a:extLst>
                    <a:ext uri="{9D8B030D-6E8A-4147-A177-3AD203B41FA5}">
                      <a16:colId xmlns:a16="http://schemas.microsoft.com/office/drawing/2014/main" val="1610649881"/>
                    </a:ext>
                  </a:extLst>
                </a:gridCol>
                <a:gridCol w="780989">
                  <a:extLst>
                    <a:ext uri="{9D8B030D-6E8A-4147-A177-3AD203B41FA5}">
                      <a16:colId xmlns:a16="http://schemas.microsoft.com/office/drawing/2014/main" val="3370600300"/>
                    </a:ext>
                  </a:extLst>
                </a:gridCol>
                <a:gridCol w="780989">
                  <a:extLst>
                    <a:ext uri="{9D8B030D-6E8A-4147-A177-3AD203B41FA5}">
                      <a16:colId xmlns:a16="http://schemas.microsoft.com/office/drawing/2014/main" val="3270112288"/>
                    </a:ext>
                  </a:extLst>
                </a:gridCol>
                <a:gridCol w="208280">
                  <a:extLst>
                    <a:ext uri="{9D8B030D-6E8A-4147-A177-3AD203B41FA5}">
                      <a16:colId xmlns:a16="http://schemas.microsoft.com/office/drawing/2014/main" val="3829285208"/>
                    </a:ext>
                  </a:extLst>
                </a:gridCol>
                <a:gridCol w="800222">
                  <a:extLst>
                    <a:ext uri="{9D8B030D-6E8A-4147-A177-3AD203B41FA5}">
                      <a16:colId xmlns:a16="http://schemas.microsoft.com/office/drawing/2014/main" val="568690829"/>
                    </a:ext>
                  </a:extLst>
                </a:gridCol>
                <a:gridCol w="800222">
                  <a:extLst>
                    <a:ext uri="{9D8B030D-6E8A-4147-A177-3AD203B41FA5}">
                      <a16:colId xmlns:a16="http://schemas.microsoft.com/office/drawing/2014/main" val="324176423"/>
                    </a:ext>
                  </a:extLst>
                </a:gridCol>
                <a:gridCol w="800222">
                  <a:extLst>
                    <a:ext uri="{9D8B030D-6E8A-4147-A177-3AD203B41FA5}">
                      <a16:colId xmlns:a16="http://schemas.microsoft.com/office/drawing/2014/main" val="2930482164"/>
                    </a:ext>
                  </a:extLst>
                </a:gridCol>
                <a:gridCol w="800222">
                  <a:extLst>
                    <a:ext uri="{9D8B030D-6E8A-4147-A177-3AD203B41FA5}">
                      <a16:colId xmlns:a16="http://schemas.microsoft.com/office/drawing/2014/main" val="3182162325"/>
                    </a:ext>
                  </a:extLst>
                </a:gridCol>
                <a:gridCol w="210398">
                  <a:extLst>
                    <a:ext uri="{9D8B030D-6E8A-4147-A177-3AD203B41FA5}">
                      <a16:colId xmlns:a16="http://schemas.microsoft.com/office/drawing/2014/main" val="2054099130"/>
                    </a:ext>
                  </a:extLst>
                </a:gridCol>
                <a:gridCol w="754489">
                  <a:extLst>
                    <a:ext uri="{9D8B030D-6E8A-4147-A177-3AD203B41FA5}">
                      <a16:colId xmlns:a16="http://schemas.microsoft.com/office/drawing/2014/main" val="1165817543"/>
                    </a:ext>
                  </a:extLst>
                </a:gridCol>
                <a:gridCol w="754489">
                  <a:extLst>
                    <a:ext uri="{9D8B030D-6E8A-4147-A177-3AD203B41FA5}">
                      <a16:colId xmlns:a16="http://schemas.microsoft.com/office/drawing/2014/main" val="1697300055"/>
                    </a:ext>
                  </a:extLst>
                </a:gridCol>
              </a:tblGrid>
              <a:tr h="752001">
                <a:tc>
                  <a:txBody>
                    <a:bodyPr/>
                    <a:lstStyle/>
                    <a:p>
                      <a:pPr algn="ctr"/>
                      <a:endParaRPr lang="en-US" sz="1400" dirty="0"/>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dirty="0"/>
                        <a:t>Actual Results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a:txBody>
                    <a:bodyPr/>
                    <a:lstStyle/>
                    <a:p>
                      <a:pPr algn="ctr"/>
                      <a:endParaRPr lang="en-US" sz="18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800" dirty="0"/>
                        <a:t>Quarterly Results/Forecasts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tcPr>
                </a:tc>
                <a:tc hMerge="1">
                  <a:txBody>
                    <a:bodyPr/>
                    <a:lstStyle/>
                    <a:p>
                      <a:endParaRPr lang="en-US" dirty="0"/>
                    </a:p>
                  </a:txBody>
                  <a:tcPr>
                    <a:lnL w="12700" cmpd="sng">
                      <a:noFill/>
                    </a:lnL>
                  </a:tcPr>
                </a:tc>
                <a:tc hMerge="1">
                  <a:txBody>
                    <a:bodyPr/>
                    <a:lstStyle/>
                    <a:p>
                      <a:endParaRPr lang="en-US" dirty="0"/>
                    </a:p>
                  </a:txBody>
                  <a:tcPr>
                    <a:lnL w="12700" cmpd="sng">
                      <a:noFill/>
                    </a:lnL>
                  </a:tcPr>
                </a:tc>
                <a:tc>
                  <a:txBody>
                    <a:bodyPr/>
                    <a:lstStyle/>
                    <a:p>
                      <a:pPr algn="ctr"/>
                      <a:endParaRPr lang="en-US" sz="18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dirty="0"/>
                        <a:t>Annual 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extLst>
                  <a:ext uri="{0D108BD9-81ED-4DB2-BD59-A6C34878D82A}">
                    <a16:rowId xmlns:a16="http://schemas.microsoft.com/office/drawing/2014/main" val="3197579864"/>
                  </a:ext>
                </a:extLst>
              </a:tr>
              <a:tr h="537144">
                <a:tc>
                  <a:txBody>
                    <a:bodyPr/>
                    <a:lstStyle/>
                    <a:p>
                      <a:endParaRPr lang="en-US" sz="1400" dirty="0"/>
                    </a:p>
                  </a:txBody>
                  <a:tcP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5 Year Average</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t>2020</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2021:1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2021:4</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solidFill>
                          <a:schemeClr val="accent1"/>
                        </a:solidFill>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2022</a:t>
                      </a:r>
                    </a:p>
                  </a:txBody>
                  <a:tcPr anchor="ctr">
                    <a:lnL w="12700"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3943140"/>
                  </a:ext>
                </a:extLst>
              </a:tr>
              <a:tr h="322371">
                <a:tc>
                  <a:txBody>
                    <a:bodyPr/>
                    <a:lstStyle/>
                    <a:p>
                      <a:r>
                        <a:rPr lang="en-US" sz="1800" b="1" dirty="0">
                          <a:solidFill>
                            <a:schemeClr val="accent1"/>
                          </a:solidFill>
                        </a:rPr>
                        <a:t>Growth Rates: </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8685802"/>
                  </a:ext>
                </a:extLst>
              </a:tr>
              <a:tr h="525727">
                <a:tc>
                  <a:txBody>
                    <a:bodyPr/>
                    <a:lstStyle/>
                    <a:p>
                      <a:r>
                        <a:rPr lang="en-US" sz="1200" b="1" dirty="0"/>
                        <a:t>Economic Growth </a:t>
                      </a:r>
                    </a:p>
                    <a:p>
                      <a:r>
                        <a:rPr lang="en-US" sz="1200" b="1" dirty="0"/>
                        <a:t>(% Change GDP)*</a:t>
                      </a:r>
                    </a:p>
                  </a:txBody>
                  <a:tcPr anchor="ctr">
                    <a:lnT w="12700" cmpd="sng">
                      <a:noFill/>
                    </a:lnT>
                  </a:tcPr>
                </a:tc>
                <a:tc>
                  <a:txBody>
                    <a:bodyPr/>
                    <a:lstStyle/>
                    <a:p>
                      <a:pPr algn="ctr" fontAlgn="b"/>
                      <a:r>
                        <a:rPr lang="en-US" sz="1600" b="0" i="0" u="none" strike="noStrike" dirty="0">
                          <a:solidFill>
                            <a:srgbClr val="000000"/>
                          </a:solidFill>
                          <a:effectLst/>
                          <a:latin typeface="Century Gothic" panose="020B0502020202020204" pitchFamily="34" charset="0"/>
                        </a:rPr>
                        <a:t>1.1%</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Century Gothic" panose="020B0502020202020204" pitchFamily="34" charset="0"/>
                        </a:rPr>
                        <a:t>-3.5%</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p>
                  </a:txBody>
                  <a:tcPr anchor="ctr">
                    <a:lnT w="12700" cmpd="sng">
                      <a:noFill/>
                    </a:lnT>
                    <a:lnB w="28575" cap="flat" cmpd="sng" algn="ctr">
                      <a:no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entury Gothic" panose="020B0502020202020204" pitchFamily="34" charset="0"/>
                          <a:cs typeface="Calibri" panose="020F0502020204030204" pitchFamily="34" charset="0"/>
                        </a:rPr>
                        <a:t>6.4%</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chemeClr val="tx1"/>
                          </a:solidFill>
                          <a:effectLst/>
                          <a:latin typeface="Century Gothic" panose="020B0502020202020204" pitchFamily="34" charset="0"/>
                          <a:cs typeface="Calibri" panose="020F0502020204030204" pitchFamily="34" charset="0"/>
                        </a:rPr>
                        <a:t>6.6%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6.0%</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solidFill>
                          <a:schemeClr val="accent1"/>
                        </a:solidFill>
                      </a:endParaRPr>
                    </a:p>
                  </a:txBody>
                  <a:tcPr anchor="ctr">
                    <a:lnT w="12700" cmpd="sng">
                      <a:noFill/>
                    </a:lnT>
                    <a:lnB w="12700" cap="flat" cmpd="sng" algn="ctr">
                      <a:noFill/>
                      <a:prstDash val="solid"/>
                      <a:round/>
                      <a:headEnd type="none" w="med" len="med"/>
                      <a:tailEnd type="none" w="med" len="med"/>
                    </a:lnB>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6.5%</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4.5%</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42843509"/>
                  </a:ext>
                </a:extLst>
              </a:tr>
              <a:tr h="525727">
                <a:tc>
                  <a:txBody>
                    <a:bodyPr/>
                    <a:lstStyle/>
                    <a:p>
                      <a:r>
                        <a:rPr lang="en-US" sz="1200" b="1" dirty="0"/>
                        <a:t>Inflation </a:t>
                      </a:r>
                    </a:p>
                    <a:p>
                      <a:r>
                        <a:rPr lang="en-US" sz="1200" b="1" dirty="0"/>
                        <a:t>(% Change CPI)*</a:t>
                      </a:r>
                    </a:p>
                  </a:txBody>
                  <a:tcPr anchor="ctr"/>
                </a:tc>
                <a:tc>
                  <a:txBody>
                    <a:bodyPr/>
                    <a:lstStyle/>
                    <a:p>
                      <a:pPr algn="ctr" fontAlgn="b"/>
                      <a:r>
                        <a:rPr lang="en-US" sz="1600" b="0" i="0" u="none" strike="noStrike" dirty="0">
                          <a:solidFill>
                            <a:srgbClr val="000000"/>
                          </a:solidFill>
                          <a:effectLst/>
                          <a:latin typeface="Century Gothic" panose="020B0502020202020204" pitchFamily="34" charset="0"/>
                        </a:rPr>
                        <a:t>1.9%</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entury Gothic" panose="020B0502020202020204" pitchFamily="34" charset="0"/>
                        </a:rPr>
                        <a:t>1.3%</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600" b="0" dirty="0">
                          <a:solidFill>
                            <a:schemeClr val="tx2"/>
                          </a:solidFill>
                          <a:latin typeface="Century Gothic" panose="020B0502020202020204" pitchFamily="34" charset="0"/>
                          <a:cs typeface="Calibri" panose="020F0502020204030204" pitchFamily="34" charset="0"/>
                        </a:rPr>
                        <a:t>4.9%</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chemeClr val="tx1"/>
                          </a:solidFill>
                          <a:latin typeface="Century Gothic" panose="020B0502020202020204" pitchFamily="34" charset="0"/>
                          <a:cs typeface="Calibri" panose="020F0502020204030204" pitchFamily="34" charset="0"/>
                        </a:rPr>
                        <a:t>9.3%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5.0%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2.5%</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5.0%</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2.5%</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556414199"/>
                  </a:ext>
                </a:extLst>
              </a:tr>
              <a:tr h="525727">
                <a:tc>
                  <a:txBody>
                    <a:bodyPr/>
                    <a:lstStyle/>
                    <a:p>
                      <a:r>
                        <a:rPr lang="en-US" sz="1200" b="1" dirty="0"/>
                        <a:t>Unemployment Rate</a:t>
                      </a:r>
                    </a:p>
                  </a:txBody>
                  <a:tcPr anchor="ctr"/>
                </a:tc>
                <a:tc>
                  <a:txBody>
                    <a:bodyPr/>
                    <a:lstStyle/>
                    <a:p>
                      <a:pPr algn="ctr" fontAlgn="b"/>
                      <a:r>
                        <a:rPr lang="en-US" sz="1600" b="0" i="0" u="none" strike="noStrike" dirty="0">
                          <a:solidFill>
                            <a:srgbClr val="000000"/>
                          </a:solidFill>
                          <a:effectLst/>
                          <a:latin typeface="Century Gothic" panose="020B0502020202020204" pitchFamily="34" charset="0"/>
                        </a:rPr>
                        <a:t>4.6%</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entury Gothic" panose="020B0502020202020204" pitchFamily="34" charset="0"/>
                        </a:rPr>
                        <a:t>6.7%</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600" b="0" dirty="0">
                          <a:solidFill>
                            <a:schemeClr val="tx2"/>
                          </a:solidFill>
                          <a:latin typeface="Century Gothic" panose="020B0502020202020204" pitchFamily="34" charset="0"/>
                          <a:cs typeface="Calibri" panose="020F0502020204030204" pitchFamily="34" charset="0"/>
                        </a:rPr>
                        <a:t>6.0%</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chemeClr val="tx1"/>
                          </a:solidFill>
                          <a:latin typeface="Century Gothic" panose="020B0502020202020204" pitchFamily="34" charset="0"/>
                          <a:cs typeface="Calibri" panose="020F0502020204030204" pitchFamily="34" charset="0"/>
                        </a:rPr>
                        <a:t>5.9%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5.2%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4.8%</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4.8%</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4.0%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14806193"/>
                  </a:ext>
                </a:extLst>
              </a:tr>
              <a:tr h="316112">
                <a:tc>
                  <a:txBody>
                    <a:bodyPr/>
                    <a:lstStyle/>
                    <a:p>
                      <a:endParaRPr lang="en-US" sz="1200" b="1" dirty="0"/>
                    </a:p>
                  </a:txBody>
                  <a:tcPr anchor="ctr">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3837942614"/>
                  </a:ext>
                </a:extLst>
              </a:tr>
              <a:tr h="548338">
                <a:tc>
                  <a:txBody>
                    <a:bodyPr/>
                    <a:lstStyle/>
                    <a:p>
                      <a:r>
                        <a:rPr lang="en-US" sz="1200" b="1" dirty="0"/>
                        <a:t>Federal Funds Rate (effective)</a:t>
                      </a:r>
                    </a:p>
                  </a:txBody>
                  <a:tcPr anchor="ctr"/>
                </a:tc>
                <a:tc>
                  <a:txBody>
                    <a:bodyPr/>
                    <a:lstStyle/>
                    <a:p>
                      <a:pPr algn="ctr" fontAlgn="b"/>
                      <a:r>
                        <a:rPr lang="en-US" sz="1600" b="0" i="0" u="none" strike="noStrike" dirty="0">
                          <a:solidFill>
                            <a:srgbClr val="000000"/>
                          </a:solidFill>
                          <a:effectLst/>
                          <a:latin typeface="Century Gothic" panose="020B0502020202020204" pitchFamily="34" charset="0"/>
                        </a:rPr>
                        <a:t>1.18%</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entury Gothic" panose="020B0502020202020204" pitchFamily="34" charset="0"/>
                        </a:rPr>
                        <a:t>0.09%</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0" dirty="0">
                          <a:solidFill>
                            <a:schemeClr val="tx2"/>
                          </a:solidFill>
                          <a:latin typeface="Century Gothic" panose="020B0502020202020204" pitchFamily="34" charset="0"/>
                          <a:cs typeface="Calibri" panose="020F0502020204030204" pitchFamily="34" charset="0"/>
                        </a:rPr>
                        <a:t>0.07%</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chemeClr val="tx1"/>
                          </a:solidFill>
                          <a:latin typeface="Century Gothic" panose="020B0502020202020204" pitchFamily="34" charset="0"/>
                          <a:cs typeface="Calibri" panose="020F0502020204030204" pitchFamily="34" charset="0"/>
                        </a:rPr>
                        <a:t>0.08%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600" b="0" dirty="0">
                          <a:solidFill>
                            <a:srgbClr val="C00000"/>
                          </a:solidFill>
                          <a:latin typeface="Century Gothic" panose="020B0502020202020204" pitchFamily="34" charset="0"/>
                          <a:cs typeface="Calibri" panose="020F0502020204030204" pitchFamily="34" charset="0"/>
                        </a:rPr>
                        <a:t>0.10%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600" b="0" dirty="0">
                          <a:solidFill>
                            <a:srgbClr val="C00000"/>
                          </a:solidFill>
                          <a:latin typeface="Century Gothic" panose="020B0502020202020204" pitchFamily="34" charset="0"/>
                          <a:cs typeface="Calibri" panose="020F0502020204030204" pitchFamily="34" charset="0"/>
                        </a:rPr>
                        <a:t>0.10%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0" dirty="0">
                          <a:solidFill>
                            <a:srgbClr val="C00000"/>
                          </a:solidFill>
                          <a:latin typeface="Century Gothic" panose="020B0502020202020204" pitchFamily="34" charset="0"/>
                          <a:cs typeface="Calibri" panose="020F0502020204030204" pitchFamily="34" charset="0"/>
                        </a:rPr>
                        <a:t>0.09%</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rgbClr val="C00000"/>
                          </a:solidFill>
                          <a:latin typeface="Century Gothic" panose="020B0502020202020204" pitchFamily="34" charset="0"/>
                          <a:cs typeface="Calibri" panose="020F0502020204030204" pitchFamily="34" charset="0"/>
                        </a:rPr>
                        <a:t>0.10%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989261198"/>
                  </a:ext>
                </a:extLst>
              </a:tr>
              <a:tr h="548338">
                <a:tc>
                  <a:txBody>
                    <a:bodyPr/>
                    <a:lstStyle/>
                    <a:p>
                      <a:r>
                        <a:rPr lang="en-US" sz="1200" b="1" dirty="0"/>
                        <a:t>10-Year Treasury Rate</a:t>
                      </a:r>
                    </a:p>
                  </a:txBody>
                  <a:tcPr anchor="ctr"/>
                </a:tc>
                <a:tc>
                  <a:txBody>
                    <a:bodyPr/>
                    <a:lstStyle/>
                    <a:p>
                      <a:pPr algn="ctr" fontAlgn="b"/>
                      <a:r>
                        <a:rPr lang="en-US" sz="1600" b="0" i="0" u="none" strike="noStrike" dirty="0">
                          <a:solidFill>
                            <a:srgbClr val="000000"/>
                          </a:solidFill>
                          <a:effectLst/>
                          <a:latin typeface="Century Gothic" panose="020B0502020202020204" pitchFamily="34" charset="0"/>
                        </a:rPr>
                        <a:t>2.08%</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entury Gothic" panose="020B0502020202020204" pitchFamily="34" charset="0"/>
                        </a:rPr>
                        <a:t>0.93%</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0" dirty="0">
                          <a:solidFill>
                            <a:schemeClr val="tx2"/>
                          </a:solidFill>
                          <a:latin typeface="Century Gothic" panose="020B0502020202020204" pitchFamily="34" charset="0"/>
                          <a:cs typeface="Calibri" panose="020F0502020204030204" pitchFamily="34" charset="0"/>
                        </a:rPr>
                        <a:t>1.74%</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chemeClr val="tx1"/>
                          </a:solidFill>
                          <a:latin typeface="Century Gothic" panose="020B0502020202020204" pitchFamily="34" charset="0"/>
                          <a:cs typeface="Calibri" panose="020F0502020204030204" pitchFamily="34" charset="0"/>
                        </a:rPr>
                        <a:t>1.45%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1.40%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1.50%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1.50%</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2.50%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1234408713"/>
                  </a:ext>
                </a:extLst>
              </a:tr>
              <a:tr h="548338">
                <a:tc>
                  <a:txBody>
                    <a:bodyPr/>
                    <a:lstStyle/>
                    <a:p>
                      <a:r>
                        <a:rPr lang="en-US" sz="1200" b="1" dirty="0"/>
                        <a:t>10-Year-Fed Funds Spread</a:t>
                      </a:r>
                    </a:p>
                  </a:txBody>
                  <a:tcPr anchor="ctr"/>
                </a:tc>
                <a:tc>
                  <a:txBody>
                    <a:bodyPr/>
                    <a:lstStyle/>
                    <a:p>
                      <a:pPr algn="ctr" fontAlgn="b"/>
                      <a:r>
                        <a:rPr lang="en-US" sz="1600" b="0" i="0" u="none" strike="noStrike" dirty="0">
                          <a:solidFill>
                            <a:srgbClr val="000000"/>
                          </a:solidFill>
                          <a:effectLst/>
                          <a:latin typeface="Century Gothic" panose="020B0502020202020204" pitchFamily="34" charset="0"/>
                        </a:rPr>
                        <a:t>0.90%</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entury Gothic" panose="020B0502020202020204" pitchFamily="34" charset="0"/>
                        </a:rPr>
                        <a:t>0.84%</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tcPr>
                </a:tc>
                <a:tc>
                  <a:txBody>
                    <a:bodyPr/>
                    <a:lstStyle/>
                    <a:p>
                      <a:pPr algn="ctr"/>
                      <a:r>
                        <a:rPr lang="en-US" sz="1600" b="0" dirty="0">
                          <a:solidFill>
                            <a:schemeClr val="tx2"/>
                          </a:solidFill>
                          <a:latin typeface="Century Gothic" panose="020B0502020202020204" pitchFamily="34" charset="0"/>
                          <a:cs typeface="Calibri" panose="020F0502020204030204" pitchFamily="34" charset="0"/>
                        </a:rPr>
                        <a:t>1.66%</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chemeClr val="tx1"/>
                          </a:solidFill>
                          <a:latin typeface="Century Gothic" panose="020B0502020202020204" pitchFamily="34" charset="0"/>
                          <a:cs typeface="Calibri" panose="020F0502020204030204" pitchFamily="34" charset="0"/>
                        </a:rPr>
                        <a:t>1.37%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1.30%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1.40%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1.41%</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1.90%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827660330"/>
                  </a:ext>
                </a:extLst>
              </a:tr>
            </a:tbl>
          </a:graphicData>
        </a:graphic>
      </p:graphicFrame>
      <p:graphicFrame>
        <p:nvGraphicFramePr>
          <p:cNvPr id="7" name="Table 6">
            <a:extLst>
              <a:ext uri="{FF2B5EF4-FFF2-40B4-BE49-F238E27FC236}">
                <a16:creationId xmlns:a16="http://schemas.microsoft.com/office/drawing/2014/main" id="{33BE1095-CDEA-41C4-A2ED-D433C677F09C}"/>
              </a:ext>
            </a:extLst>
          </p:cNvPr>
          <p:cNvGraphicFramePr>
            <a:graphicFrameLocks noGrp="1"/>
          </p:cNvGraphicFramePr>
          <p:nvPr/>
        </p:nvGraphicFramePr>
        <p:xfrm>
          <a:off x="986828" y="1004935"/>
          <a:ext cx="208280" cy="365760"/>
        </p:xfrm>
        <a:graphic>
          <a:graphicData uri="http://schemas.openxmlformats.org/drawingml/2006/table">
            <a:tbl>
              <a:tblPr/>
              <a:tblGrid>
                <a:gridCol w="208280">
                  <a:extLst>
                    <a:ext uri="{9D8B030D-6E8A-4147-A177-3AD203B41FA5}">
                      <a16:colId xmlns:a16="http://schemas.microsoft.com/office/drawing/2014/main" val="531919328"/>
                    </a:ext>
                  </a:extLst>
                </a:gridCol>
              </a:tblGrid>
              <a:tr h="334978">
                <a:tc>
                  <a:txBody>
                    <a:bodyPr/>
                    <a:lstStyle/>
                    <a:p>
                      <a:endParaRPr lang="en-US" dirty="0"/>
                    </a:p>
                  </a:txBody>
                  <a:tcPr>
                    <a:lnL>
                      <a:noFill/>
                    </a:lnL>
                    <a:lnR>
                      <a:noFill/>
                    </a:lnR>
                    <a:lnT>
                      <a:noFill/>
                    </a:lnT>
                    <a:lnB>
                      <a:noFill/>
                    </a:lnB>
                  </a:tcPr>
                </a:tc>
                <a:extLst>
                  <a:ext uri="{0D108BD9-81ED-4DB2-BD59-A6C34878D82A}">
                    <a16:rowId xmlns:a16="http://schemas.microsoft.com/office/drawing/2014/main" val="1922612805"/>
                  </a:ext>
                </a:extLst>
              </a:tr>
            </a:tbl>
          </a:graphicData>
        </a:graphic>
      </p:graphicFrame>
      <p:sp>
        <p:nvSpPr>
          <p:cNvPr id="2" name="TextBox 1"/>
          <p:cNvSpPr txBox="1"/>
          <p:nvPr/>
        </p:nvSpPr>
        <p:spPr>
          <a:xfrm>
            <a:off x="3200400" y="6334125"/>
            <a:ext cx="3118161" cy="461665"/>
          </a:xfrm>
          <a:prstGeom prst="rect">
            <a:avLst/>
          </a:prstGeom>
          <a:noFill/>
          <a:ln w="12700">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*Percent change, annual rate.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All other numbers are end of period values.</a:t>
            </a:r>
          </a:p>
        </p:txBody>
      </p:sp>
    </p:spTree>
    <p:extLst>
      <p:ext uri="{BB962C8B-B14F-4D97-AF65-F5344CB8AC3E}">
        <p14:creationId xmlns:p14="http://schemas.microsoft.com/office/powerpoint/2010/main" val="272067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Credit Union Forecast</a:t>
            </a:r>
          </a:p>
        </p:txBody>
      </p:sp>
      <p:sp>
        <p:nvSpPr>
          <p:cNvPr id="6" name="Content Placeholder 4">
            <a:extLst>
              <a:ext uri="{FF2B5EF4-FFF2-40B4-BE49-F238E27FC236}">
                <a16:creationId xmlns:a16="http://schemas.microsoft.com/office/drawing/2014/main" id="{C0222458-7301-4467-BD6E-C39C070F6382}"/>
              </a:ext>
            </a:extLst>
          </p:cNvPr>
          <p:cNvSpPr>
            <a:spLocks noGrp="1"/>
          </p:cNvSpPr>
          <p:nvPr>
            <p:ph idx="1"/>
          </p:nvPr>
        </p:nvSpPr>
        <p:spPr>
          <a:xfrm>
            <a:off x="114984" y="1018434"/>
            <a:ext cx="8935933" cy="4925166"/>
          </a:xfrm>
        </p:spPr>
        <p:txBody>
          <a:bodyPr>
            <a:normAutofit lnSpcReduction="10000"/>
          </a:bodyPr>
          <a:lstStyle/>
          <a:p>
            <a:r>
              <a:rPr lang="en-US" sz="1200" b="1" dirty="0"/>
              <a:t>Loan &amp; Membership Growth: </a:t>
            </a:r>
            <a:r>
              <a:rPr lang="en-US" sz="1200" dirty="0"/>
              <a:t>Quarterly NCUA report shows that Credit union loan portfolio grew 2.5% in the second quarter. This growth rate is consistent with the long run trend we observe for a second quarter. Memberships grew 1.3% following another robust performance of 1.2% in the first quarter. Strong economic growth of the previous two quarters and consumer spending contributed to these increase. CUNA economists expect loan and memberships to grow at 6% and 3.4%, respectively by the end of the year. In 2022, loan growth is expected to converge to its long run average of 9% as the economy fully recovers from the effects the pandemic. Memberships will increase by 4% by 2022 slightly inching above the long run average of 3.7%. Experience shows us that credit union memberships growth are a little bit higher after economic crisis wanes. </a:t>
            </a:r>
          </a:p>
          <a:p>
            <a:r>
              <a:rPr lang="en-US" sz="1200" b="1" dirty="0"/>
              <a:t>Saving &amp; Asset Growth: </a:t>
            </a:r>
            <a:r>
              <a:rPr lang="en-US" sz="1200" dirty="0"/>
              <a:t>Savings and asset growth tapered in the second quarter following a big first quarter performance boosted by federal government’s stimulus direct payment to households. Second quarter savings and assets increased by 1.4% and 1.5% after first quarter growth of 6.8% and 5.7%, respectively. CUNA economists forecast savings and assets to grow by 12% and 11.5%, respectively by the end of 2021. Next year, savings will grow at 6% since the demand for savings will decline considering the high saving rate in 2021. However, If there is another Covid surge which induces fear of face-to-face interaction, people may limit spending which could drive saving above forecast for 2022. Asset growth will be 5.5% in 2022. </a:t>
            </a:r>
            <a:endParaRPr lang="en-US" sz="1200" b="1" dirty="0"/>
          </a:p>
          <a:p>
            <a:r>
              <a:rPr lang="en-US" sz="1200" b="1" dirty="0"/>
              <a:t>Asset Quality: </a:t>
            </a:r>
            <a:r>
              <a:rPr lang="en-US" sz="1200" dirty="0"/>
              <a:t>Asset quality of credit unions is at its healthiest. Delinquency rate in the second quarter was 0.46%. Net-charge off rates dropped to historic low of 0.24% which is lower than the long run average by 50 percent. However, most of the factors that contributed to improved asset quality have ended and their effect will be felt more likely at the end of this year and next year. There is no additional pandemic assistance from the federal government, additional unemployment benefits have expired, and the moratorium on evictions has ended. Therefore, CUNA economists forecast that delinquency rate will be 0.65% by 2021 and 0.6% by 2022. Net Charge-off rate will be 0.31% by 2021 and 0.5% by 2022. These values are still lower than the long run average despite slight increases. </a:t>
            </a:r>
          </a:p>
          <a:p>
            <a:r>
              <a:rPr lang="en-US" sz="1200" b="1" dirty="0"/>
              <a:t>ROA: </a:t>
            </a:r>
            <a:r>
              <a:rPr lang="en-US" sz="1200" dirty="0"/>
              <a:t>Credit unions have registered record earnings for the second time this year. Second quarter ROA grew 1.16% following another strong first quarter performance of 1.04%. However, this growth is not evenly distributed among all credit unions. Large Credit unions with asset size over $1B have ROA of 1.26% compared to 0.87% for the next large asset group ($500Mil - $1B) or 0.16% for small credit unions (&lt;20Mil). Going forward, earnings will be hindered by tight interest margins, supply chain challenges in the auto sector, and a slowing housing market; nonetheless, credit unions should expect relatively robust ROA of 0.95% in 2021. CUNA economists also forecast ROA to decline to 0.7% 2022. Further falling interest rate margins, provisions going back to normal, and probability of lower mortgage origination rate or refinance are downside risks to the 2022 forecast. </a:t>
            </a:r>
          </a:p>
          <a:p>
            <a:endParaRPr lang="en-US" sz="800" b="1" dirty="0"/>
          </a:p>
        </p:txBody>
      </p:sp>
    </p:spTree>
    <p:extLst>
      <p:ext uri="{BB962C8B-B14F-4D97-AF65-F5344CB8AC3E}">
        <p14:creationId xmlns:p14="http://schemas.microsoft.com/office/powerpoint/2010/main" val="232772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Credit Union Forecast </a:t>
            </a:r>
            <a:r>
              <a:rPr lang="en-US" sz="2400" b="0" dirty="0">
                <a:solidFill>
                  <a:schemeClr val="tx1"/>
                </a:solidFill>
              </a:rPr>
              <a:t>– September 2021</a:t>
            </a:r>
            <a:endParaRPr lang="en-US" sz="2800" b="0" dirty="0">
              <a:solidFill>
                <a:schemeClr val="tx1"/>
              </a:solidFill>
            </a:endParaRPr>
          </a:p>
        </p:txBody>
      </p:sp>
      <p:graphicFrame>
        <p:nvGraphicFramePr>
          <p:cNvPr id="5" name="Table 5">
            <a:extLst>
              <a:ext uri="{FF2B5EF4-FFF2-40B4-BE49-F238E27FC236}">
                <a16:creationId xmlns:a16="http://schemas.microsoft.com/office/drawing/2014/main" id="{E0395754-FA59-416B-99DA-4FB6AFBA3312}"/>
              </a:ext>
            </a:extLst>
          </p:cNvPr>
          <p:cNvGraphicFramePr>
            <a:graphicFrameLocks noGrp="1"/>
          </p:cNvGraphicFramePr>
          <p:nvPr>
            <p:ph idx="1"/>
          </p:nvPr>
        </p:nvGraphicFramePr>
        <p:xfrm>
          <a:off x="172005" y="986828"/>
          <a:ext cx="8799990" cy="5090160"/>
        </p:xfrm>
        <a:graphic>
          <a:graphicData uri="http://schemas.openxmlformats.org/drawingml/2006/table">
            <a:tbl>
              <a:tblPr firstRow="1" bandRow="1">
                <a:tableStyleId>{5C22544A-7EE6-4342-B048-85BDC9FD1C3A}</a:tableStyleId>
              </a:tblPr>
              <a:tblGrid>
                <a:gridCol w="2109468">
                  <a:extLst>
                    <a:ext uri="{9D8B030D-6E8A-4147-A177-3AD203B41FA5}">
                      <a16:colId xmlns:a16="http://schemas.microsoft.com/office/drawing/2014/main" val="1610649881"/>
                    </a:ext>
                  </a:extLst>
                </a:gridCol>
                <a:gridCol w="780989">
                  <a:extLst>
                    <a:ext uri="{9D8B030D-6E8A-4147-A177-3AD203B41FA5}">
                      <a16:colId xmlns:a16="http://schemas.microsoft.com/office/drawing/2014/main" val="3370600300"/>
                    </a:ext>
                  </a:extLst>
                </a:gridCol>
                <a:gridCol w="780989">
                  <a:extLst>
                    <a:ext uri="{9D8B030D-6E8A-4147-A177-3AD203B41FA5}">
                      <a16:colId xmlns:a16="http://schemas.microsoft.com/office/drawing/2014/main" val="3270112288"/>
                    </a:ext>
                  </a:extLst>
                </a:gridCol>
                <a:gridCol w="208280">
                  <a:extLst>
                    <a:ext uri="{9D8B030D-6E8A-4147-A177-3AD203B41FA5}">
                      <a16:colId xmlns:a16="http://schemas.microsoft.com/office/drawing/2014/main" val="3829285208"/>
                    </a:ext>
                  </a:extLst>
                </a:gridCol>
                <a:gridCol w="800222">
                  <a:extLst>
                    <a:ext uri="{9D8B030D-6E8A-4147-A177-3AD203B41FA5}">
                      <a16:colId xmlns:a16="http://schemas.microsoft.com/office/drawing/2014/main" val="568690829"/>
                    </a:ext>
                  </a:extLst>
                </a:gridCol>
                <a:gridCol w="800222">
                  <a:extLst>
                    <a:ext uri="{9D8B030D-6E8A-4147-A177-3AD203B41FA5}">
                      <a16:colId xmlns:a16="http://schemas.microsoft.com/office/drawing/2014/main" val="324176423"/>
                    </a:ext>
                  </a:extLst>
                </a:gridCol>
                <a:gridCol w="800222">
                  <a:extLst>
                    <a:ext uri="{9D8B030D-6E8A-4147-A177-3AD203B41FA5}">
                      <a16:colId xmlns:a16="http://schemas.microsoft.com/office/drawing/2014/main" val="2930482164"/>
                    </a:ext>
                  </a:extLst>
                </a:gridCol>
                <a:gridCol w="800222">
                  <a:extLst>
                    <a:ext uri="{9D8B030D-6E8A-4147-A177-3AD203B41FA5}">
                      <a16:colId xmlns:a16="http://schemas.microsoft.com/office/drawing/2014/main" val="3182162325"/>
                    </a:ext>
                  </a:extLst>
                </a:gridCol>
                <a:gridCol w="210398">
                  <a:extLst>
                    <a:ext uri="{9D8B030D-6E8A-4147-A177-3AD203B41FA5}">
                      <a16:colId xmlns:a16="http://schemas.microsoft.com/office/drawing/2014/main" val="2054099130"/>
                    </a:ext>
                  </a:extLst>
                </a:gridCol>
                <a:gridCol w="754489">
                  <a:extLst>
                    <a:ext uri="{9D8B030D-6E8A-4147-A177-3AD203B41FA5}">
                      <a16:colId xmlns:a16="http://schemas.microsoft.com/office/drawing/2014/main" val="1165817543"/>
                    </a:ext>
                  </a:extLst>
                </a:gridCol>
                <a:gridCol w="754489">
                  <a:extLst>
                    <a:ext uri="{9D8B030D-6E8A-4147-A177-3AD203B41FA5}">
                      <a16:colId xmlns:a16="http://schemas.microsoft.com/office/drawing/2014/main" val="1697300055"/>
                    </a:ext>
                  </a:extLst>
                </a:gridCol>
              </a:tblGrid>
              <a:tr h="445677">
                <a:tc>
                  <a:txBody>
                    <a:bodyPr/>
                    <a:lstStyle/>
                    <a:p>
                      <a:pPr algn="ctr"/>
                      <a:endParaRPr lang="en-US" sz="1400" dirty="0"/>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a:t>Actual Results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a:txBody>
                    <a:bodyPr/>
                    <a:lstStyle/>
                    <a:p>
                      <a:pPr algn="ctr"/>
                      <a:endParaRPr lang="en-US" sz="16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600" dirty="0"/>
                        <a:t>Quarterly Results/Forecasts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tcPr>
                </a:tc>
                <a:tc hMerge="1">
                  <a:txBody>
                    <a:bodyPr/>
                    <a:lstStyle/>
                    <a:p>
                      <a:endParaRPr lang="en-US" dirty="0"/>
                    </a:p>
                  </a:txBody>
                  <a:tcPr>
                    <a:lnL w="12700" cmpd="sng">
                      <a:noFill/>
                    </a:lnL>
                  </a:tcPr>
                </a:tc>
                <a:tc hMerge="1">
                  <a:txBody>
                    <a:bodyPr/>
                    <a:lstStyle/>
                    <a:p>
                      <a:endParaRPr lang="en-US" dirty="0"/>
                    </a:p>
                  </a:txBody>
                  <a:tcPr>
                    <a:lnL w="12700" cmpd="sng">
                      <a:noFill/>
                    </a:lnL>
                  </a:tcPr>
                </a:tc>
                <a:tc>
                  <a:txBody>
                    <a:bodyPr/>
                    <a:lstStyle/>
                    <a:p>
                      <a:pPr algn="ctr"/>
                      <a:endParaRPr lang="en-US" sz="16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a:t>Annual 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extLst>
                  <a:ext uri="{0D108BD9-81ED-4DB2-BD59-A6C34878D82A}">
                    <a16:rowId xmlns:a16="http://schemas.microsoft.com/office/drawing/2014/main" val="3197579864"/>
                  </a:ext>
                </a:extLst>
              </a:tr>
              <a:tr h="351851">
                <a:tc>
                  <a:txBody>
                    <a:bodyPr/>
                    <a:lstStyle/>
                    <a:p>
                      <a:endParaRPr lang="en-US" sz="1400" dirty="0"/>
                    </a:p>
                  </a:txBody>
                  <a:tcP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5 Year Average</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t>2020</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2021:1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2021:4</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solidFill>
                          <a:schemeClr val="accent1"/>
                        </a:solidFill>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2022</a:t>
                      </a:r>
                    </a:p>
                  </a:txBody>
                  <a:tcPr anchor="ctr">
                    <a:lnL w="12700"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3943140"/>
                  </a:ext>
                </a:extLst>
              </a:tr>
              <a:tr h="234567">
                <a:tc gridSpan="11">
                  <a:txBody>
                    <a:bodyPr/>
                    <a:lstStyle/>
                    <a:p>
                      <a:pPr algn="l"/>
                      <a:r>
                        <a:rPr lang="en-US" sz="1400" b="1" dirty="0">
                          <a:solidFill>
                            <a:schemeClr val="accent1"/>
                          </a:solidFill>
                        </a:rPr>
                        <a:t>Growth Rates: </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8685802"/>
                  </a:ext>
                </a:extLst>
              </a:tr>
              <a:tr h="199382">
                <a:tc>
                  <a:txBody>
                    <a:bodyPr/>
                    <a:lstStyle/>
                    <a:p>
                      <a:r>
                        <a:rPr lang="en-US" sz="1200" b="1" dirty="0"/>
                        <a:t>Savings Growth</a:t>
                      </a:r>
                    </a:p>
                  </a:txBody>
                  <a:tcPr anchor="ctr">
                    <a:lnT w="12700" cmpd="sng">
                      <a:noFill/>
                    </a:lnT>
                  </a:tcPr>
                </a:tc>
                <a:tc>
                  <a:txBody>
                    <a:bodyPr/>
                    <a:lstStyle/>
                    <a:p>
                      <a:pPr algn="ctr" fontAlgn="b"/>
                      <a:r>
                        <a:rPr lang="en-US" sz="1200" b="0" i="0" u="none" strike="noStrike" dirty="0">
                          <a:solidFill>
                            <a:srgbClr val="000000"/>
                          </a:solidFill>
                          <a:effectLst/>
                          <a:latin typeface="Century Gothic" panose="020B0502020202020204" pitchFamily="34" charset="0"/>
                        </a:rPr>
                        <a:t>9.6%</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200" b="0" i="0" u="none" strike="noStrike" dirty="0">
                          <a:solidFill>
                            <a:srgbClr val="000000"/>
                          </a:solidFill>
                          <a:effectLst/>
                          <a:latin typeface="Century Gothic" panose="020B0502020202020204" pitchFamily="34" charset="0"/>
                        </a:rPr>
                        <a:t>20.6%</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p>
                  </a:txBody>
                  <a:tcPr anchor="ctr">
                    <a:lnT w="12700" cmpd="sng">
                      <a:noFill/>
                    </a:lnT>
                    <a:lnB w="28575"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Century Gothic" panose="020B0502020202020204" pitchFamily="34" charset="0"/>
                        </a:rPr>
                        <a:t>6.8%</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200" b="0" i="0" u="none" strike="noStrike" dirty="0">
                          <a:solidFill>
                            <a:schemeClr val="tx1"/>
                          </a:solidFill>
                          <a:effectLst/>
                          <a:latin typeface="Century Gothic" panose="020B0502020202020204" pitchFamily="34" charset="0"/>
                        </a:rPr>
                        <a:t>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200" b="0" i="0" u="none" strike="noStrike" dirty="0">
                          <a:solidFill>
                            <a:srgbClr val="FF0000"/>
                          </a:solidFill>
                          <a:effectLst/>
                          <a:latin typeface="Century Gothic" panose="020B0502020202020204" pitchFamily="34" charset="0"/>
                        </a:rPr>
                        <a:t>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200" b="0" i="0" u="none" strike="noStrike" dirty="0">
                          <a:solidFill>
                            <a:srgbClr val="FF0000"/>
                          </a:solidFill>
                          <a:effectLst/>
                          <a:latin typeface="Century Gothic" panose="020B0502020202020204" pitchFamily="34" charset="0"/>
                        </a:rPr>
                        <a:t>1.7%</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solidFill>
                          <a:srgbClr val="FF0000"/>
                        </a:solidFill>
                      </a:endParaRPr>
                    </a:p>
                  </a:txBody>
                  <a:tcPr anchor="ctr">
                    <a:lnT w="12700" cmpd="sng">
                      <a:noFill/>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12.0%</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200" b="0" i="0" u="none" strike="noStrike" dirty="0">
                          <a:solidFill>
                            <a:srgbClr val="FF0000"/>
                          </a:solidFill>
                          <a:effectLst/>
                          <a:latin typeface="Century Gothic" panose="020B0502020202020204" pitchFamily="34" charset="0"/>
                        </a:rPr>
                        <a:t>6.0%</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42843509"/>
                  </a:ext>
                </a:extLst>
              </a:tr>
              <a:tr h="199382">
                <a:tc>
                  <a:txBody>
                    <a:bodyPr/>
                    <a:lstStyle/>
                    <a:p>
                      <a:r>
                        <a:rPr lang="en-US" sz="1200" b="1" dirty="0"/>
                        <a:t>Loan Growth</a:t>
                      </a:r>
                    </a:p>
                  </a:txBody>
                  <a:tcPr anchor="ctr"/>
                </a:tc>
                <a:tc>
                  <a:txBody>
                    <a:bodyPr/>
                    <a:lstStyle/>
                    <a:p>
                      <a:pPr algn="ctr" fontAlgn="b"/>
                      <a:r>
                        <a:rPr lang="en-US" sz="1200" b="0" i="0" u="none" strike="noStrike" dirty="0">
                          <a:solidFill>
                            <a:srgbClr val="000000"/>
                          </a:solidFill>
                          <a:effectLst/>
                          <a:latin typeface="Century Gothic" panose="020B0502020202020204" pitchFamily="34" charset="0"/>
                        </a:rPr>
                        <a:t>8.4%</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Century Gothic" panose="020B0502020202020204" pitchFamily="34" charset="0"/>
                        </a:rPr>
                        <a:t>5.0%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Century Gothic" panose="020B0502020202020204" pitchFamily="34" charset="0"/>
                        </a:rPr>
                        <a:t>0.3%</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Century Gothic" panose="020B0502020202020204" pitchFamily="34" charset="0"/>
                        </a:rPr>
                        <a:t>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1.6%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1.5%</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6.0%</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9.0%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556414199"/>
                  </a:ext>
                </a:extLst>
              </a:tr>
              <a:tr h="199382">
                <a:tc>
                  <a:txBody>
                    <a:bodyPr/>
                    <a:lstStyle/>
                    <a:p>
                      <a:r>
                        <a:rPr lang="en-US" sz="1200" b="1" dirty="0"/>
                        <a:t>Asset Growth</a:t>
                      </a:r>
                    </a:p>
                  </a:txBody>
                  <a:tcPr anchor="ctr"/>
                </a:tc>
                <a:tc>
                  <a:txBody>
                    <a:bodyPr/>
                    <a:lstStyle/>
                    <a:p>
                      <a:pPr algn="ctr" fontAlgn="b"/>
                      <a:r>
                        <a:rPr lang="en-US" sz="1200" b="0" i="0" u="none" strike="noStrike" dirty="0">
                          <a:solidFill>
                            <a:srgbClr val="000000"/>
                          </a:solidFill>
                          <a:effectLst/>
                          <a:latin typeface="Century Gothic" panose="020B0502020202020204" pitchFamily="34" charset="0"/>
                        </a:rPr>
                        <a:t>9.1%</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Century Gothic" panose="020B0502020202020204" pitchFamily="34" charset="0"/>
                        </a:rPr>
                        <a:t>18.1%</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Century Gothic" panose="020B0502020202020204" pitchFamily="34" charset="0"/>
                        </a:rPr>
                        <a:t>5.7%</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Century Gothic" panose="020B0502020202020204" pitchFamily="34" charset="0"/>
                        </a:rPr>
                        <a:t>1.5%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2.0%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11.5%</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5.5%</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14806193"/>
                  </a:ext>
                </a:extLst>
              </a:tr>
              <a:tr h="199382">
                <a:tc>
                  <a:txBody>
                    <a:bodyPr/>
                    <a:lstStyle/>
                    <a:p>
                      <a:r>
                        <a:rPr lang="en-US" sz="1200" b="1" dirty="0"/>
                        <a:t>Membership Growth</a:t>
                      </a:r>
                    </a:p>
                  </a:txBody>
                  <a:tcPr anchor="ctr"/>
                </a:tc>
                <a:tc>
                  <a:txBody>
                    <a:bodyPr/>
                    <a:lstStyle/>
                    <a:p>
                      <a:pPr algn="ctr" fontAlgn="b"/>
                      <a:r>
                        <a:rPr lang="en-US" sz="1200" b="0" i="0" u="none" strike="noStrike" dirty="0">
                          <a:solidFill>
                            <a:srgbClr val="000000"/>
                          </a:solidFill>
                          <a:effectLst/>
                          <a:latin typeface="Century Gothic" panose="020B0502020202020204" pitchFamily="34" charset="0"/>
                        </a:rPr>
                        <a:t>3.7%</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Century Gothic" panose="020B0502020202020204" pitchFamily="34" charset="0"/>
                        </a:rPr>
                        <a:t>3.1%</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fontAlgn="b"/>
                      <a:r>
                        <a:rPr lang="en-US" sz="1200" b="0" i="0" u="none" strike="noStrike" dirty="0">
                          <a:solidFill>
                            <a:schemeClr val="tx2"/>
                          </a:solidFill>
                          <a:effectLst/>
                          <a:latin typeface="Century Gothic" panose="020B0502020202020204" pitchFamily="34" charset="0"/>
                        </a:rPr>
                        <a:t>1.2%</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Century Gothic" panose="020B0502020202020204" pitchFamily="34" charset="0"/>
                        </a:rPr>
                        <a:t>1.3%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0.3%</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3.4%</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4.0%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1728453805"/>
                  </a:ext>
                </a:extLst>
              </a:tr>
              <a:tr h="211110">
                <a:tc gridSpan="11">
                  <a:txBody>
                    <a:bodyPr/>
                    <a:lstStyle/>
                    <a:p>
                      <a:pPr algn="l"/>
                      <a:r>
                        <a:rPr lang="en-US" sz="1200" b="1" dirty="0">
                          <a:solidFill>
                            <a:schemeClr val="tx1"/>
                          </a:solidFill>
                        </a:rPr>
                        <a:t>Liquidity:</a:t>
                      </a:r>
                    </a:p>
                  </a:txBody>
                  <a:tcPr anchor="ct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2263167838"/>
                  </a:ext>
                </a:extLst>
              </a:tr>
              <a:tr h="199382">
                <a:tc>
                  <a:txBody>
                    <a:bodyPr/>
                    <a:lstStyle/>
                    <a:p>
                      <a:r>
                        <a:rPr lang="en-US" sz="1200" b="1" dirty="0"/>
                        <a:t>Loan-to-Share Ratio**</a:t>
                      </a:r>
                    </a:p>
                  </a:txBody>
                  <a:tcPr anchor="ctr">
                    <a:lnR w="12700" cap="flat" cmpd="sng" algn="ctr">
                      <a:solidFill>
                        <a:schemeClr val="bg1"/>
                      </a:solidFill>
                      <a:prstDash val="solid"/>
                      <a:round/>
                      <a:headEnd type="none" w="med" len="med"/>
                      <a:tailEnd type="none" w="med" len="med"/>
                    </a:lnR>
                  </a:tcPr>
                </a:tc>
                <a:tc>
                  <a:txBody>
                    <a:bodyPr/>
                    <a:lstStyle/>
                    <a:p>
                      <a:pPr algn="ctr"/>
                      <a:r>
                        <a:rPr lang="en-US" sz="1200" b="0" dirty="0"/>
                        <a:t>80.4%</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t>73.6%</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sz="12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tx2"/>
                          </a:solidFill>
                        </a:rPr>
                        <a:t>68.7%</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tx1"/>
                          </a:solidFill>
                        </a:rPr>
                        <a:t>69.5%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70.0%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69.9%</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sz="12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rgbClr val="FF0000"/>
                          </a:solidFill>
                        </a:rPr>
                        <a:t>69.9%</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71.9%</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3501209805"/>
                  </a:ext>
                </a:extLst>
              </a:tr>
              <a:tr h="211110">
                <a:tc gridSpan="11">
                  <a:txBody>
                    <a:bodyPr/>
                    <a:lstStyle/>
                    <a:p>
                      <a:pPr algn="l"/>
                      <a:r>
                        <a:rPr lang="en-US" sz="1200" b="1" dirty="0">
                          <a:solidFill>
                            <a:schemeClr val="tx1"/>
                          </a:solidFill>
                        </a:rPr>
                        <a:t>Asset Quality: </a:t>
                      </a:r>
                    </a:p>
                  </a:txBody>
                  <a:tcPr anchor="ct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61053443"/>
                  </a:ext>
                </a:extLst>
              </a:tr>
              <a:tr h="199382">
                <a:tc>
                  <a:txBody>
                    <a:bodyPr/>
                    <a:lstStyle/>
                    <a:p>
                      <a:r>
                        <a:rPr lang="en-US" sz="1200" b="1" dirty="0"/>
                        <a:t>Delinquency Rate**</a:t>
                      </a:r>
                    </a:p>
                  </a:txBody>
                  <a:tcPr anchor="ctr"/>
                </a:tc>
                <a:tc>
                  <a:txBody>
                    <a:bodyPr/>
                    <a:lstStyle/>
                    <a:p>
                      <a:pPr algn="ctr" fontAlgn="b"/>
                      <a:r>
                        <a:rPr lang="en-US" sz="1200" b="0" i="0" u="none" strike="noStrike" dirty="0">
                          <a:solidFill>
                            <a:srgbClr val="000000"/>
                          </a:solidFill>
                          <a:effectLst/>
                          <a:latin typeface="Century Gothic" panose="020B0502020202020204" pitchFamily="34" charset="0"/>
                        </a:rPr>
                        <a:t>0.74%</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Century Gothic" panose="020B0502020202020204" pitchFamily="34" charset="0"/>
                        </a:rPr>
                        <a:t>0.61%</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chemeClr val="tx2"/>
                          </a:solidFill>
                          <a:effectLst/>
                          <a:latin typeface="Century Gothic" panose="020B0502020202020204" pitchFamily="34" charset="0"/>
                        </a:rPr>
                        <a:t>0.45%</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Century Gothic" panose="020B0502020202020204" pitchFamily="34" charset="0"/>
                        </a:rPr>
                        <a:t>0.46%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0.60%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0.65%</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0.65%</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0.60%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989261198"/>
                  </a:ext>
                </a:extLst>
              </a:tr>
              <a:tr h="199382">
                <a:tc>
                  <a:txBody>
                    <a:bodyPr/>
                    <a:lstStyle/>
                    <a:p>
                      <a:r>
                        <a:rPr lang="en-US" sz="1200" b="1" dirty="0"/>
                        <a:t>Net Charge-off Rate*</a:t>
                      </a:r>
                    </a:p>
                  </a:txBody>
                  <a:tcPr anchor="ctr"/>
                </a:tc>
                <a:tc>
                  <a:txBody>
                    <a:bodyPr/>
                    <a:lstStyle/>
                    <a:p>
                      <a:pPr algn="ctr" fontAlgn="b"/>
                      <a:r>
                        <a:rPr lang="en-US" sz="1200" b="0" i="0" u="none" strike="noStrike" dirty="0">
                          <a:solidFill>
                            <a:srgbClr val="000000"/>
                          </a:solidFill>
                          <a:effectLst/>
                          <a:latin typeface="Century Gothic" panose="020B0502020202020204" pitchFamily="34" charset="0"/>
                        </a:rPr>
                        <a:t>0.53%</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Century Gothic" panose="020B0502020202020204" pitchFamily="34" charset="0"/>
                        </a:rPr>
                        <a:t>0.47%</a:t>
                      </a:r>
                    </a:p>
                  </a:txBody>
                  <a:tcPr marL="0" marR="0" marT="0" marB="0" anchor="b">
                    <a:lnL w="12700" cap="flat" cmpd="sng" algn="ctr">
                      <a:noFill/>
                      <a:prstDash val="solid"/>
                      <a:round/>
                      <a:headEnd type="none" w="med" len="med"/>
                      <a:tailEnd type="none" w="med" len="med"/>
                    </a:lnL>
                  </a:tcPr>
                </a:tc>
                <a:tc>
                  <a:txBody>
                    <a:bodyPr/>
                    <a:lstStyle/>
                    <a:p>
                      <a:endParaRPr lang="en-US" sz="120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Century Gothic" panose="020B0502020202020204" pitchFamily="34" charset="0"/>
                        </a:rPr>
                        <a:t>0.31%</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Century Gothic" panose="020B0502020202020204" pitchFamily="34" charset="0"/>
                        </a:rPr>
                        <a:t>0.24%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0.30%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0.40%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0.31%</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0.50%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1234408713"/>
                  </a:ext>
                </a:extLst>
              </a:tr>
              <a:tr h="211110">
                <a:tc gridSpan="11">
                  <a:txBody>
                    <a:bodyPr/>
                    <a:lstStyle/>
                    <a:p>
                      <a:pPr algn="l"/>
                      <a:r>
                        <a:rPr lang="en-US" sz="1200" b="1" dirty="0">
                          <a:solidFill>
                            <a:schemeClr val="tx1"/>
                          </a:solidFill>
                        </a:rPr>
                        <a:t>Earnings: </a:t>
                      </a:r>
                    </a:p>
                  </a:txBody>
                  <a:tcPr anchor="ct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endParaRPr lang="en-US" sz="90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pPr algn="ctr"/>
                      <a:endParaRPr lang="en-US" sz="9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2961829430"/>
                  </a:ext>
                </a:extLst>
              </a:tr>
              <a:tr h="328394">
                <a:tc>
                  <a:txBody>
                    <a:bodyPr/>
                    <a:lstStyle/>
                    <a:p>
                      <a:r>
                        <a:rPr lang="en-US" sz="1200" b="1" dirty="0"/>
                        <a:t>Return on Average Assets (ROA)*</a:t>
                      </a:r>
                    </a:p>
                  </a:txBody>
                  <a:tcPr anchor="ctr"/>
                </a:tc>
                <a:tc>
                  <a:txBody>
                    <a:bodyPr/>
                    <a:lstStyle/>
                    <a:p>
                      <a:pPr algn="ctr"/>
                      <a:r>
                        <a:rPr lang="en-US" sz="1200" b="0" dirty="0"/>
                        <a:t>0.79%</a:t>
                      </a:r>
                    </a:p>
                  </a:txBody>
                  <a:tcPr anchor="ctr">
                    <a:lnR w="12700" cap="flat" cmpd="sng" algn="ctr">
                      <a:noFill/>
                      <a:prstDash val="solid"/>
                      <a:round/>
                      <a:headEnd type="none" w="med" len="med"/>
                      <a:tailEnd type="none" w="med" len="med"/>
                    </a:lnR>
                  </a:tcPr>
                </a:tc>
                <a:tc>
                  <a:txBody>
                    <a:bodyPr/>
                    <a:lstStyle/>
                    <a:p>
                      <a:pPr algn="ctr"/>
                      <a:r>
                        <a:rPr lang="en-US" sz="1200" b="0" dirty="0"/>
                        <a:t>0.65%</a:t>
                      </a:r>
                    </a:p>
                  </a:txBody>
                  <a:tcPr anchor="ctr">
                    <a:lnL w="12700" cap="flat" cmpd="sng" algn="ctr">
                      <a:noFill/>
                      <a:prstDash val="solid"/>
                      <a:round/>
                      <a:headEnd type="none" w="med" len="med"/>
                      <a:tailEnd type="none" w="med" len="med"/>
                    </a:lnL>
                  </a:tcPr>
                </a:tc>
                <a:tc>
                  <a:txBody>
                    <a:bodyPr/>
                    <a:lstStyle/>
                    <a:p>
                      <a:endParaRPr 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tx2"/>
                          </a:solidFill>
                        </a:rPr>
                        <a:t>1.04%</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1.16%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0.80%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0.80%</a:t>
                      </a:r>
                    </a:p>
                  </a:txBody>
                  <a:tcPr anchor="ctr">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rgbClr val="FF0000"/>
                          </a:solidFill>
                        </a:rPr>
                        <a:t>0.95%</a:t>
                      </a:r>
                    </a:p>
                  </a:txBody>
                  <a:tcPr anchor="ctr">
                    <a:lnR w="12700" cap="flat" cmpd="sng" algn="ctr">
                      <a:noFill/>
                      <a:prstDash val="solid"/>
                      <a:round/>
                      <a:headEnd type="none" w="med" len="med"/>
                      <a:tailEnd type="none" w="med" len="med"/>
                    </a:lnR>
                  </a:tcPr>
                </a:tc>
                <a:tc>
                  <a:txBody>
                    <a:bodyPr/>
                    <a:lstStyle/>
                    <a:p>
                      <a:pPr algn="ctr"/>
                      <a:r>
                        <a:rPr lang="en-US" sz="1200" b="0" dirty="0">
                          <a:solidFill>
                            <a:srgbClr val="FF0000"/>
                          </a:solidFill>
                        </a:rPr>
                        <a:t>0.70%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983752950"/>
                  </a:ext>
                </a:extLst>
              </a:tr>
              <a:tr h="211110">
                <a:tc gridSpan="11">
                  <a:txBody>
                    <a:bodyPr/>
                    <a:lstStyle/>
                    <a:p>
                      <a:pPr algn="l"/>
                      <a:r>
                        <a:rPr lang="en-US" sz="1200" b="1" dirty="0">
                          <a:solidFill>
                            <a:schemeClr val="tx1"/>
                          </a:solidFill>
                        </a:rPr>
                        <a:t>Capital Adequacy:</a:t>
                      </a:r>
                    </a:p>
                  </a:txBody>
                  <a:tcPr anchor="ct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endParaRPr lang="en-US" sz="90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pPr algn="ctr"/>
                      <a:endParaRPr lang="en-US" sz="9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824303527"/>
                  </a:ext>
                </a:extLst>
              </a:tr>
              <a:tr h="199382">
                <a:tc>
                  <a:txBody>
                    <a:bodyPr/>
                    <a:lstStyle/>
                    <a:p>
                      <a:r>
                        <a:rPr lang="en-US" sz="1200" b="1" dirty="0"/>
                        <a:t>Net Worth Ratio**</a:t>
                      </a:r>
                    </a:p>
                  </a:txBody>
                  <a:tcPr anchor="ctr"/>
                </a:tc>
                <a:tc>
                  <a:txBody>
                    <a:bodyPr/>
                    <a:lstStyle/>
                    <a:p>
                      <a:pPr algn="ctr"/>
                      <a:r>
                        <a:rPr lang="en-US" sz="1200" b="0" dirty="0"/>
                        <a:t>10.9%</a:t>
                      </a:r>
                    </a:p>
                  </a:txBody>
                  <a:tcPr anchor="ctr">
                    <a:lnR w="12700" cap="flat" cmpd="sng" algn="ctr">
                      <a:noFill/>
                      <a:prstDash val="solid"/>
                      <a:round/>
                      <a:headEnd type="none" w="med" len="med"/>
                      <a:tailEnd type="none" w="med" len="med"/>
                    </a:lnR>
                  </a:tcPr>
                </a:tc>
                <a:tc>
                  <a:txBody>
                    <a:bodyPr/>
                    <a:lstStyle/>
                    <a:p>
                      <a:pPr algn="ctr"/>
                      <a:r>
                        <a:rPr lang="en-US" sz="1200" b="0" dirty="0"/>
                        <a:t>10.3%</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mpd="sng">
                      <a:noFill/>
                    </a:lnB>
                  </a:tcPr>
                </a:tc>
                <a:tc>
                  <a:txBody>
                    <a:bodyPr/>
                    <a:lstStyle/>
                    <a:p>
                      <a:pPr algn="ctr"/>
                      <a:r>
                        <a:rPr lang="en-US" sz="1200" b="0" dirty="0">
                          <a:solidFill>
                            <a:schemeClr val="tx2"/>
                          </a:solidFill>
                        </a:rPr>
                        <a:t>10.0%</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10.2%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10.0%</a:t>
                      </a:r>
                    </a:p>
                  </a:txBody>
                  <a:tcPr anchor="ctr">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mpd="sng">
                      <a:noFill/>
                    </a:lnB>
                  </a:tcPr>
                </a:tc>
                <a:tc>
                  <a:txBody>
                    <a:bodyPr/>
                    <a:lstStyle/>
                    <a:p>
                      <a:pPr algn="ctr"/>
                      <a:r>
                        <a:rPr lang="en-US" sz="1200" b="0" dirty="0">
                          <a:solidFill>
                            <a:srgbClr val="FF0000"/>
                          </a:solidFill>
                        </a:rPr>
                        <a:t>10.0%</a:t>
                      </a:r>
                    </a:p>
                  </a:txBody>
                  <a:tcPr anchor="ctr">
                    <a:lnR w="12700" cap="flat" cmpd="sng" algn="ctr">
                      <a:noFill/>
                      <a:prstDash val="solid"/>
                      <a:round/>
                      <a:headEnd type="none" w="med" len="med"/>
                      <a:tailEnd type="none" w="med" len="med"/>
                    </a:lnR>
                  </a:tcPr>
                </a:tc>
                <a:tc>
                  <a:txBody>
                    <a:bodyPr/>
                    <a:lstStyle/>
                    <a:p>
                      <a:pPr algn="ctr"/>
                      <a:r>
                        <a:rPr lang="en-US" sz="1200" b="0" dirty="0">
                          <a:solidFill>
                            <a:srgbClr val="FF0000"/>
                          </a:solidFill>
                        </a:rPr>
                        <a:t>10.2%</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827660330"/>
                  </a:ext>
                </a:extLst>
              </a:tr>
            </a:tbl>
          </a:graphicData>
        </a:graphic>
      </p:graphicFrame>
      <p:graphicFrame>
        <p:nvGraphicFramePr>
          <p:cNvPr id="7" name="Table 6">
            <a:extLst>
              <a:ext uri="{FF2B5EF4-FFF2-40B4-BE49-F238E27FC236}">
                <a16:creationId xmlns:a16="http://schemas.microsoft.com/office/drawing/2014/main" id="{33BE1095-CDEA-41C4-A2ED-D433C677F09C}"/>
              </a:ext>
            </a:extLst>
          </p:cNvPr>
          <p:cNvGraphicFramePr>
            <a:graphicFrameLocks noGrp="1"/>
          </p:cNvGraphicFramePr>
          <p:nvPr/>
        </p:nvGraphicFramePr>
        <p:xfrm>
          <a:off x="986828" y="1004935"/>
          <a:ext cx="208280" cy="365760"/>
        </p:xfrm>
        <a:graphic>
          <a:graphicData uri="http://schemas.openxmlformats.org/drawingml/2006/table">
            <a:tbl>
              <a:tblPr/>
              <a:tblGrid>
                <a:gridCol w="208280">
                  <a:extLst>
                    <a:ext uri="{9D8B030D-6E8A-4147-A177-3AD203B41FA5}">
                      <a16:colId xmlns:a16="http://schemas.microsoft.com/office/drawing/2014/main" val="531919328"/>
                    </a:ext>
                  </a:extLst>
                </a:gridCol>
              </a:tblGrid>
              <a:tr h="334978">
                <a:tc>
                  <a:txBody>
                    <a:bodyPr/>
                    <a:lstStyle/>
                    <a:p>
                      <a:endParaRPr lang="en-US" dirty="0"/>
                    </a:p>
                  </a:txBody>
                  <a:tcPr>
                    <a:lnL>
                      <a:noFill/>
                    </a:lnL>
                    <a:lnR>
                      <a:noFill/>
                    </a:lnR>
                    <a:lnT>
                      <a:noFill/>
                    </a:lnT>
                    <a:lnB>
                      <a:noFill/>
                    </a:lnB>
                  </a:tcPr>
                </a:tc>
                <a:extLst>
                  <a:ext uri="{0D108BD9-81ED-4DB2-BD59-A6C34878D82A}">
                    <a16:rowId xmlns:a16="http://schemas.microsoft.com/office/drawing/2014/main" val="1922612805"/>
                  </a:ext>
                </a:extLst>
              </a:tr>
            </a:tbl>
          </a:graphicData>
        </a:graphic>
      </p:graphicFrame>
      <p:sp>
        <p:nvSpPr>
          <p:cNvPr id="6" name="TextBox 5"/>
          <p:cNvSpPr txBox="1"/>
          <p:nvPr/>
        </p:nvSpPr>
        <p:spPr>
          <a:xfrm>
            <a:off x="3200400" y="6334125"/>
            <a:ext cx="2085827" cy="461665"/>
          </a:xfrm>
          <a:prstGeom prst="rect">
            <a:avLst/>
          </a:prstGeom>
          <a:noFill/>
          <a:ln w="12700">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*Quarterly data, annualized.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**End of period ratio.</a:t>
            </a:r>
          </a:p>
        </p:txBody>
      </p:sp>
    </p:spTree>
    <p:extLst>
      <p:ext uri="{BB962C8B-B14F-4D97-AF65-F5344CB8AC3E}">
        <p14:creationId xmlns:p14="http://schemas.microsoft.com/office/powerpoint/2010/main" val="380744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3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64" y="2948869"/>
            <a:ext cx="2500704" cy="480131"/>
          </a:xfrm>
        </p:spPr>
        <p:txBody>
          <a:bodyPr/>
          <a:lstStyle/>
          <a:p>
            <a:r>
              <a:rPr lang="en-US" sz="2520" kern="1200" cap="all" spc="270" dirty="0">
                <a:solidFill>
                  <a:srgbClr val="FFFFFF"/>
                </a:solidFill>
              </a:rPr>
              <a:t>Presenter</a:t>
            </a:r>
            <a:endParaRPr lang="en-US" dirty="0"/>
          </a:p>
        </p:txBody>
      </p:sp>
      <p:sp>
        <p:nvSpPr>
          <p:cNvPr id="3" name="Content Placeholder 2"/>
          <p:cNvSpPr>
            <a:spLocks noGrp="1"/>
          </p:cNvSpPr>
          <p:nvPr>
            <p:ph idx="1"/>
          </p:nvPr>
        </p:nvSpPr>
        <p:spPr>
          <a:xfrm>
            <a:off x="198664" y="3558145"/>
            <a:ext cx="4373336" cy="1773950"/>
          </a:xfrm>
        </p:spPr>
        <p:txBody>
          <a:bodyPr/>
          <a:lstStyle/>
          <a:p>
            <a:pPr marL="0" indent="0">
              <a:buNone/>
            </a:pPr>
            <a:r>
              <a:rPr lang="en-US" kern="1200" cap="all" spc="270" dirty="0">
                <a:solidFill>
                  <a:schemeClr val="accent1"/>
                </a:solidFill>
                <a:latin typeface="Rockwell" panose="02060603020205020403" pitchFamily="18" charset="0"/>
              </a:rPr>
              <a:t>Steven Rick</a:t>
            </a:r>
          </a:p>
          <a:p>
            <a:pPr marL="0" indent="0">
              <a:buNone/>
            </a:pPr>
            <a:r>
              <a:rPr lang="en-US" dirty="0">
                <a:solidFill>
                  <a:schemeClr val="bg1"/>
                </a:solidFill>
              </a:rPr>
              <a:t>Chief Economist</a:t>
            </a:r>
          </a:p>
          <a:p>
            <a:pPr marL="0" indent="0">
              <a:buNone/>
            </a:pPr>
            <a:r>
              <a:rPr lang="en-US" dirty="0">
                <a:solidFill>
                  <a:schemeClr val="bg1"/>
                </a:solidFill>
              </a:rPr>
              <a:t>CUNA Mutual Group</a:t>
            </a:r>
          </a:p>
          <a:p>
            <a:pPr marL="0" indent="0">
              <a:buNone/>
            </a:pPr>
            <a:r>
              <a:rPr lang="en-US" dirty="0">
                <a:solidFill>
                  <a:schemeClr val="accent1"/>
                </a:solidFill>
              </a:rPr>
              <a:t>Steve.rick@cunamutual.com</a:t>
            </a:r>
          </a:p>
          <a:p>
            <a:pPr marL="0" indent="0">
              <a:buNone/>
            </a:pPr>
            <a:r>
              <a:rPr lang="en-US" dirty="0">
                <a:solidFill>
                  <a:schemeClr val="bg1"/>
                </a:solidFill>
              </a:rPr>
              <a:t>800-356-2644, Ext. 665-5454</a:t>
            </a:r>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128" b="4128"/>
          <a:stretch>
            <a:fillRect/>
          </a:stretch>
        </p:blipFill>
        <p:spPr>
          <a:xfrm>
            <a:off x="3911097" y="0"/>
            <a:ext cx="5232903" cy="6324600"/>
          </a:xfrm>
        </p:spPr>
      </p:pic>
    </p:spTree>
    <p:extLst>
      <p:ext uri="{BB962C8B-B14F-4D97-AF65-F5344CB8AC3E}">
        <p14:creationId xmlns:p14="http://schemas.microsoft.com/office/powerpoint/2010/main" val="11472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extLst>
              <p:ext uri="{D42A27DB-BD31-4B8C-83A1-F6EECF244321}">
                <p14:modId xmlns:p14="http://schemas.microsoft.com/office/powerpoint/2010/main" val="316017336"/>
              </p:ext>
            </p:extLst>
          </p:nvPr>
        </p:nvGraphicFramePr>
        <p:xfrm>
          <a:off x="187880" y="1000504"/>
          <a:ext cx="8768238"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CE0353B0-4783-4574-9F88-F0F5DEAD0D9F}"/>
              </a:ext>
            </a:extLst>
          </p:cNvPr>
          <p:cNvSpPr txBox="1"/>
          <p:nvPr/>
        </p:nvSpPr>
        <p:spPr>
          <a:xfrm>
            <a:off x="4571999" y="2715826"/>
            <a:ext cx="3741490" cy="713174"/>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The Bond Market expects 2.42% inflation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 each year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 for the next 10 years </a:t>
            </a:r>
          </a:p>
        </p:txBody>
      </p:sp>
      <p:cxnSp>
        <p:nvCxnSpPr>
          <p:cNvPr id="7" name="Straight Arrow Connector 6">
            <a:extLst>
              <a:ext uri="{FF2B5EF4-FFF2-40B4-BE49-F238E27FC236}">
                <a16:creationId xmlns:a16="http://schemas.microsoft.com/office/drawing/2014/main" id="{9914E75D-32F8-4C1F-B489-EED56FED2B2B}"/>
              </a:ext>
            </a:extLst>
          </p:cNvPr>
          <p:cNvCxnSpPr>
            <a:cxnSpLocks/>
          </p:cNvCxnSpPr>
          <p:nvPr/>
        </p:nvCxnSpPr>
        <p:spPr>
          <a:xfrm flipH="1">
            <a:off x="8183105" y="3429000"/>
            <a:ext cx="130384" cy="32159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64DF013E-1FE5-4B19-90E7-AB5E294E7FCF}"/>
              </a:ext>
            </a:extLst>
          </p:cNvPr>
          <p:cNvSpPr>
            <a:spLocks noGrp="1"/>
          </p:cNvSpPr>
          <p:nvPr>
            <p:ph type="title"/>
          </p:nvPr>
        </p:nvSpPr>
        <p:spPr>
          <a:xfrm>
            <a:off x="338530" y="171781"/>
            <a:ext cx="8466939" cy="400110"/>
          </a:xfrm>
        </p:spPr>
        <p:txBody>
          <a:bodyPr/>
          <a:lstStyle/>
          <a:p>
            <a:pPr algn="ctr"/>
            <a:r>
              <a:rPr lang="en-US" sz="2000" dirty="0"/>
              <a:t>Inflation Expectations are Anchored Below 2.5%</a:t>
            </a:r>
          </a:p>
        </p:txBody>
      </p:sp>
    </p:spTree>
    <p:extLst>
      <p:ext uri="{BB962C8B-B14F-4D97-AF65-F5344CB8AC3E}">
        <p14:creationId xmlns:p14="http://schemas.microsoft.com/office/powerpoint/2010/main" val="189502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D57CB6C-4E1E-40B2-AB5D-28989556371C}"/>
              </a:ext>
            </a:extLst>
          </p:cNvPr>
          <p:cNvSpPr txBox="1"/>
          <p:nvPr/>
        </p:nvSpPr>
        <p:spPr>
          <a:xfrm>
            <a:off x="1870745" y="1224444"/>
            <a:ext cx="5763116" cy="203132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FF0000"/>
                </a:solidFill>
              </a:rPr>
              <a:t>Higher Inflation Factors:</a:t>
            </a:r>
          </a:p>
          <a:p>
            <a:pPr marL="342900" indent="-342900">
              <a:buFont typeface="+mj-lt"/>
              <a:buAutoNum type="arabicPeriod"/>
            </a:pPr>
            <a:r>
              <a:rPr lang="en-US" sz="1800" dirty="0">
                <a:solidFill>
                  <a:srgbClr val="FF0000"/>
                </a:solidFill>
              </a:rPr>
              <a:t>Pent up demand for goods and services</a:t>
            </a:r>
          </a:p>
          <a:p>
            <a:pPr marL="342900" indent="-342900">
              <a:buFont typeface="+mj-lt"/>
              <a:buAutoNum type="arabicPeriod"/>
            </a:pPr>
            <a:r>
              <a:rPr lang="en-US" sz="1800" dirty="0">
                <a:solidFill>
                  <a:srgbClr val="FF0000"/>
                </a:solidFill>
              </a:rPr>
              <a:t>Rising energy &amp; commodity prices</a:t>
            </a:r>
          </a:p>
          <a:p>
            <a:pPr marL="342900" indent="-342900">
              <a:buFont typeface="+mj-lt"/>
              <a:buAutoNum type="arabicPeriod"/>
            </a:pPr>
            <a:r>
              <a:rPr lang="en-US" sz="1800" dirty="0">
                <a:solidFill>
                  <a:srgbClr val="FF0000"/>
                </a:solidFill>
              </a:rPr>
              <a:t>Massive monetary and fiscal stimulus</a:t>
            </a:r>
          </a:p>
          <a:p>
            <a:pPr marL="342900" indent="-342900">
              <a:buFont typeface="+mj-lt"/>
              <a:buAutoNum type="arabicPeriod"/>
            </a:pPr>
            <a:r>
              <a:rPr lang="en-US" sz="1800" dirty="0">
                <a:solidFill>
                  <a:srgbClr val="FF0000"/>
                </a:solidFill>
              </a:rPr>
              <a:t>Lower dollar exchange rate =&gt; import prices</a:t>
            </a:r>
          </a:p>
          <a:p>
            <a:pPr marL="342900" indent="-342900">
              <a:buFont typeface="+mj-lt"/>
              <a:buAutoNum type="arabicPeriod"/>
            </a:pPr>
            <a:r>
              <a:rPr lang="en-US" sz="1800" dirty="0">
                <a:solidFill>
                  <a:srgbClr val="FF0000"/>
                </a:solidFill>
              </a:rPr>
              <a:t>Rising housing and medical care costs</a:t>
            </a:r>
          </a:p>
          <a:p>
            <a:pPr marL="342900" indent="-342900">
              <a:buFont typeface="+mj-lt"/>
              <a:buAutoNum type="arabicPeriod"/>
            </a:pPr>
            <a:r>
              <a:rPr lang="en-US" sz="1800" dirty="0">
                <a:solidFill>
                  <a:srgbClr val="FF0000"/>
                </a:solidFill>
              </a:rPr>
              <a:t>Rising Inflation Expectations</a:t>
            </a:r>
          </a:p>
        </p:txBody>
      </p:sp>
      <p:sp>
        <p:nvSpPr>
          <p:cNvPr id="7" name="TextBox 1">
            <a:extLst>
              <a:ext uri="{FF2B5EF4-FFF2-40B4-BE49-F238E27FC236}">
                <a16:creationId xmlns:a16="http://schemas.microsoft.com/office/drawing/2014/main" id="{DC8837ED-6DA3-4B28-8789-7EFEB5C4AB82}"/>
              </a:ext>
            </a:extLst>
          </p:cNvPr>
          <p:cNvSpPr txBox="1"/>
          <p:nvPr/>
        </p:nvSpPr>
        <p:spPr>
          <a:xfrm>
            <a:off x="1870745" y="3803796"/>
            <a:ext cx="5763116" cy="2031325"/>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33CC33"/>
                </a:solidFill>
              </a:rPr>
              <a:t>Lower Inflation Factors:</a:t>
            </a:r>
          </a:p>
          <a:p>
            <a:pPr marL="228600" indent="-228600">
              <a:buFont typeface="+mj-lt"/>
              <a:buAutoNum type="arabicPeriod"/>
            </a:pPr>
            <a:r>
              <a:rPr lang="en-US" sz="1800" dirty="0">
                <a:solidFill>
                  <a:srgbClr val="33CC33"/>
                </a:solidFill>
              </a:rPr>
              <a:t>eCommerce is a powerful deflationary force</a:t>
            </a:r>
          </a:p>
          <a:p>
            <a:pPr marL="228600" indent="-228600">
              <a:buFont typeface="+mj-lt"/>
              <a:buAutoNum type="arabicPeriod"/>
            </a:pPr>
            <a:r>
              <a:rPr lang="en-US" sz="1800" dirty="0">
                <a:solidFill>
                  <a:srgbClr val="33CC33"/>
                </a:solidFill>
              </a:rPr>
              <a:t>Rising competition from globalization</a:t>
            </a:r>
          </a:p>
          <a:p>
            <a:pPr marL="228600" indent="-228600">
              <a:buFont typeface="+mj-lt"/>
              <a:buAutoNum type="arabicPeriod"/>
            </a:pPr>
            <a:r>
              <a:rPr lang="en-US" sz="1800" dirty="0">
                <a:solidFill>
                  <a:srgbClr val="33CC33"/>
                </a:solidFill>
              </a:rPr>
              <a:t>Rising productivity =&gt; falling costs per unit</a:t>
            </a:r>
          </a:p>
          <a:p>
            <a:pPr marL="228600" indent="-228600">
              <a:buFont typeface="+mj-lt"/>
              <a:buAutoNum type="arabicPeriod"/>
            </a:pPr>
            <a:r>
              <a:rPr lang="en-US" sz="1800" dirty="0">
                <a:solidFill>
                  <a:srgbClr val="33CC33"/>
                </a:solidFill>
              </a:rPr>
              <a:t>Low population growth</a:t>
            </a:r>
          </a:p>
          <a:p>
            <a:pPr marL="228600" indent="-228600">
              <a:buFont typeface="+mj-lt"/>
              <a:buAutoNum type="arabicPeriod"/>
            </a:pPr>
            <a:r>
              <a:rPr lang="en-US" sz="1800" dirty="0">
                <a:solidFill>
                  <a:srgbClr val="33CC33"/>
                </a:solidFill>
              </a:rPr>
              <a:t>Negative output gap and excess production capacity</a:t>
            </a:r>
          </a:p>
          <a:p>
            <a:pPr marL="228600" indent="-228600">
              <a:buFont typeface="+mj-lt"/>
              <a:buAutoNum type="arabicPeriod"/>
            </a:pPr>
            <a:r>
              <a:rPr lang="en-US" sz="1800" dirty="0">
                <a:solidFill>
                  <a:srgbClr val="33CC33"/>
                </a:solidFill>
              </a:rPr>
              <a:t>Excess supply of labor</a:t>
            </a:r>
          </a:p>
        </p:txBody>
      </p:sp>
      <p:sp>
        <p:nvSpPr>
          <p:cNvPr id="8" name="Title 3">
            <a:extLst>
              <a:ext uri="{FF2B5EF4-FFF2-40B4-BE49-F238E27FC236}">
                <a16:creationId xmlns:a16="http://schemas.microsoft.com/office/drawing/2014/main" id="{0BB88E1A-6993-4152-B018-EC564B56430B}"/>
              </a:ext>
            </a:extLst>
          </p:cNvPr>
          <p:cNvSpPr>
            <a:spLocks noGrp="1"/>
          </p:cNvSpPr>
          <p:nvPr>
            <p:ph type="title"/>
          </p:nvPr>
        </p:nvSpPr>
        <p:spPr>
          <a:xfrm>
            <a:off x="387350" y="180027"/>
            <a:ext cx="8229600" cy="492443"/>
          </a:xfrm>
        </p:spPr>
        <p:txBody>
          <a:bodyPr/>
          <a:lstStyle/>
          <a:p>
            <a:pPr algn="ctr"/>
            <a:r>
              <a:rPr lang="en-US" dirty="0"/>
              <a:t>The Inflation Debate:</a:t>
            </a:r>
          </a:p>
        </p:txBody>
      </p:sp>
    </p:spTree>
    <p:extLst>
      <p:ext uri="{BB962C8B-B14F-4D97-AF65-F5344CB8AC3E}">
        <p14:creationId xmlns:p14="http://schemas.microsoft.com/office/powerpoint/2010/main" val="291912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A120675-A37A-4713-8C2F-1467B73F9B9E}"/>
              </a:ext>
            </a:extLst>
          </p:cNvPr>
          <p:cNvSpPr txBox="1">
            <a:spLocks/>
          </p:cNvSpPr>
          <p:nvPr/>
        </p:nvSpPr>
        <p:spPr bwMode="auto">
          <a:xfrm>
            <a:off x="387349" y="27600"/>
            <a:ext cx="8628951" cy="892552"/>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881635"/>
                </a:solidFill>
                <a:effectLst/>
                <a:uLnTx/>
                <a:uFillTx/>
                <a:latin typeface="Rockwell" panose="02060603020205020403" pitchFamily="18" charset="0"/>
                <a:ea typeface="+mj-ea"/>
                <a:cs typeface="+mj-cs"/>
              </a:rPr>
              <a:t>5 million Few Americans Working Today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881635"/>
                </a:solidFill>
                <a:effectLst/>
                <a:uLnTx/>
                <a:uFillTx/>
                <a:latin typeface="Rockwell" panose="02060603020205020403" pitchFamily="18" charset="0"/>
                <a:ea typeface="+mj-ea"/>
                <a:cs typeface="+mj-cs"/>
              </a:rPr>
              <a:t>Compared to February 2020’s 152.5 million</a:t>
            </a:r>
          </a:p>
        </p:txBody>
      </p:sp>
      <p:graphicFrame>
        <p:nvGraphicFramePr>
          <p:cNvPr id="4" name="Object 1">
            <a:extLst>
              <a:ext uri="{FF2B5EF4-FFF2-40B4-BE49-F238E27FC236}">
                <a16:creationId xmlns:a16="http://schemas.microsoft.com/office/drawing/2014/main" id="{F6A74353-94E6-48B0-8DB1-E178FDEA0D96}"/>
              </a:ext>
            </a:extLst>
          </p:cNvPr>
          <p:cNvGraphicFramePr>
            <a:graphicFrameLocks noChangeAspect="1"/>
          </p:cNvGraphicFramePr>
          <p:nvPr/>
        </p:nvGraphicFramePr>
        <p:xfrm>
          <a:off x="127700" y="920152"/>
          <a:ext cx="8948738" cy="5419216"/>
        </p:xfrm>
        <a:graphic>
          <a:graphicData uri="http://schemas.openxmlformats.org/presentationml/2006/ole">
            <mc:AlternateContent xmlns:mc="http://schemas.openxmlformats.org/markup-compatibility/2006">
              <mc:Choice xmlns:v="urn:schemas-microsoft-com:vml" Requires="v">
                <p:oleObj spid="_x0000_s152588" name="Chart" r:id="rId3" imgW="5886467" imgH="4591080" progId="MSGraph.Chart.8">
                  <p:embed followColorScheme="full"/>
                </p:oleObj>
              </mc:Choice>
              <mc:Fallback>
                <p:oleObj name="Chart" r:id="rId3" imgW="5886467" imgH="4591080" progId="MSGraph.Chart.8">
                  <p:embed followColorScheme="full"/>
                  <p:pic>
                    <p:nvPicPr>
                      <p:cNvPr id="4" name="Object 1">
                        <a:extLst>
                          <a:ext uri="{FF2B5EF4-FFF2-40B4-BE49-F238E27FC236}">
                            <a16:creationId xmlns:a16="http://schemas.microsoft.com/office/drawing/2014/main" id="{F6A74353-94E6-48B0-8DB1-E178FDEA0D96}"/>
                          </a:ext>
                        </a:extLst>
                      </p:cNvPr>
                      <p:cNvPicPr>
                        <a:picLocks noChangeAspect="1" noChangeArrowheads="1"/>
                      </p:cNvPicPr>
                      <p:nvPr/>
                    </p:nvPicPr>
                    <p:blipFill>
                      <a:blip r:embed="rId4"/>
                      <a:srcRect/>
                      <a:stretch>
                        <a:fillRect/>
                      </a:stretch>
                    </p:blipFill>
                    <p:spPr bwMode="auto">
                      <a:xfrm>
                        <a:off x="127700" y="920152"/>
                        <a:ext cx="8948738" cy="5419216"/>
                      </a:xfrm>
                      <a:prstGeom prst="rect">
                        <a:avLst/>
                      </a:prstGeom>
                      <a:noFill/>
                      <a:ln>
                        <a:noFill/>
                      </a:ln>
                    </p:spPr>
                  </p:pic>
                </p:oleObj>
              </mc:Fallback>
            </mc:AlternateContent>
          </a:graphicData>
        </a:graphic>
      </p:graphicFrame>
      <p:sp>
        <p:nvSpPr>
          <p:cNvPr id="5" name="TextBox 1">
            <a:extLst>
              <a:ext uri="{FF2B5EF4-FFF2-40B4-BE49-F238E27FC236}">
                <a16:creationId xmlns:a16="http://schemas.microsoft.com/office/drawing/2014/main" id="{7B4511D7-C741-4342-B935-5FA97CCD7D7A}"/>
              </a:ext>
            </a:extLst>
          </p:cNvPr>
          <p:cNvSpPr txBox="1"/>
          <p:nvPr/>
        </p:nvSpPr>
        <p:spPr>
          <a:xfrm>
            <a:off x="3008095" y="1990367"/>
            <a:ext cx="1040670"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a:ea typeface="+mn-ea"/>
                <a:cs typeface="+mn-cs"/>
              </a:rPr>
              <a:t>152 million</a:t>
            </a:r>
          </a:p>
        </p:txBody>
      </p:sp>
      <p:sp>
        <p:nvSpPr>
          <p:cNvPr id="6" name="TextBox 1">
            <a:extLst>
              <a:ext uri="{FF2B5EF4-FFF2-40B4-BE49-F238E27FC236}">
                <a16:creationId xmlns:a16="http://schemas.microsoft.com/office/drawing/2014/main" id="{5F2D98D6-3241-4E77-A50F-16C67CE89719}"/>
              </a:ext>
            </a:extLst>
          </p:cNvPr>
          <p:cNvSpPr txBox="1"/>
          <p:nvPr/>
        </p:nvSpPr>
        <p:spPr>
          <a:xfrm>
            <a:off x="3823104" y="5442558"/>
            <a:ext cx="1040670"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a:ea typeface="+mn-ea"/>
                <a:cs typeface="+mn-cs"/>
              </a:rPr>
              <a:t>130 million</a:t>
            </a:r>
          </a:p>
        </p:txBody>
      </p:sp>
      <p:sp>
        <p:nvSpPr>
          <p:cNvPr id="7" name="TextBox 1">
            <a:extLst>
              <a:ext uri="{FF2B5EF4-FFF2-40B4-BE49-F238E27FC236}">
                <a16:creationId xmlns:a16="http://schemas.microsoft.com/office/drawing/2014/main" id="{29DC1344-EB5E-4BA2-B43C-87A6CFD70BC2}"/>
              </a:ext>
            </a:extLst>
          </p:cNvPr>
          <p:cNvSpPr txBox="1"/>
          <p:nvPr/>
        </p:nvSpPr>
        <p:spPr>
          <a:xfrm>
            <a:off x="6689646" y="2808734"/>
            <a:ext cx="1040670"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a:ea typeface="+mn-ea"/>
                <a:cs typeface="+mn-cs"/>
              </a:rPr>
              <a:t>147 million</a:t>
            </a:r>
          </a:p>
        </p:txBody>
      </p:sp>
    </p:spTree>
    <p:extLst>
      <p:ext uri="{BB962C8B-B14F-4D97-AF65-F5344CB8AC3E}">
        <p14:creationId xmlns:p14="http://schemas.microsoft.com/office/powerpoint/2010/main" val="5004437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547" y="150496"/>
            <a:ext cx="8639204" cy="461665"/>
          </a:xfrm>
        </p:spPr>
        <p:txBody>
          <a:bodyPr/>
          <a:lstStyle/>
          <a:p>
            <a:pPr algn="ctr"/>
            <a:r>
              <a:rPr lang="en-US" sz="2400" dirty="0"/>
              <a:t>Unemployment Rate Below Natural Unemployment Rate</a:t>
            </a:r>
          </a:p>
        </p:txBody>
      </p:sp>
      <p:graphicFrame>
        <p:nvGraphicFramePr>
          <p:cNvPr id="7" name="Object 6">
            <a:extLst>
              <a:ext uri="{FF2B5EF4-FFF2-40B4-BE49-F238E27FC236}">
                <a16:creationId xmlns:a16="http://schemas.microsoft.com/office/drawing/2014/main" id="{779BE201-C9D7-485E-95B7-73632A263E7F}"/>
              </a:ext>
            </a:extLst>
          </p:cNvPr>
          <p:cNvGraphicFramePr>
            <a:graphicFrameLocks noGrp="1" noChangeAspect="1"/>
          </p:cNvGraphicFramePr>
          <p:nvPr/>
        </p:nvGraphicFramePr>
        <p:xfrm>
          <a:off x="235744" y="956602"/>
          <a:ext cx="8790810" cy="5258128"/>
        </p:xfrm>
        <a:graphic>
          <a:graphicData uri="http://schemas.openxmlformats.org/presentationml/2006/ole">
            <mc:AlternateContent xmlns:mc="http://schemas.openxmlformats.org/markup-compatibility/2006">
              <mc:Choice xmlns:v="urn:schemas-microsoft-com:vml" Requires="v">
                <p:oleObj spid="_x0000_s157701" name="Chart" r:id="rId4" imgW="5991343" imgH="5505570" progId="MSGraph.Chart.8">
                  <p:embed followColorScheme="full"/>
                </p:oleObj>
              </mc:Choice>
              <mc:Fallback>
                <p:oleObj name="Chart" r:id="rId4" imgW="5991343" imgH="5505570" progId="MSGraph.Chart.8">
                  <p:embed followColorScheme="full"/>
                  <p:pic>
                    <p:nvPicPr>
                      <p:cNvPr id="7" name="Object 6">
                        <a:extLst>
                          <a:ext uri="{FF2B5EF4-FFF2-40B4-BE49-F238E27FC236}">
                            <a16:creationId xmlns:a16="http://schemas.microsoft.com/office/drawing/2014/main" id="{779BE201-C9D7-485E-95B7-73632A263E7F}"/>
                          </a:ext>
                        </a:extLst>
                      </p:cNvPr>
                      <p:cNvPicPr>
                        <a:picLocks noGrp="1" noChangeAspect="1" noChangeArrowheads="1"/>
                      </p:cNvPicPr>
                      <p:nvPr/>
                    </p:nvPicPr>
                    <p:blipFill>
                      <a:blip r:embed="rId5"/>
                      <a:srcRect/>
                      <a:stretch>
                        <a:fillRect/>
                      </a:stretch>
                    </p:blipFill>
                    <p:spPr bwMode="auto">
                      <a:xfrm>
                        <a:off x="235744" y="956602"/>
                        <a:ext cx="8790810" cy="5258128"/>
                      </a:xfrm>
                      <a:prstGeom prst="rect">
                        <a:avLst/>
                      </a:prstGeom>
                      <a:noFill/>
                      <a:ln>
                        <a:noFill/>
                      </a:ln>
                    </p:spPr>
                  </p:pic>
                </p:oleObj>
              </mc:Fallback>
            </mc:AlternateContent>
          </a:graphicData>
        </a:graphic>
      </p:graphicFrame>
      <p:sp>
        <p:nvSpPr>
          <p:cNvPr id="9" name="TextBox 1">
            <a:extLst>
              <a:ext uri="{FF2B5EF4-FFF2-40B4-BE49-F238E27FC236}">
                <a16:creationId xmlns:a16="http://schemas.microsoft.com/office/drawing/2014/main" id="{2E7A9857-7F49-4A28-B790-A07E4CB1F391}"/>
              </a:ext>
            </a:extLst>
          </p:cNvPr>
          <p:cNvSpPr txBox="1"/>
          <p:nvPr/>
        </p:nvSpPr>
        <p:spPr>
          <a:xfrm>
            <a:off x="5700195" y="4935696"/>
            <a:ext cx="1816523" cy="523220"/>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B0F0"/>
                </a:solidFill>
                <a:effectLst/>
                <a:uLnTx/>
                <a:uFillTx/>
                <a:latin typeface="Arial"/>
                <a:ea typeface="+mn-ea"/>
                <a:cs typeface="+mn-cs"/>
              </a:rPr>
              <a:t>4.2%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B0F0"/>
                </a:solidFill>
                <a:effectLst/>
                <a:uLnTx/>
                <a:uFillTx/>
                <a:latin typeface="Arial"/>
                <a:ea typeface="+mn-ea"/>
                <a:cs typeface="+mn-cs"/>
              </a:rPr>
              <a:t>Unemployment Rate</a:t>
            </a:r>
          </a:p>
        </p:txBody>
      </p:sp>
      <p:cxnSp>
        <p:nvCxnSpPr>
          <p:cNvPr id="10" name="Straight Arrow Connector 9">
            <a:extLst>
              <a:ext uri="{FF2B5EF4-FFF2-40B4-BE49-F238E27FC236}">
                <a16:creationId xmlns:a16="http://schemas.microsoft.com/office/drawing/2014/main" id="{824FB2ED-8B42-4609-88D3-DF86CBAFF3DB}"/>
              </a:ext>
            </a:extLst>
          </p:cNvPr>
          <p:cNvCxnSpPr>
            <a:cxnSpLocks/>
          </p:cNvCxnSpPr>
          <p:nvPr/>
        </p:nvCxnSpPr>
        <p:spPr>
          <a:xfrm flipV="1">
            <a:off x="7516718" y="4718050"/>
            <a:ext cx="877982" cy="4792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C67150F8-AAEA-43FA-9E0E-407F1E663C00}"/>
              </a:ext>
            </a:extLst>
          </p:cNvPr>
          <p:cNvSpPr txBox="1"/>
          <p:nvPr/>
        </p:nvSpPr>
        <p:spPr>
          <a:xfrm>
            <a:off x="5260566" y="3522632"/>
            <a:ext cx="2443298" cy="523220"/>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4.5%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Natural Unemployment Rate</a:t>
            </a:r>
          </a:p>
        </p:txBody>
      </p:sp>
      <p:cxnSp>
        <p:nvCxnSpPr>
          <p:cNvPr id="8" name="Straight Arrow Connector 7">
            <a:extLst>
              <a:ext uri="{FF2B5EF4-FFF2-40B4-BE49-F238E27FC236}">
                <a16:creationId xmlns:a16="http://schemas.microsoft.com/office/drawing/2014/main" id="{1C0A8209-D5C1-486A-95FF-D635C58FB3AB}"/>
              </a:ext>
            </a:extLst>
          </p:cNvPr>
          <p:cNvCxnSpPr>
            <a:cxnSpLocks/>
          </p:cNvCxnSpPr>
          <p:nvPr/>
        </p:nvCxnSpPr>
        <p:spPr>
          <a:xfrm flipH="1">
            <a:off x="5842000" y="4066226"/>
            <a:ext cx="228600" cy="3914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8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26506"/>
            <a:ext cx="8229600" cy="667616"/>
          </a:xfrm>
        </p:spPr>
        <p:txBody>
          <a:bodyPr/>
          <a:lstStyle/>
          <a:p>
            <a:pPr algn="ctr"/>
            <a:r>
              <a:rPr lang="en-US" sz="2400" dirty="0"/>
              <a:t>CU Loan Delinquency Rates at Record Lows</a:t>
            </a:r>
            <a:br>
              <a:rPr lang="en-US" sz="2400" dirty="0"/>
            </a:br>
            <a:endParaRPr lang="en-US" sz="2400" dirty="0"/>
          </a:p>
        </p:txBody>
      </p:sp>
      <p:graphicFrame>
        <p:nvGraphicFramePr>
          <p:cNvPr id="7" name="Object 6">
            <a:extLst>
              <a:ext uri="{FF2B5EF4-FFF2-40B4-BE49-F238E27FC236}">
                <a16:creationId xmlns:a16="http://schemas.microsoft.com/office/drawing/2014/main" id="{779BE201-C9D7-485E-95B7-73632A263E7F}"/>
              </a:ext>
            </a:extLst>
          </p:cNvPr>
          <p:cNvGraphicFramePr>
            <a:graphicFrameLocks noGrp="1" noChangeAspect="1"/>
          </p:cNvGraphicFramePr>
          <p:nvPr/>
        </p:nvGraphicFramePr>
        <p:xfrm>
          <a:off x="235744" y="956602"/>
          <a:ext cx="8790810" cy="5258128"/>
        </p:xfrm>
        <a:graphic>
          <a:graphicData uri="http://schemas.openxmlformats.org/presentationml/2006/ole">
            <mc:AlternateContent xmlns:mc="http://schemas.openxmlformats.org/markup-compatibility/2006">
              <mc:Choice xmlns:v="urn:schemas-microsoft-com:vml" Requires="v">
                <p:oleObj spid="_x0000_s158725" name="Chart" r:id="rId4" imgW="5991343" imgH="5505570" progId="MSGraph.Chart.8">
                  <p:embed followColorScheme="full"/>
                </p:oleObj>
              </mc:Choice>
              <mc:Fallback>
                <p:oleObj name="Chart" r:id="rId4" imgW="5991343" imgH="5505570" progId="MSGraph.Chart.8">
                  <p:embed followColorScheme="full"/>
                  <p:pic>
                    <p:nvPicPr>
                      <p:cNvPr id="7" name="Object 6">
                        <a:extLst>
                          <a:ext uri="{FF2B5EF4-FFF2-40B4-BE49-F238E27FC236}">
                            <a16:creationId xmlns:a16="http://schemas.microsoft.com/office/drawing/2014/main" id="{779BE201-C9D7-485E-95B7-73632A263E7F}"/>
                          </a:ext>
                        </a:extLst>
                      </p:cNvPr>
                      <p:cNvPicPr>
                        <a:picLocks noGrp="1" noChangeAspect="1" noChangeArrowheads="1"/>
                      </p:cNvPicPr>
                      <p:nvPr/>
                    </p:nvPicPr>
                    <p:blipFill>
                      <a:blip r:embed="rId5"/>
                      <a:srcRect/>
                      <a:stretch>
                        <a:fillRect/>
                      </a:stretch>
                    </p:blipFill>
                    <p:spPr bwMode="auto">
                      <a:xfrm>
                        <a:off x="235744" y="956602"/>
                        <a:ext cx="8790810" cy="5258128"/>
                      </a:xfrm>
                      <a:prstGeom prst="rect">
                        <a:avLst/>
                      </a:prstGeom>
                      <a:noFill/>
                      <a:ln>
                        <a:noFill/>
                      </a:ln>
                    </p:spPr>
                  </p:pic>
                </p:oleObj>
              </mc:Fallback>
            </mc:AlternateContent>
          </a:graphicData>
        </a:graphic>
      </p:graphicFrame>
      <p:cxnSp>
        <p:nvCxnSpPr>
          <p:cNvPr id="5" name="Straight Arrow Connector 4">
            <a:extLst>
              <a:ext uri="{FF2B5EF4-FFF2-40B4-BE49-F238E27FC236}">
                <a16:creationId xmlns:a16="http://schemas.microsoft.com/office/drawing/2014/main" id="{93198EE9-C1DB-454A-B095-E7B9400730A7}"/>
              </a:ext>
            </a:extLst>
          </p:cNvPr>
          <p:cNvCxnSpPr>
            <a:cxnSpLocks/>
          </p:cNvCxnSpPr>
          <p:nvPr/>
        </p:nvCxnSpPr>
        <p:spPr>
          <a:xfrm flipV="1">
            <a:off x="7049314" y="5104588"/>
            <a:ext cx="765616" cy="2616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EB492616-B4CA-49DE-9571-0C0942DADF90}"/>
              </a:ext>
            </a:extLst>
          </p:cNvPr>
          <p:cNvSpPr txBox="1"/>
          <p:nvPr/>
        </p:nvSpPr>
        <p:spPr>
          <a:xfrm>
            <a:off x="5460339" y="5104588"/>
            <a:ext cx="1598515" cy="523220"/>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0.45%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Delinquency Rate</a:t>
            </a:r>
          </a:p>
        </p:txBody>
      </p:sp>
      <p:sp>
        <p:nvSpPr>
          <p:cNvPr id="8" name="TextBox 1">
            <a:extLst>
              <a:ext uri="{FF2B5EF4-FFF2-40B4-BE49-F238E27FC236}">
                <a16:creationId xmlns:a16="http://schemas.microsoft.com/office/drawing/2014/main" id="{F1990502-F7B8-485A-ABE9-D06B417C2783}"/>
              </a:ext>
            </a:extLst>
          </p:cNvPr>
          <p:cNvSpPr txBox="1"/>
          <p:nvPr/>
        </p:nvSpPr>
        <p:spPr>
          <a:xfrm>
            <a:off x="2855866" y="5104588"/>
            <a:ext cx="2225289" cy="523220"/>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a:ea typeface="+mn-ea"/>
                <a:cs typeface="+mn-cs"/>
              </a:rPr>
              <a:t>0.75%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a:ea typeface="+mn-ea"/>
                <a:cs typeface="+mn-cs"/>
              </a:rPr>
              <a:t>Natural Delinquency Rate</a:t>
            </a:r>
          </a:p>
        </p:txBody>
      </p:sp>
      <p:cxnSp>
        <p:nvCxnSpPr>
          <p:cNvPr id="9" name="Straight Arrow Connector 8">
            <a:extLst>
              <a:ext uri="{FF2B5EF4-FFF2-40B4-BE49-F238E27FC236}">
                <a16:creationId xmlns:a16="http://schemas.microsoft.com/office/drawing/2014/main" id="{216FD753-5756-42EF-A48B-F2A9EAB913FA}"/>
              </a:ext>
            </a:extLst>
          </p:cNvPr>
          <p:cNvCxnSpPr>
            <a:cxnSpLocks/>
          </p:cNvCxnSpPr>
          <p:nvPr/>
        </p:nvCxnSpPr>
        <p:spPr>
          <a:xfrm flipV="1">
            <a:off x="4502150" y="4764947"/>
            <a:ext cx="128999" cy="339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F75136D6-60B8-4C99-B7D5-209459325E7F}"/>
              </a:ext>
            </a:extLst>
          </p:cNvPr>
          <p:cNvSpPr txBox="1"/>
          <p:nvPr/>
        </p:nvSpPr>
        <p:spPr>
          <a:xfrm>
            <a:off x="3726762" y="3033747"/>
            <a:ext cx="3894015" cy="1384995"/>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Why Low Delinquency Rates?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Loan Forbearance Programs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Stimulus Checks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Enhanced Unemployment Benefits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Lower interest rates &amp; debt servicing costs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Service Sector Workers Unemployed</a:t>
            </a:r>
          </a:p>
        </p:txBody>
      </p:sp>
    </p:spTree>
    <p:extLst>
      <p:ext uri="{BB962C8B-B14F-4D97-AF65-F5344CB8AC3E}">
        <p14:creationId xmlns:p14="http://schemas.microsoft.com/office/powerpoint/2010/main" val="418376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530" y="17893"/>
            <a:ext cx="8466939" cy="707886"/>
          </a:xfrm>
        </p:spPr>
        <p:txBody>
          <a:bodyPr/>
          <a:lstStyle/>
          <a:p>
            <a:pPr algn="ctr"/>
            <a:r>
              <a:rPr lang="en-US" sz="2000" dirty="0"/>
              <a:t>Rising Real Interest Rates, and Rising Inflation Expectations are Pushing Up Nominal Interest Rates</a:t>
            </a:r>
          </a:p>
        </p:txBody>
      </p:sp>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257175" y="1013988"/>
          <a:ext cx="8768238" cy="517858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AC905C35-3D18-4AD6-A6C2-BA5F22FEC1AB}"/>
              </a:ext>
            </a:extLst>
          </p:cNvPr>
          <p:cNvCxnSpPr>
            <a:cxnSpLocks/>
          </p:cNvCxnSpPr>
          <p:nvPr/>
        </p:nvCxnSpPr>
        <p:spPr>
          <a:xfrm flipH="1" flipV="1">
            <a:off x="3993160" y="5343787"/>
            <a:ext cx="378911" cy="19642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CB91386-D80C-4A0A-A924-E675FFDEAF9F}"/>
              </a:ext>
            </a:extLst>
          </p:cNvPr>
          <p:cNvCxnSpPr>
            <a:cxnSpLocks/>
          </p:cNvCxnSpPr>
          <p:nvPr/>
        </p:nvCxnSpPr>
        <p:spPr>
          <a:xfrm flipV="1">
            <a:off x="6588164" y="5343787"/>
            <a:ext cx="844482" cy="25616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37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RP-Std-0617">
  <a:themeElements>
    <a:clrScheme name="Corporate">
      <a:dk1>
        <a:srgbClr val="292934"/>
      </a:dk1>
      <a:lt1>
        <a:srgbClr val="FFFFFF"/>
      </a:lt1>
      <a:dk2>
        <a:srgbClr val="000000"/>
      </a:dk2>
      <a:lt2>
        <a:srgbClr val="CCCCCC"/>
      </a:lt2>
      <a:accent1>
        <a:srgbClr val="881635"/>
      </a:accent1>
      <a:accent2>
        <a:srgbClr val="DC661D"/>
      </a:accent2>
      <a:accent3>
        <a:srgbClr val="005689"/>
      </a:accent3>
      <a:accent4>
        <a:srgbClr val="4B7520"/>
      </a:accent4>
      <a:accent5>
        <a:srgbClr val="C07888"/>
      </a:accent5>
      <a:accent6>
        <a:srgbClr val="FAB27B"/>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91738"/>
        </a:accent1>
        <a:accent2>
          <a:srgbClr val="A19675"/>
        </a:accent2>
        <a:accent3>
          <a:srgbClr val="FFFFFF"/>
        </a:accent3>
        <a:accent4>
          <a:srgbClr val="000000"/>
        </a:accent4>
        <a:accent5>
          <a:srgbClr val="C4ABAE"/>
        </a:accent5>
        <a:accent6>
          <a:srgbClr val="918769"/>
        </a:accent6>
        <a:hlink>
          <a:srgbClr val="B2B2B2"/>
        </a:hlink>
        <a:folHlink>
          <a:srgbClr val="41544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881635"/>
        </a:dk2>
        <a:lt2>
          <a:srgbClr val="808080"/>
        </a:lt2>
        <a:accent1>
          <a:srgbClr val="891738"/>
        </a:accent1>
        <a:accent2>
          <a:srgbClr val="C07888"/>
        </a:accent2>
        <a:accent3>
          <a:srgbClr val="FFFFFF"/>
        </a:accent3>
        <a:accent4>
          <a:srgbClr val="000000"/>
        </a:accent4>
        <a:accent5>
          <a:srgbClr val="C4ABAE"/>
        </a:accent5>
        <a:accent6>
          <a:srgbClr val="AE6C7B"/>
        </a:accent6>
        <a:hlink>
          <a:srgbClr val="DC661D"/>
        </a:hlink>
        <a:folHlink>
          <a:srgbClr val="FAB27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CB432A6-4672-441D-BADC-71D421C12340}" vid="{5313CDCA-8156-4BA0-A4F1-C9BC678B101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VariableList UniqueId="9fb03585-8a12-4435-975f-e29657513132" Name="Computed" ContentType="XML" MajorVersion="0" MinorVersion="1" isLocalCopy="False" IsBaseObject="False" DataSourceId="ee02b85f-37ca-434d-b471-a27d847d249f" DataSourceMajorVersion="0" DataSourceMinorVersion="1"/>
</file>

<file path=customXml/item2.xml><?xml version="1.0" encoding="utf-8"?>
<VariableListDefinition name="Computed" displayName="Computed" id="9fb03585-8a12-4435-975f-e29657513132" isdomainofvalue="False" dataSourceId="ee02b85f-37ca-434d-b471-a27d847d249f"/>
</file>

<file path=customXml/item3.xml><?xml version="1.0" encoding="utf-8"?>
<VariableListDefinition name="System" displayName="System" id="4541e54a-e578-445d-8504-3208b9819b0e" isdomainofvalue="False" dataSourceId="8b5ab54c-462a-4438-a0e2-eb571b8f9047"/>
</file>

<file path=customXml/item4.xml><?xml version="1.0" encoding="utf-8"?>
<ct:contentTypeSchema xmlns:ct="http://schemas.microsoft.com/office/2006/metadata/contentType" xmlns:ma="http://schemas.microsoft.com/office/2006/metadata/properties/metaAttributes" ct:_="" ma:_="" ma:contentTypeName="Document" ma:contentTypeID="0x01010011EDDD202001314D81284AA10D1F451B" ma:contentTypeVersion="9" ma:contentTypeDescription="Create a new document." ma:contentTypeScope="" ma:versionID="18a8c29eb2722e763e1b6b2c20dd3799">
  <xsd:schema xmlns:xsd="http://www.w3.org/2001/XMLSchema" xmlns:xs="http://www.w3.org/2001/XMLSchema" xmlns:p="http://schemas.microsoft.com/office/2006/metadata/properties" xmlns:ns3="34f466a1-bab2-44e4-859a-56ac713485fe" targetNamespace="http://schemas.microsoft.com/office/2006/metadata/properties" ma:root="true" ma:fieldsID="a53538c8931ca8964eac196811d0f6e8" ns3:_="">
    <xsd:import namespace="34f466a1-bab2-44e4-859a-56ac713485f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f466a1-bab2-44e4-859a-56ac71348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AllExternalAdhocVariableMappings/>
</file>

<file path=customXml/item6.xml><?xml version="1.0" encoding="utf-8"?>
<VariableList UniqueId="73e18683-f74d-4490-99ad-1d2d5d9b410d" Name="AD_HOC" ContentType="XML" MajorVersion="0" MinorVersion="1" isLocalCopy="False" IsBaseObject="False" DataSourceId="edcfb4e5-5015-45cf-b36b-6b230a1b58cd" DataSourceMajorVersion="0" DataSourceMinorVersion="1"/>
</file>

<file path=customXml/item7.xml><?xml version="1.0" encoding="utf-8"?>
<p:properties xmlns:p="http://schemas.microsoft.com/office/2006/metadata/properties" xmlns:xsi="http://www.w3.org/2001/XMLSchema-instance" xmlns:pc="http://schemas.microsoft.com/office/infopath/2007/PartnerControls">
  <documentManagement/>
</p:properties>
</file>

<file path=customXml/item8.xml><?xml version="1.0" encoding="utf-8"?>
<VariableList UniqueId="4541e54a-e578-445d-8504-3208b9819b0e" Name="System" ContentType="XML" MajorVersion="0" MinorVersion="1" isLocalCopy="False" IsBaseObject="False" DataSourceId="8b5ab54c-462a-4438-a0e2-eb571b8f9047" DataSourceMajorVersion="0" DataSourceMinorVersion="1"/>
</file>

<file path=customXml/item9.xml><?xml version="1.0" encoding="utf-8"?>
<VariableListDefinition name="AD_HOC" displayName="AD_HOC" id="73e18683-f74d-4490-99ad-1d2d5d9b410d" isdomainofvalue="False" dataSourceId="edcfb4e5-5015-45cf-b36b-6b230a1b58cd"/>
</file>

<file path=customXml/itemProps1.xml><?xml version="1.0" encoding="utf-8"?>
<ds:datastoreItem xmlns:ds="http://schemas.openxmlformats.org/officeDocument/2006/customXml" ds:itemID="{E6F12A2F-A030-4434-820B-6D272762A0A5}">
  <ds:schemaRefs>
    <ds:schemaRef ds:uri="http://schemas.microsoft.com/sharepoint/v3/contenttype/forms"/>
  </ds:schemaRefs>
</ds:datastoreItem>
</file>

<file path=customXml/itemProps10.xml><?xml version="1.0" encoding="utf-8"?>
<ds:datastoreItem xmlns:ds="http://schemas.openxmlformats.org/officeDocument/2006/customXml" ds:itemID="{E4E38223-B5CB-45BC-9DCB-CF263D096191}">
  <ds:schemaRefs/>
</ds:datastoreItem>
</file>

<file path=customXml/itemProps2.xml><?xml version="1.0" encoding="utf-8"?>
<ds:datastoreItem xmlns:ds="http://schemas.openxmlformats.org/officeDocument/2006/customXml" ds:itemID="{91E0590F-FCAB-43B3-9744-9FA07347F6B9}">
  <ds:schemaRefs/>
</ds:datastoreItem>
</file>

<file path=customXml/itemProps3.xml><?xml version="1.0" encoding="utf-8"?>
<ds:datastoreItem xmlns:ds="http://schemas.openxmlformats.org/officeDocument/2006/customXml" ds:itemID="{C18660D7-C53C-459D-9D45-0FC84B8CBB3B}">
  <ds:schemaRefs/>
</ds:datastoreItem>
</file>

<file path=customXml/itemProps4.xml><?xml version="1.0" encoding="utf-8"?>
<ds:datastoreItem xmlns:ds="http://schemas.openxmlformats.org/officeDocument/2006/customXml" ds:itemID="{0DA32866-86D3-496C-9401-207B544D0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f466a1-bab2-44e4-859a-56ac71348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947E0062-ABAF-449F-B3C0-6C5D9B05BF3D}">
  <ds:schemaRefs/>
</ds:datastoreItem>
</file>

<file path=customXml/itemProps6.xml><?xml version="1.0" encoding="utf-8"?>
<ds:datastoreItem xmlns:ds="http://schemas.openxmlformats.org/officeDocument/2006/customXml" ds:itemID="{CDC9773E-A304-491D-9406-635FCD7C775B}">
  <ds:schemaRefs/>
</ds:datastoreItem>
</file>

<file path=customXml/itemProps7.xml><?xml version="1.0" encoding="utf-8"?>
<ds:datastoreItem xmlns:ds="http://schemas.openxmlformats.org/officeDocument/2006/customXml" ds:itemID="{03382414-97F3-499A-AEDC-739B824EB87F}">
  <ds:schemaRefs>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34f466a1-bab2-44e4-859a-56ac713485fe"/>
  </ds:schemaRefs>
</ds:datastoreItem>
</file>

<file path=customXml/itemProps8.xml><?xml version="1.0" encoding="utf-8"?>
<ds:datastoreItem xmlns:ds="http://schemas.openxmlformats.org/officeDocument/2006/customXml" ds:itemID="{40C76EE4-6F22-40C2-B3DE-AC3B2BF2F614}">
  <ds:schemaRefs/>
</ds:datastoreItem>
</file>

<file path=customXml/itemProps9.xml><?xml version="1.0" encoding="utf-8"?>
<ds:datastoreItem xmlns:ds="http://schemas.openxmlformats.org/officeDocument/2006/customXml" ds:itemID="{D55E3E49-A227-4D68-AA00-E44FE18189F5}">
  <ds:schemaRefs/>
</ds:datastoreItem>
</file>

<file path=docProps/app.xml><?xml version="1.0" encoding="utf-8"?>
<Properties xmlns="http://schemas.openxmlformats.org/officeDocument/2006/extended-properties" xmlns:vt="http://schemas.openxmlformats.org/officeDocument/2006/docPropsVTypes">
  <Template>CUNAMutualGroup_CORP-Std</Template>
  <TotalTime>33122</TotalTime>
  <Words>2737</Words>
  <Application>Microsoft Office PowerPoint</Application>
  <PresentationFormat>On-screen Show (4:3)</PresentationFormat>
  <Paragraphs>445</Paragraphs>
  <Slides>35</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Arial Narrow</vt:lpstr>
      <vt:lpstr>Century Gothic</vt:lpstr>
      <vt:lpstr>Rockwell</vt:lpstr>
      <vt:lpstr>Times New Roman</vt:lpstr>
      <vt:lpstr>CORP-Std-0617</vt:lpstr>
      <vt:lpstr>Chart</vt:lpstr>
      <vt:lpstr>Economic &amp; Credit Union Update </vt:lpstr>
      <vt:lpstr>Above Trend Economic Growth for Next 5 Years</vt:lpstr>
      <vt:lpstr>High Inflation for the Next Year</vt:lpstr>
      <vt:lpstr>Inflation Expectations are Anchored Below 2.5%</vt:lpstr>
      <vt:lpstr>The Inflation Debate:</vt:lpstr>
      <vt:lpstr>PowerPoint Presentation</vt:lpstr>
      <vt:lpstr>Unemployment Rate Below Natural Unemployment Rate</vt:lpstr>
      <vt:lpstr>CU Loan Delinquency Rates at Record Lows </vt:lpstr>
      <vt:lpstr>Rising Real Interest Rates, and Rising Inflation Expectations are Pushing Up Nominal Interest Rates</vt:lpstr>
      <vt:lpstr>Falling Deposit Pricing and  Low Fed Funds Interest Rate</vt:lpstr>
      <vt:lpstr>Falling Auto Sales Below Long-term Trend</vt:lpstr>
      <vt:lpstr>Home Sales are Strong, but Inventories are Low</vt:lpstr>
      <vt:lpstr>Faster Home Price Growth Rates  will Boost Household Wealth and Consumer Spending</vt:lpstr>
      <vt:lpstr>PowerPoint Presentation</vt:lpstr>
      <vt:lpstr>PowerPoint Presentation</vt:lpstr>
      <vt:lpstr>Above Trend Credit Union Loan Growth</vt:lpstr>
      <vt:lpstr>9% Credit Union Loan Growth in 2022</vt:lpstr>
      <vt:lpstr>Below Trend Credit Union Saving Growth</vt:lpstr>
      <vt:lpstr>5% Credit Union Saving Growth in 2022</vt:lpstr>
      <vt:lpstr>Yield-on-Assets Falling to Record Lows in 2022</vt:lpstr>
      <vt:lpstr>PowerPoint Presentation</vt:lpstr>
      <vt:lpstr>Net Interest Margins will Fall to Record Lows in 2022</vt:lpstr>
      <vt:lpstr>Falling Provisions for Loan Loss Ratios</vt:lpstr>
      <vt:lpstr>Falling Provisions for Loan Loss Ratios</vt:lpstr>
      <vt:lpstr>Credit Union Earnings Below Trend</vt:lpstr>
      <vt:lpstr>Rising Return-on-Asset Ratios</vt:lpstr>
      <vt:lpstr>PowerPoint Presentation</vt:lpstr>
      <vt:lpstr>PowerPoint Presentation</vt:lpstr>
      <vt:lpstr>5-Year Strategic Plan Focus Areas (How the Pandemic May Change Financial Institutions) </vt:lpstr>
      <vt:lpstr>Economic Forecast</vt:lpstr>
      <vt:lpstr>Economic Forecast – September 2021</vt:lpstr>
      <vt:lpstr>Credit Union Forecast</vt:lpstr>
      <vt:lpstr>Credit Union Forecast – September 2021</vt:lpstr>
      <vt:lpstr>PowerPoint Presentation</vt:lpstr>
      <vt:lpstr>Presenter</vt:lpstr>
    </vt:vector>
  </TitlesOfParts>
  <Company>CUNA Mutual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Larson, Karen I.</dc:creator>
  <cp:lastModifiedBy>Larson, Karen I.</cp:lastModifiedBy>
  <cp:revision>466</cp:revision>
  <cp:lastPrinted>2021-07-23T14:53:07Z</cp:lastPrinted>
  <dcterms:created xsi:type="dcterms:W3CDTF">2020-04-13T19:20:35Z</dcterms:created>
  <dcterms:modified xsi:type="dcterms:W3CDTF">2021-12-20T16:57:41Z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0x01010011EDDD202001314D81284AA10D1F451B</vt:lpwstr>
  </property>
</Properties>
</file>