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20.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2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6.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28.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30.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36.xml" ContentType="application/vnd.openxmlformats-officedocument.presentationml.notesSlide+xml"/>
  <Override PartName="/ppt/charts/chart4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59"/>
  </p:notesMasterIdLst>
  <p:handoutMasterIdLst>
    <p:handoutMasterId r:id="rId60"/>
  </p:handoutMasterIdLst>
  <p:sldIdLst>
    <p:sldId id="290" r:id="rId12"/>
    <p:sldId id="266" r:id="rId13"/>
    <p:sldId id="294" r:id="rId14"/>
    <p:sldId id="472" r:id="rId15"/>
    <p:sldId id="2362" r:id="rId16"/>
    <p:sldId id="4366" r:id="rId17"/>
    <p:sldId id="4359" r:id="rId18"/>
    <p:sldId id="473" r:id="rId19"/>
    <p:sldId id="494" r:id="rId20"/>
    <p:sldId id="479" r:id="rId21"/>
    <p:sldId id="519" r:id="rId22"/>
    <p:sldId id="520" r:id="rId23"/>
    <p:sldId id="521" r:id="rId24"/>
    <p:sldId id="296" r:id="rId25"/>
    <p:sldId id="522" r:id="rId26"/>
    <p:sldId id="523" r:id="rId27"/>
    <p:sldId id="495" r:id="rId28"/>
    <p:sldId id="4360" r:id="rId29"/>
    <p:sldId id="474" r:id="rId30"/>
    <p:sldId id="295" r:id="rId31"/>
    <p:sldId id="482" r:id="rId32"/>
    <p:sldId id="484" r:id="rId33"/>
    <p:sldId id="496" r:id="rId34"/>
    <p:sldId id="497" r:id="rId35"/>
    <p:sldId id="498" r:id="rId36"/>
    <p:sldId id="499" r:id="rId37"/>
    <p:sldId id="500" r:id="rId38"/>
    <p:sldId id="501" r:id="rId39"/>
    <p:sldId id="502" r:id="rId40"/>
    <p:sldId id="4362" r:id="rId41"/>
    <p:sldId id="504" r:id="rId42"/>
    <p:sldId id="505" r:id="rId43"/>
    <p:sldId id="506" r:id="rId44"/>
    <p:sldId id="507" r:id="rId45"/>
    <p:sldId id="508" r:id="rId46"/>
    <p:sldId id="314" r:id="rId47"/>
    <p:sldId id="4363" r:id="rId48"/>
    <p:sldId id="4364" r:id="rId49"/>
    <p:sldId id="509" r:id="rId50"/>
    <p:sldId id="510" r:id="rId51"/>
    <p:sldId id="513" r:id="rId52"/>
    <p:sldId id="514" r:id="rId53"/>
    <p:sldId id="515" r:id="rId54"/>
    <p:sldId id="516" r:id="rId55"/>
    <p:sldId id="517" r:id="rId56"/>
    <p:sldId id="493" r:id="rId57"/>
    <p:sldId id="289" r:id="rId58"/>
  </p:sldIdLst>
  <p:sldSz cx="9144000" cy="6858000" type="screen4x3"/>
  <p:notesSz cx="7010400" cy="9296400"/>
  <p:custDataLst>
    <p:custData r:id="rId7"/>
    <p:custData r:id="rId5"/>
    <p:custData r:id="rId4"/>
    <p:custData r:id="rId1"/>
    <p:custData r:id="rId9"/>
    <p:custData r:id="rId8"/>
    <p:custData r:id="rId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61D"/>
    <a:srgbClr val="FFFFFF"/>
    <a:srgbClr val="891738"/>
    <a:srgbClr val="C0C0C0"/>
    <a:srgbClr val="C07888"/>
    <a:srgbClr val="FAB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11" autoAdjust="0"/>
    <p:restoredTop sz="98401" autoAdjust="0"/>
  </p:normalViewPr>
  <p:slideViewPr>
    <p:cSldViewPr snapToGrid="0">
      <p:cViewPr varScale="1">
        <p:scale>
          <a:sx n="123" d="100"/>
          <a:sy n="123" d="100"/>
        </p:scale>
        <p:origin x="-2154" y="-90"/>
      </p:cViewPr>
      <p:guideLst>
        <p:guide orient="horz" pos="1800"/>
        <p:guide orient="horz" pos="2160"/>
        <p:guide pos="320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24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U.S. Economic Output</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Arial"/>
                <a:cs typeface="Arial"/>
              </a:defRPr>
            </a:pPr>
            <a:r>
              <a:rPr lang="en-US" sz="1400" b="1" i="0" u="none" strike="noStrike" baseline="0" dirty="0">
                <a:solidFill>
                  <a:srgbClr val="000000"/>
                </a:solidFill>
                <a:latin typeface="+mn-lt"/>
                <a:cs typeface="Calibri"/>
              </a:rPr>
              <a:t>(Real GDP - Quarterly Growth Rate)</a:t>
            </a:r>
          </a:p>
          <a:p>
            <a:pPr>
              <a:defRPr sz="1600" b="1" i="0" u="none" strike="noStrike" baseline="0">
                <a:solidFill>
                  <a:schemeClr val="tx1"/>
                </a:solidFill>
                <a:latin typeface="+mn-lt"/>
                <a:ea typeface="Arial"/>
                <a:cs typeface="Arial"/>
              </a:defRPr>
            </a:pPr>
            <a:r>
              <a:rPr lang="en-US" sz="1400" b="1" i="0" u="none" strike="noStrike" baseline="0" dirty="0">
                <a:solidFill>
                  <a:srgbClr val="000000"/>
                </a:solidFill>
                <a:latin typeface="+mn-lt"/>
                <a:cs typeface="Calibri"/>
              </a:rPr>
              <a:t>Seasonally Adjusted Annual Rate</a:t>
            </a:r>
          </a:p>
        </c:rich>
      </c:tx>
      <c:layout>
        <c:manualLayout>
          <c:xMode val="edge"/>
          <c:yMode val="edge"/>
          <c:x val="0.3251986157244286"/>
          <c:y val="2.187985260188418E-2"/>
        </c:manualLayout>
      </c:layout>
      <c:overlay val="0"/>
      <c:spPr>
        <a:noFill/>
        <a:ln w="14338">
          <a:noFill/>
        </a:ln>
      </c:spPr>
    </c:title>
    <c:autoTitleDeleted val="0"/>
    <c:plotArea>
      <c:layout>
        <c:manualLayout>
          <c:layoutTarget val="inner"/>
          <c:xMode val="edge"/>
          <c:yMode val="edge"/>
          <c:x val="8.1240729485769714E-2"/>
          <c:y val="0.22931039145330046"/>
          <c:w val="0.89650117212483948"/>
          <c:h val="0.69914164841269955"/>
        </c:manualLayout>
      </c:layout>
      <c:barChart>
        <c:barDir val="col"/>
        <c:grouping val="clustered"/>
        <c:varyColors val="0"/>
        <c:ser>
          <c:idx val="0"/>
          <c:order val="0"/>
          <c:tx>
            <c:strRef>
              <c:f>Sheet1!$B$1</c:f>
              <c:strCache>
                <c:ptCount val="1"/>
                <c:pt idx="0">
                  <c:v>GDP Growth</c:v>
                </c:pt>
              </c:strCache>
            </c:strRef>
          </c:tx>
          <c:spPr>
            <a:solidFill>
              <a:schemeClr val="accent3">
                <a:lumMod val="40000"/>
                <a:lumOff val="60000"/>
              </a:schemeClr>
            </a:solidFill>
            <a:ln>
              <a:solidFill>
                <a:schemeClr val="tx1"/>
              </a:solidFill>
            </a:ln>
          </c:spPr>
          <c:invertIfNegative val="0"/>
          <c:dPt>
            <c:idx val="24"/>
            <c:invertIfNegative val="0"/>
            <c:bubble3D val="0"/>
            <c:spPr>
              <a:solidFill>
                <a:srgbClr val="FF0000"/>
              </a:solidFill>
              <a:ln>
                <a:solidFill>
                  <a:schemeClr val="tx1"/>
                </a:solidFill>
              </a:ln>
            </c:spPr>
            <c:extLst xmlns:c16r2="http://schemas.microsoft.com/office/drawing/2015/06/chart">
              <c:ext xmlns:c16="http://schemas.microsoft.com/office/drawing/2014/chart" uri="{C3380CC4-5D6E-409C-BE32-E72D297353CC}">
                <c16:uniqueId val="{00000001-931F-4CED-9D27-1214FCE47F81}"/>
              </c:ext>
            </c:extLst>
          </c:dPt>
          <c:dPt>
            <c:idx val="25"/>
            <c:invertIfNegative val="0"/>
            <c:bubble3D val="0"/>
            <c:spPr>
              <a:solidFill>
                <a:srgbClr val="FF0000"/>
              </a:solidFill>
              <a:ln>
                <a:solidFill>
                  <a:schemeClr val="tx1"/>
                </a:solidFill>
              </a:ln>
            </c:spPr>
            <c:extLst xmlns:c16r2="http://schemas.microsoft.com/office/drawing/2015/06/chart">
              <c:ext xmlns:c16="http://schemas.microsoft.com/office/drawing/2014/chart" uri="{C3380CC4-5D6E-409C-BE32-E72D297353CC}">
                <c16:uniqueId val="{00000003-931F-4CED-9D27-1214FCE47F81}"/>
              </c:ext>
            </c:extLst>
          </c:dPt>
          <c:dPt>
            <c:idx val="31"/>
            <c:invertIfNegative val="0"/>
            <c:bubble3D val="0"/>
            <c:extLst xmlns:c16r2="http://schemas.microsoft.com/office/drawing/2015/06/chart">
              <c:ext xmlns:c16="http://schemas.microsoft.com/office/drawing/2014/chart" uri="{C3380CC4-5D6E-409C-BE32-E72D297353CC}">
                <c16:uniqueId val="{00000004-931F-4CED-9D27-1214FCE47F81}"/>
              </c:ext>
            </c:extLst>
          </c:dPt>
          <c:dPt>
            <c:idx val="36"/>
            <c:invertIfNegative val="0"/>
            <c:bubble3D val="0"/>
            <c:extLst xmlns:c16r2="http://schemas.microsoft.com/office/drawing/2015/06/chart">
              <c:ext xmlns:c16="http://schemas.microsoft.com/office/drawing/2014/chart" uri="{C3380CC4-5D6E-409C-BE32-E72D297353CC}">
                <c16:uniqueId val="{00000005-931F-4CED-9D27-1214FCE47F81}"/>
              </c:ext>
            </c:extLst>
          </c:dPt>
          <c:dPt>
            <c:idx val="38"/>
            <c:invertIfNegative val="0"/>
            <c:bubble3D val="0"/>
            <c:extLst xmlns:c16r2="http://schemas.microsoft.com/office/drawing/2015/06/chart">
              <c:ext xmlns:c16="http://schemas.microsoft.com/office/drawing/2014/chart" uri="{C3380CC4-5D6E-409C-BE32-E72D297353CC}">
                <c16:uniqueId val="{00000006-931F-4CED-9D27-1214FCE47F81}"/>
              </c:ext>
            </c:extLst>
          </c:dPt>
          <c:dPt>
            <c:idx val="39"/>
            <c:invertIfNegative val="0"/>
            <c:bubble3D val="0"/>
            <c:extLst xmlns:c16r2="http://schemas.microsoft.com/office/drawing/2015/06/chart">
              <c:ext xmlns:c16="http://schemas.microsoft.com/office/drawing/2014/chart" uri="{C3380CC4-5D6E-409C-BE32-E72D297353CC}">
                <c16:uniqueId val="{00000007-931F-4CED-9D27-1214FCE47F81}"/>
              </c:ext>
            </c:extLst>
          </c:dPt>
          <c:dLbls>
            <c:dLbl>
              <c:idx val="0"/>
              <c:layout>
                <c:manualLayout>
                  <c:x val="0"/>
                  <c:y val="-1.71415058328847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31F-4CED-9D27-1214FCE47F81}"/>
                </c:ext>
              </c:extLst>
            </c:dLbl>
            <c:dLbl>
              <c:idx val="5"/>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14"/>
              <c:layout>
                <c:manualLayout>
                  <c:x val="2.5155112778092697E-3"/>
                  <c:y val="1.641074177276288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31F-4CED-9D27-1214FCE47F81}"/>
                </c:ext>
              </c:extLst>
            </c:dLbl>
            <c:dLbl>
              <c:idx val="29"/>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0"/>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1"/>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4"/>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5"/>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31F-4CED-9D27-1214FCE47F81}"/>
                </c:ext>
              </c:extLst>
            </c:dLbl>
            <c:dLbl>
              <c:idx val="3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31F-4CED-9D27-1214FCE47F81}"/>
                </c:ext>
              </c:extLst>
            </c:dLbl>
            <c:dLbl>
              <c:idx val="3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31F-4CED-9D27-1214FCE47F81}"/>
                </c:ext>
              </c:extLst>
            </c:dLbl>
            <c:numFmt formatCode="0.0" sourceLinked="0"/>
            <c:spPr>
              <a:noFill/>
              <a:ln w="14338">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Sheet1!$B$2:$B$34</c:f>
              <c:numCache>
                <c:formatCode>General</c:formatCode>
                <c:ptCount val="33"/>
                <c:pt idx="0">
                  <c:v>-1.1000000000000001</c:v>
                </c:pt>
                <c:pt idx="1">
                  <c:v>5.5</c:v>
                </c:pt>
                <c:pt idx="2">
                  <c:v>5</c:v>
                </c:pt>
                <c:pt idx="3">
                  <c:v>2.2999999999999998</c:v>
                </c:pt>
                <c:pt idx="4">
                  <c:v>3.2</c:v>
                </c:pt>
                <c:pt idx="5">
                  <c:v>3</c:v>
                </c:pt>
                <c:pt idx="6">
                  <c:v>1.3</c:v>
                </c:pt>
                <c:pt idx="7">
                  <c:v>0.1</c:v>
                </c:pt>
                <c:pt idx="8">
                  <c:v>2</c:v>
                </c:pt>
                <c:pt idx="9">
                  <c:v>1.9</c:v>
                </c:pt>
                <c:pt idx="10">
                  <c:v>2.2000000000000002</c:v>
                </c:pt>
                <c:pt idx="11">
                  <c:v>2</c:v>
                </c:pt>
                <c:pt idx="12">
                  <c:v>2.2999999999999998</c:v>
                </c:pt>
                <c:pt idx="13">
                  <c:v>2.2000000000000002</c:v>
                </c:pt>
                <c:pt idx="14">
                  <c:v>3.2</c:v>
                </c:pt>
                <c:pt idx="15">
                  <c:v>3.5</c:v>
                </c:pt>
                <c:pt idx="16">
                  <c:v>2.5</c:v>
                </c:pt>
                <c:pt idx="17">
                  <c:v>3.5</c:v>
                </c:pt>
                <c:pt idx="18">
                  <c:v>2.9</c:v>
                </c:pt>
                <c:pt idx="19">
                  <c:v>1.1000000000000001</c:v>
                </c:pt>
                <c:pt idx="20">
                  <c:v>3.1</c:v>
                </c:pt>
                <c:pt idx="21">
                  <c:v>2</c:v>
                </c:pt>
                <c:pt idx="22">
                  <c:v>2.1</c:v>
                </c:pt>
                <c:pt idx="23">
                  <c:v>2.1</c:v>
                </c:pt>
                <c:pt idx="24">
                  <c:v>-5</c:v>
                </c:pt>
                <c:pt idx="25">
                  <c:v>-31.7</c:v>
                </c:pt>
                <c:pt idx="26">
                  <c:v>25</c:v>
                </c:pt>
                <c:pt idx="27">
                  <c:v>5</c:v>
                </c:pt>
                <c:pt idx="28">
                  <c:v>4</c:v>
                </c:pt>
                <c:pt idx="29">
                  <c:v>3</c:v>
                </c:pt>
                <c:pt idx="30">
                  <c:v>3</c:v>
                </c:pt>
                <c:pt idx="31">
                  <c:v>2</c:v>
                </c:pt>
              </c:numCache>
            </c:numRef>
          </c:val>
          <c:extLst xmlns:c16r2="http://schemas.microsoft.com/office/drawing/2015/06/chart">
            <c:ext xmlns:c16="http://schemas.microsoft.com/office/drawing/2014/chart" uri="{C3380CC4-5D6E-409C-BE32-E72D297353CC}">
              <c16:uniqueId val="{0000000E-931F-4CED-9D27-1214FCE47F81}"/>
            </c:ext>
          </c:extLst>
        </c:ser>
        <c:dLbls>
          <c:showLegendKey val="0"/>
          <c:showVal val="0"/>
          <c:showCatName val="0"/>
          <c:showSerName val="0"/>
          <c:showPercent val="0"/>
          <c:showBubbleSize val="0"/>
        </c:dLbls>
        <c:gapWidth val="30"/>
        <c:axId val="203839360"/>
        <c:axId val="203870208"/>
      </c:barChart>
      <c:lineChart>
        <c:grouping val="standard"/>
        <c:varyColors val="0"/>
        <c:ser>
          <c:idx val="1"/>
          <c:order val="1"/>
          <c:tx>
            <c:strRef>
              <c:f>Sheet1!$C$1</c:f>
              <c:strCache>
                <c:ptCount val="1"/>
                <c:pt idx="0">
                  <c:v>2% Maximum Sustainable Growth Rate</c:v>
                </c:pt>
              </c:strCache>
            </c:strRef>
          </c:tx>
          <c:spPr>
            <a:ln>
              <a:solidFill>
                <a:schemeClr val="accent2"/>
              </a:solidFill>
            </a:ln>
          </c:spPr>
          <c:marker>
            <c:symbol val="none"/>
          </c:marker>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Sheet1!$C$2:$C$34</c:f>
              <c:numCache>
                <c:formatCode>General</c:formatCode>
                <c:ptCount val="3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numCache>
            </c:numRef>
          </c:val>
          <c:smooth val="0"/>
          <c:extLst xmlns:c16r2="http://schemas.microsoft.com/office/drawing/2015/06/chart">
            <c:ext xmlns:c16="http://schemas.microsoft.com/office/drawing/2014/chart" uri="{C3380CC4-5D6E-409C-BE32-E72D297353CC}">
              <c16:uniqueId val="{0000000F-931F-4CED-9D27-1214FCE47F81}"/>
            </c:ext>
          </c:extLst>
        </c:ser>
        <c:ser>
          <c:idx val="2"/>
          <c:order val="2"/>
          <c:tx>
            <c:strRef>
              <c:f>Sheet1!#REF!</c:f>
              <c:strCache>
                <c:ptCount val="1"/>
                <c:pt idx="0">
                  <c:v>#REF!</c:v>
                </c:pt>
              </c:strCache>
            </c:strRef>
          </c:tx>
          <c:spPr>
            <a:ln>
              <a:solidFill>
                <a:schemeClr val="accent6">
                  <a:lumMod val="60000"/>
                  <a:lumOff val="40000"/>
                </a:schemeClr>
              </a:solidFill>
            </a:ln>
          </c:spPr>
          <c:marker>
            <c:symbol val="triangle"/>
            <c:size val="5"/>
            <c:spPr>
              <a:noFill/>
              <a:ln>
                <a:noFill/>
              </a:ln>
            </c:spPr>
          </c:marker>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10-931F-4CED-9D27-1214FCE47F81}"/>
            </c:ext>
          </c:extLst>
        </c:ser>
        <c:dLbls>
          <c:showLegendKey val="0"/>
          <c:showVal val="0"/>
          <c:showCatName val="0"/>
          <c:showSerName val="0"/>
          <c:showPercent val="0"/>
          <c:showBubbleSize val="0"/>
        </c:dLbls>
        <c:marker val="1"/>
        <c:smooth val="0"/>
        <c:axId val="203839360"/>
        <c:axId val="203870208"/>
      </c:lineChart>
      <c:catAx>
        <c:axId val="203839360"/>
        <c:scaling>
          <c:orientation val="minMax"/>
        </c:scaling>
        <c:delete val="0"/>
        <c:axPos val="b"/>
        <c:numFmt formatCode="General" sourceLinked="1"/>
        <c:majorTickMark val="out"/>
        <c:minorTickMark val="none"/>
        <c:tickLblPos val="nextTo"/>
        <c:spPr>
          <a:ln w="179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3870208"/>
        <c:crosses val="autoZero"/>
        <c:auto val="1"/>
        <c:lblAlgn val="ctr"/>
        <c:lblOffset val="100"/>
        <c:tickLblSkip val="4"/>
        <c:tickMarkSkip val="1"/>
        <c:noMultiLvlLbl val="0"/>
      </c:catAx>
      <c:valAx>
        <c:axId val="203870208"/>
        <c:scaling>
          <c:orientation val="minMax"/>
          <c:max val="30"/>
          <c:min val="-40"/>
        </c:scaling>
        <c:delete val="0"/>
        <c:axPos val="l"/>
        <c:majorGridlines>
          <c:spPr>
            <a:ln w="1792">
              <a:solidFill>
                <a:schemeClr val="tx1"/>
              </a:solidFill>
              <a:prstDash val="solid"/>
            </a:ln>
          </c:spPr>
        </c:majorGridlines>
        <c:numFmt formatCode="0" sourceLinked="0"/>
        <c:majorTickMark val="out"/>
        <c:minorTickMark val="none"/>
        <c:tickLblPos val="nextTo"/>
        <c:spPr>
          <a:ln w="179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3839360"/>
        <c:crosses val="autoZero"/>
        <c:crossBetween val="between"/>
        <c:majorUnit val="5"/>
        <c:minorUnit val="5"/>
      </c:valAx>
      <c:spPr>
        <a:ln>
          <a:solidFill>
            <a:schemeClr val="tx1"/>
          </a:solidFill>
        </a:ln>
      </c:spPr>
    </c:plotArea>
    <c:legend>
      <c:legendPos val="r"/>
      <c:legendEntry>
        <c:idx val="1"/>
        <c:txPr>
          <a:bodyPr/>
          <a:lstStyle/>
          <a:p>
            <a:pPr>
              <a:defRPr sz="1000" b="1" i="0" u="none" strike="noStrike" baseline="0">
                <a:solidFill>
                  <a:schemeClr val="tx1"/>
                </a:solidFill>
                <a:latin typeface="Arial"/>
                <a:ea typeface="Arial"/>
                <a:cs typeface="Arial"/>
              </a:defRPr>
            </a:pPr>
            <a:endParaRPr lang="en-US"/>
          </a:p>
        </c:txPr>
      </c:legendEntry>
      <c:legendEntry>
        <c:idx val="2"/>
        <c:delete val="1"/>
      </c:legendEntry>
      <c:layout>
        <c:manualLayout>
          <c:xMode val="edge"/>
          <c:yMode val="edge"/>
          <c:x val="0.32347258973448656"/>
          <c:y val="0.22902857582050334"/>
          <c:w val="0.3547383436423649"/>
          <c:h val="0.10530771752584853"/>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016"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Daily Tests (Left Scale)</c:v>
                </c:pt>
              </c:strCache>
            </c:strRef>
          </c:tx>
          <c:spPr>
            <a:ln w="41275" cap="rnd">
              <a:solidFill>
                <a:schemeClr val="accent1"/>
              </a:solidFill>
              <a:round/>
            </a:ln>
            <a:effectLst/>
          </c:spPr>
          <c:marker>
            <c:symbol val="none"/>
          </c:marker>
          <c:cat>
            <c:numRef>
              <c:f>Sheet1!$A$2:$A$164</c:f>
              <c:numCache>
                <c:formatCode>m/d;@</c:formatCode>
                <c:ptCount val="163"/>
                <c:pt idx="0">
                  <c:v>43918</c:v>
                </c:pt>
                <c:pt idx="1">
                  <c:v>43919</c:v>
                </c:pt>
                <c:pt idx="2">
                  <c:v>43920</c:v>
                </c:pt>
                <c:pt idx="3">
                  <c:v>43921</c:v>
                </c:pt>
                <c:pt idx="4">
                  <c:v>43922</c:v>
                </c:pt>
                <c:pt idx="5">
                  <c:v>43923</c:v>
                </c:pt>
                <c:pt idx="6">
                  <c:v>43924</c:v>
                </c:pt>
                <c:pt idx="7">
                  <c:v>43925</c:v>
                </c:pt>
                <c:pt idx="8">
                  <c:v>43926</c:v>
                </c:pt>
                <c:pt idx="9">
                  <c:v>43927</c:v>
                </c:pt>
                <c:pt idx="10">
                  <c:v>43928</c:v>
                </c:pt>
                <c:pt idx="11">
                  <c:v>43929</c:v>
                </c:pt>
                <c:pt idx="12">
                  <c:v>43930</c:v>
                </c:pt>
                <c:pt idx="13">
                  <c:v>43931</c:v>
                </c:pt>
                <c:pt idx="14">
                  <c:v>43932</c:v>
                </c:pt>
                <c:pt idx="15">
                  <c:v>43933</c:v>
                </c:pt>
                <c:pt idx="16">
                  <c:v>43934</c:v>
                </c:pt>
                <c:pt idx="17">
                  <c:v>43935</c:v>
                </c:pt>
                <c:pt idx="18">
                  <c:v>43936</c:v>
                </c:pt>
                <c:pt idx="19">
                  <c:v>43937</c:v>
                </c:pt>
                <c:pt idx="20">
                  <c:v>43938</c:v>
                </c:pt>
                <c:pt idx="21">
                  <c:v>43939</c:v>
                </c:pt>
                <c:pt idx="22">
                  <c:v>43940</c:v>
                </c:pt>
                <c:pt idx="23">
                  <c:v>43941</c:v>
                </c:pt>
                <c:pt idx="24">
                  <c:v>43942</c:v>
                </c:pt>
                <c:pt idx="25">
                  <c:v>43943</c:v>
                </c:pt>
                <c:pt idx="26">
                  <c:v>43944</c:v>
                </c:pt>
                <c:pt idx="27">
                  <c:v>43945</c:v>
                </c:pt>
                <c:pt idx="28">
                  <c:v>43946</c:v>
                </c:pt>
                <c:pt idx="29">
                  <c:v>43947</c:v>
                </c:pt>
                <c:pt idx="30">
                  <c:v>43948</c:v>
                </c:pt>
                <c:pt idx="31">
                  <c:v>43949</c:v>
                </c:pt>
                <c:pt idx="32">
                  <c:v>43950</c:v>
                </c:pt>
                <c:pt idx="33">
                  <c:v>43951</c:v>
                </c:pt>
                <c:pt idx="34">
                  <c:v>43952</c:v>
                </c:pt>
                <c:pt idx="35">
                  <c:v>43953</c:v>
                </c:pt>
                <c:pt idx="36">
                  <c:v>43954</c:v>
                </c:pt>
                <c:pt idx="37">
                  <c:v>43955</c:v>
                </c:pt>
                <c:pt idx="38">
                  <c:v>43956</c:v>
                </c:pt>
                <c:pt idx="39">
                  <c:v>43957</c:v>
                </c:pt>
                <c:pt idx="40">
                  <c:v>43958</c:v>
                </c:pt>
                <c:pt idx="41">
                  <c:v>43959</c:v>
                </c:pt>
                <c:pt idx="42">
                  <c:v>43960</c:v>
                </c:pt>
                <c:pt idx="43">
                  <c:v>43961</c:v>
                </c:pt>
                <c:pt idx="44">
                  <c:v>43962</c:v>
                </c:pt>
                <c:pt idx="45">
                  <c:v>43963</c:v>
                </c:pt>
                <c:pt idx="46">
                  <c:v>43964</c:v>
                </c:pt>
                <c:pt idx="47">
                  <c:v>43965</c:v>
                </c:pt>
                <c:pt idx="48">
                  <c:v>43966</c:v>
                </c:pt>
                <c:pt idx="49">
                  <c:v>43967</c:v>
                </c:pt>
                <c:pt idx="50">
                  <c:v>43968</c:v>
                </c:pt>
                <c:pt idx="51">
                  <c:v>43969</c:v>
                </c:pt>
                <c:pt idx="52">
                  <c:v>43970</c:v>
                </c:pt>
                <c:pt idx="53">
                  <c:v>43971</c:v>
                </c:pt>
                <c:pt idx="54">
                  <c:v>43972</c:v>
                </c:pt>
                <c:pt idx="55">
                  <c:v>43973</c:v>
                </c:pt>
                <c:pt idx="56">
                  <c:v>43974</c:v>
                </c:pt>
                <c:pt idx="57">
                  <c:v>43975</c:v>
                </c:pt>
                <c:pt idx="58">
                  <c:v>43976</c:v>
                </c:pt>
                <c:pt idx="59">
                  <c:v>43977</c:v>
                </c:pt>
                <c:pt idx="60">
                  <c:v>43978</c:v>
                </c:pt>
                <c:pt idx="61">
                  <c:v>43979</c:v>
                </c:pt>
                <c:pt idx="62">
                  <c:v>43980</c:v>
                </c:pt>
                <c:pt idx="63">
                  <c:v>43981</c:v>
                </c:pt>
                <c:pt idx="64">
                  <c:v>43982</c:v>
                </c:pt>
                <c:pt idx="65">
                  <c:v>43983</c:v>
                </c:pt>
                <c:pt idx="66">
                  <c:v>43984</c:v>
                </c:pt>
                <c:pt idx="67">
                  <c:v>43985</c:v>
                </c:pt>
                <c:pt idx="68">
                  <c:v>43986</c:v>
                </c:pt>
                <c:pt idx="69">
                  <c:v>43987</c:v>
                </c:pt>
                <c:pt idx="70">
                  <c:v>43988</c:v>
                </c:pt>
                <c:pt idx="71">
                  <c:v>43989</c:v>
                </c:pt>
                <c:pt idx="72">
                  <c:v>43990</c:v>
                </c:pt>
                <c:pt idx="73">
                  <c:v>43991</c:v>
                </c:pt>
                <c:pt idx="74">
                  <c:v>43992</c:v>
                </c:pt>
                <c:pt idx="75">
                  <c:v>43993</c:v>
                </c:pt>
                <c:pt idx="76">
                  <c:v>43994</c:v>
                </c:pt>
                <c:pt idx="77">
                  <c:v>43995</c:v>
                </c:pt>
                <c:pt idx="78">
                  <c:v>43996</c:v>
                </c:pt>
                <c:pt idx="79">
                  <c:v>43997</c:v>
                </c:pt>
                <c:pt idx="80">
                  <c:v>43998</c:v>
                </c:pt>
                <c:pt idx="81">
                  <c:v>43999</c:v>
                </c:pt>
                <c:pt idx="82">
                  <c:v>44000</c:v>
                </c:pt>
                <c:pt idx="83">
                  <c:v>44001</c:v>
                </c:pt>
                <c:pt idx="84">
                  <c:v>44002</c:v>
                </c:pt>
                <c:pt idx="85">
                  <c:v>44003</c:v>
                </c:pt>
                <c:pt idx="86">
                  <c:v>44004</c:v>
                </c:pt>
                <c:pt idx="87">
                  <c:v>44005</c:v>
                </c:pt>
                <c:pt idx="88">
                  <c:v>44006</c:v>
                </c:pt>
                <c:pt idx="89">
                  <c:v>44007</c:v>
                </c:pt>
                <c:pt idx="90">
                  <c:v>44008</c:v>
                </c:pt>
                <c:pt idx="91">
                  <c:v>44009</c:v>
                </c:pt>
                <c:pt idx="92">
                  <c:v>44010</c:v>
                </c:pt>
                <c:pt idx="93">
                  <c:v>44011</c:v>
                </c:pt>
                <c:pt idx="94">
                  <c:v>44012</c:v>
                </c:pt>
                <c:pt idx="95">
                  <c:v>44013</c:v>
                </c:pt>
                <c:pt idx="96">
                  <c:v>44014</c:v>
                </c:pt>
                <c:pt idx="97">
                  <c:v>44015</c:v>
                </c:pt>
                <c:pt idx="98">
                  <c:v>44016</c:v>
                </c:pt>
                <c:pt idx="99">
                  <c:v>44017</c:v>
                </c:pt>
                <c:pt idx="100">
                  <c:v>44018</c:v>
                </c:pt>
                <c:pt idx="101">
                  <c:v>44019</c:v>
                </c:pt>
                <c:pt idx="102">
                  <c:v>44020</c:v>
                </c:pt>
                <c:pt idx="103">
                  <c:v>44021</c:v>
                </c:pt>
                <c:pt idx="104">
                  <c:v>44022</c:v>
                </c:pt>
                <c:pt idx="105">
                  <c:v>44023</c:v>
                </c:pt>
                <c:pt idx="106">
                  <c:v>44024</c:v>
                </c:pt>
                <c:pt idx="107">
                  <c:v>44025</c:v>
                </c:pt>
                <c:pt idx="108">
                  <c:v>44026</c:v>
                </c:pt>
                <c:pt idx="109">
                  <c:v>44027</c:v>
                </c:pt>
                <c:pt idx="110">
                  <c:v>44028</c:v>
                </c:pt>
                <c:pt idx="111">
                  <c:v>44029</c:v>
                </c:pt>
                <c:pt idx="112">
                  <c:v>44030</c:v>
                </c:pt>
                <c:pt idx="113">
                  <c:v>44031</c:v>
                </c:pt>
                <c:pt idx="114">
                  <c:v>44032</c:v>
                </c:pt>
                <c:pt idx="115">
                  <c:v>44033</c:v>
                </c:pt>
                <c:pt idx="116">
                  <c:v>44034</c:v>
                </c:pt>
                <c:pt idx="117">
                  <c:v>44035</c:v>
                </c:pt>
                <c:pt idx="118">
                  <c:v>44036</c:v>
                </c:pt>
                <c:pt idx="119">
                  <c:v>44037</c:v>
                </c:pt>
                <c:pt idx="120">
                  <c:v>44038</c:v>
                </c:pt>
                <c:pt idx="121">
                  <c:v>44039</c:v>
                </c:pt>
                <c:pt idx="122">
                  <c:v>44040</c:v>
                </c:pt>
                <c:pt idx="123">
                  <c:v>44041</c:v>
                </c:pt>
                <c:pt idx="124">
                  <c:v>44042</c:v>
                </c:pt>
                <c:pt idx="125">
                  <c:v>44043</c:v>
                </c:pt>
                <c:pt idx="126">
                  <c:v>44044</c:v>
                </c:pt>
                <c:pt idx="127">
                  <c:v>44045</c:v>
                </c:pt>
                <c:pt idx="128">
                  <c:v>44046</c:v>
                </c:pt>
                <c:pt idx="129">
                  <c:v>44047</c:v>
                </c:pt>
                <c:pt idx="130">
                  <c:v>44048</c:v>
                </c:pt>
                <c:pt idx="131">
                  <c:v>44049</c:v>
                </c:pt>
                <c:pt idx="132">
                  <c:v>44050</c:v>
                </c:pt>
                <c:pt idx="133">
                  <c:v>44051</c:v>
                </c:pt>
                <c:pt idx="134">
                  <c:v>44052</c:v>
                </c:pt>
                <c:pt idx="135">
                  <c:v>44053</c:v>
                </c:pt>
                <c:pt idx="136">
                  <c:v>44054</c:v>
                </c:pt>
                <c:pt idx="137">
                  <c:v>44055</c:v>
                </c:pt>
                <c:pt idx="138">
                  <c:v>44056</c:v>
                </c:pt>
                <c:pt idx="139">
                  <c:v>44057</c:v>
                </c:pt>
                <c:pt idx="140">
                  <c:v>44058</c:v>
                </c:pt>
                <c:pt idx="141">
                  <c:v>44059</c:v>
                </c:pt>
                <c:pt idx="142">
                  <c:v>44060</c:v>
                </c:pt>
                <c:pt idx="143">
                  <c:v>44061</c:v>
                </c:pt>
                <c:pt idx="144">
                  <c:v>44062</c:v>
                </c:pt>
                <c:pt idx="145">
                  <c:v>44063</c:v>
                </c:pt>
                <c:pt idx="146">
                  <c:v>44064</c:v>
                </c:pt>
                <c:pt idx="147">
                  <c:v>44065</c:v>
                </c:pt>
                <c:pt idx="148">
                  <c:v>44066</c:v>
                </c:pt>
                <c:pt idx="149">
                  <c:v>44067</c:v>
                </c:pt>
                <c:pt idx="150">
                  <c:v>44068</c:v>
                </c:pt>
                <c:pt idx="151">
                  <c:v>44069</c:v>
                </c:pt>
                <c:pt idx="152">
                  <c:v>44070</c:v>
                </c:pt>
                <c:pt idx="153">
                  <c:v>44071</c:v>
                </c:pt>
                <c:pt idx="154">
                  <c:v>44072</c:v>
                </c:pt>
                <c:pt idx="155">
                  <c:v>44073</c:v>
                </c:pt>
                <c:pt idx="156">
                  <c:v>44074</c:v>
                </c:pt>
                <c:pt idx="157">
                  <c:v>44075</c:v>
                </c:pt>
                <c:pt idx="158">
                  <c:v>44076</c:v>
                </c:pt>
                <c:pt idx="159">
                  <c:v>44077</c:v>
                </c:pt>
                <c:pt idx="160">
                  <c:v>44078</c:v>
                </c:pt>
                <c:pt idx="161">
                  <c:v>44079</c:v>
                </c:pt>
                <c:pt idx="162">
                  <c:v>44080</c:v>
                </c:pt>
              </c:numCache>
            </c:numRef>
          </c:cat>
          <c:val>
            <c:numRef>
              <c:f>Sheet1!$B$2:$B$164</c:f>
              <c:numCache>
                <c:formatCode>#,##0</c:formatCode>
                <c:ptCount val="163"/>
                <c:pt idx="0">
                  <c:v>81213.28571428571</c:v>
                </c:pt>
                <c:pt idx="1">
                  <c:v>87233.142857142855</c:v>
                </c:pt>
                <c:pt idx="2">
                  <c:v>95849.28571428571</c:v>
                </c:pt>
                <c:pt idx="3">
                  <c:v>102019.71428571429</c:v>
                </c:pt>
                <c:pt idx="4">
                  <c:v>105466.42857142857</c:v>
                </c:pt>
                <c:pt idx="5">
                  <c:v>107900.14285714286</c:v>
                </c:pt>
                <c:pt idx="6">
                  <c:v>112219.28571428571</c:v>
                </c:pt>
                <c:pt idx="7">
                  <c:v>129694</c:v>
                </c:pt>
                <c:pt idx="8">
                  <c:v>134271.57142857142</c:v>
                </c:pt>
                <c:pt idx="9">
                  <c:v>139064</c:v>
                </c:pt>
                <c:pt idx="10">
                  <c:v>145051.42857142858</c:v>
                </c:pt>
                <c:pt idx="11">
                  <c:v>150618.14285714287</c:v>
                </c:pt>
                <c:pt idx="12">
                  <c:v>158076.28571428571</c:v>
                </c:pt>
                <c:pt idx="13">
                  <c:v>161719.57142857142</c:v>
                </c:pt>
                <c:pt idx="14">
                  <c:v>148547.28571428571</c:v>
                </c:pt>
                <c:pt idx="15">
                  <c:v>151299</c:v>
                </c:pt>
                <c:pt idx="16">
                  <c:v>148752.57142857142</c:v>
                </c:pt>
                <c:pt idx="17">
                  <c:v>148399.71428571429</c:v>
                </c:pt>
                <c:pt idx="18">
                  <c:v>146898.85714285713</c:v>
                </c:pt>
                <c:pt idx="19">
                  <c:v>145861.71428571429</c:v>
                </c:pt>
                <c:pt idx="20">
                  <c:v>145903.28571428571</c:v>
                </c:pt>
                <c:pt idx="21">
                  <c:v>147167.14285714287</c:v>
                </c:pt>
                <c:pt idx="22">
                  <c:v>149311.85714285713</c:v>
                </c:pt>
                <c:pt idx="23">
                  <c:v>150955.42857142858</c:v>
                </c:pt>
                <c:pt idx="24">
                  <c:v>151107.14285714287</c:v>
                </c:pt>
                <c:pt idx="25">
                  <c:v>177750.14285714287</c:v>
                </c:pt>
                <c:pt idx="26">
                  <c:v>181894.71428571429</c:v>
                </c:pt>
                <c:pt idx="27">
                  <c:v>192919.42857142858</c:v>
                </c:pt>
                <c:pt idx="28">
                  <c:v>211536</c:v>
                </c:pt>
                <c:pt idx="29">
                  <c:v>219015.71428571429</c:v>
                </c:pt>
                <c:pt idx="30">
                  <c:v>226117.42857142858</c:v>
                </c:pt>
                <c:pt idx="31">
                  <c:v>233800.28571428571</c:v>
                </c:pt>
                <c:pt idx="32">
                  <c:v>221674.85714285713</c:v>
                </c:pt>
                <c:pt idx="33">
                  <c:v>227388.85714285713</c:v>
                </c:pt>
                <c:pt idx="34">
                  <c:v>235870.14285714287</c:v>
                </c:pt>
                <c:pt idx="35">
                  <c:v>231717.85714285713</c:v>
                </c:pt>
                <c:pt idx="36">
                  <c:v>236035.85714285713</c:v>
                </c:pt>
                <c:pt idx="37">
                  <c:v>241186.71428571429</c:v>
                </c:pt>
                <c:pt idx="38">
                  <c:v>250452</c:v>
                </c:pt>
                <c:pt idx="39">
                  <c:v>251341.71428571429</c:v>
                </c:pt>
                <c:pt idx="40">
                  <c:v>261175.42857142858</c:v>
                </c:pt>
                <c:pt idx="41">
                  <c:v>261550.28571428571</c:v>
                </c:pt>
                <c:pt idx="42">
                  <c:v>267911</c:v>
                </c:pt>
                <c:pt idx="43">
                  <c:v>272170.42857142858</c:v>
                </c:pt>
                <c:pt idx="44">
                  <c:v>293694.28571428574</c:v>
                </c:pt>
                <c:pt idx="45">
                  <c:v>298992</c:v>
                </c:pt>
                <c:pt idx="46">
                  <c:v>309593.14285714284</c:v>
                </c:pt>
                <c:pt idx="47">
                  <c:v>318511.71428571426</c:v>
                </c:pt>
                <c:pt idx="48">
                  <c:v>327150.71428571426</c:v>
                </c:pt>
                <c:pt idx="49">
                  <c:v>337223.71428571426</c:v>
                </c:pt>
                <c:pt idx="50">
                  <c:v>352198.57142857142</c:v>
                </c:pt>
                <c:pt idx="51">
                  <c:v>348282.85714285716</c:v>
                </c:pt>
                <c:pt idx="52">
                  <c:v>361537.71428571426</c:v>
                </c:pt>
                <c:pt idx="53">
                  <c:v>374126</c:v>
                </c:pt>
                <c:pt idx="54">
                  <c:v>388089.57142857142</c:v>
                </c:pt>
                <c:pt idx="55">
                  <c:v>395341.71428571426</c:v>
                </c:pt>
                <c:pt idx="56">
                  <c:v>399324.57142857142</c:v>
                </c:pt>
                <c:pt idx="57">
                  <c:v>400803.28571428574</c:v>
                </c:pt>
                <c:pt idx="58">
                  <c:v>410499.71428571426</c:v>
                </c:pt>
                <c:pt idx="59">
                  <c:v>396870.14285714284</c:v>
                </c:pt>
                <c:pt idx="60">
                  <c:v>382766.42857142858</c:v>
                </c:pt>
                <c:pt idx="61">
                  <c:v>378859.42857142858</c:v>
                </c:pt>
                <c:pt idx="62">
                  <c:v>390022.42857142858</c:v>
                </c:pt>
                <c:pt idx="63">
                  <c:v>395130.14285714284</c:v>
                </c:pt>
                <c:pt idx="64">
                  <c:v>397225.28571428574</c:v>
                </c:pt>
                <c:pt idx="65">
                  <c:v>395759.42857142858</c:v>
                </c:pt>
                <c:pt idx="66">
                  <c:v>411861.42857142858</c:v>
                </c:pt>
                <c:pt idx="67">
                  <c:v>434473</c:v>
                </c:pt>
                <c:pt idx="68">
                  <c:v>438260.71428571426</c:v>
                </c:pt>
                <c:pt idx="69">
                  <c:v>440981.57142857142</c:v>
                </c:pt>
                <c:pt idx="70">
                  <c:v>454481.14285714284</c:v>
                </c:pt>
                <c:pt idx="71">
                  <c:v>461590.85714285716</c:v>
                </c:pt>
                <c:pt idx="72">
                  <c:v>459136.42857142858</c:v>
                </c:pt>
                <c:pt idx="73">
                  <c:v>459290.42857142858</c:v>
                </c:pt>
                <c:pt idx="74">
                  <c:v>453902.57142857142</c:v>
                </c:pt>
                <c:pt idx="75">
                  <c:v>453684.14285714284</c:v>
                </c:pt>
                <c:pt idx="76">
                  <c:v>470377</c:v>
                </c:pt>
                <c:pt idx="77">
                  <c:v>466973.71428571426</c:v>
                </c:pt>
                <c:pt idx="78">
                  <c:v>472585.28571428574</c:v>
                </c:pt>
                <c:pt idx="79">
                  <c:v>477966</c:v>
                </c:pt>
                <c:pt idx="80">
                  <c:v>484366.71428571426</c:v>
                </c:pt>
                <c:pt idx="81">
                  <c:v>492408.28571428574</c:v>
                </c:pt>
                <c:pt idx="82">
                  <c:v>500513.71428571426</c:v>
                </c:pt>
                <c:pt idx="83">
                  <c:v>493494.71428571426</c:v>
                </c:pt>
                <c:pt idx="84">
                  <c:v>502464.28571428574</c:v>
                </c:pt>
                <c:pt idx="85">
                  <c:v>506161.14285714284</c:v>
                </c:pt>
                <c:pt idx="86">
                  <c:v>510988.85714285716</c:v>
                </c:pt>
                <c:pt idx="87">
                  <c:v>514873.14285714284</c:v>
                </c:pt>
                <c:pt idx="88">
                  <c:v>519717.71428571426</c:v>
                </c:pt>
                <c:pt idx="89">
                  <c:v>536997</c:v>
                </c:pt>
                <c:pt idx="90">
                  <c:v>541676.28571428568</c:v>
                </c:pt>
                <c:pt idx="91">
                  <c:v>547415</c:v>
                </c:pt>
                <c:pt idx="92">
                  <c:v>557815</c:v>
                </c:pt>
                <c:pt idx="93">
                  <c:v>583560.57142857148</c:v>
                </c:pt>
                <c:pt idx="94">
                  <c:v>602466.85714285716</c:v>
                </c:pt>
                <c:pt idx="95">
                  <c:v>618764.57142857148</c:v>
                </c:pt>
                <c:pt idx="96">
                  <c:v>622360</c:v>
                </c:pt>
                <c:pt idx="97">
                  <c:v>637246</c:v>
                </c:pt>
                <c:pt idx="98">
                  <c:v>643358.14285714284</c:v>
                </c:pt>
                <c:pt idx="99">
                  <c:v>657294.14285714284</c:v>
                </c:pt>
                <c:pt idx="100">
                  <c:v>636490.85714285716</c:v>
                </c:pt>
                <c:pt idx="101">
                  <c:v>638023.42857142852</c:v>
                </c:pt>
                <c:pt idx="102">
                  <c:v>637425.71428571432</c:v>
                </c:pt>
                <c:pt idx="103">
                  <c:v>643244.85714285716</c:v>
                </c:pt>
                <c:pt idx="104">
                  <c:v>657510.14285714284</c:v>
                </c:pt>
                <c:pt idx="105">
                  <c:v>665549.14285714284</c:v>
                </c:pt>
                <c:pt idx="106">
                  <c:v>676531.14285714284</c:v>
                </c:pt>
                <c:pt idx="107">
                  <c:v>704013.28571428568</c:v>
                </c:pt>
                <c:pt idx="108">
                  <c:v>723326.28571428568</c:v>
                </c:pt>
                <c:pt idx="109">
                  <c:v>742311.28571428568</c:v>
                </c:pt>
                <c:pt idx="110">
                  <c:v>760099</c:v>
                </c:pt>
                <c:pt idx="111">
                  <c:v>763897</c:v>
                </c:pt>
                <c:pt idx="112">
                  <c:v>772923.85714285716</c:v>
                </c:pt>
                <c:pt idx="113">
                  <c:v>778664.42857142852</c:v>
                </c:pt>
                <c:pt idx="114">
                  <c:v>781155.71428571432</c:v>
                </c:pt>
                <c:pt idx="115">
                  <c:v>778336.57142857148</c:v>
                </c:pt>
                <c:pt idx="116">
                  <c:v>783123</c:v>
                </c:pt>
                <c:pt idx="117">
                  <c:v>782670.85714285716</c:v>
                </c:pt>
                <c:pt idx="118">
                  <c:v>795877.42857142852</c:v>
                </c:pt>
                <c:pt idx="119">
                  <c:v>801014.14285714284</c:v>
                </c:pt>
                <c:pt idx="120">
                  <c:v>809200.28571428568</c:v>
                </c:pt>
                <c:pt idx="121">
                  <c:v>816318.14285714284</c:v>
                </c:pt>
                <c:pt idx="122">
                  <c:v>813888.85714285716</c:v>
                </c:pt>
                <c:pt idx="123">
                  <c:v>822470</c:v>
                </c:pt>
                <c:pt idx="124">
                  <c:v>820824.42857142852</c:v>
                </c:pt>
                <c:pt idx="125">
                  <c:v>790698.42857142852</c:v>
                </c:pt>
                <c:pt idx="126">
                  <c:v>778653.85714285716</c:v>
                </c:pt>
                <c:pt idx="127">
                  <c:v>760095.42857142852</c:v>
                </c:pt>
                <c:pt idx="128">
                  <c:v>755931.14285714284</c:v>
                </c:pt>
                <c:pt idx="129">
                  <c:v>750231</c:v>
                </c:pt>
                <c:pt idx="130">
                  <c:v>725689.71428571432</c:v>
                </c:pt>
                <c:pt idx="131">
                  <c:v>715096.28571428568</c:v>
                </c:pt>
                <c:pt idx="132">
                  <c:v>720367.85714285716</c:v>
                </c:pt>
                <c:pt idx="133">
                  <c:v>711656.28571428568</c:v>
                </c:pt>
                <c:pt idx="134">
                  <c:v>711487</c:v>
                </c:pt>
                <c:pt idx="135">
                  <c:v>722679.28571428568</c:v>
                </c:pt>
                <c:pt idx="136">
                  <c:v>728828</c:v>
                </c:pt>
                <c:pt idx="137">
                  <c:v>700144.42857142852</c:v>
                </c:pt>
                <c:pt idx="138">
                  <c:v>721531.71428571432</c:v>
                </c:pt>
                <c:pt idx="139">
                  <c:v>732599.42857142852</c:v>
                </c:pt>
                <c:pt idx="140">
                  <c:v>743137.28571428568</c:v>
                </c:pt>
                <c:pt idx="141">
                  <c:v>752497.71428571432</c:v>
                </c:pt>
                <c:pt idx="142">
                  <c:v>742245.71428571432</c:v>
                </c:pt>
                <c:pt idx="143">
                  <c:v>728416.57142857148</c:v>
                </c:pt>
                <c:pt idx="144">
                  <c:v>756219.42857142852</c:v>
                </c:pt>
                <c:pt idx="145">
                  <c:v>725153.85714285716</c:v>
                </c:pt>
                <c:pt idx="146">
                  <c:v>709307.71428571432</c:v>
                </c:pt>
                <c:pt idx="147">
                  <c:v>710318.71428571432</c:v>
                </c:pt>
                <c:pt idx="148">
                  <c:v>686379.85714285716</c:v>
                </c:pt>
                <c:pt idx="149">
                  <c:v>689083.28571428568</c:v>
                </c:pt>
                <c:pt idx="150">
                  <c:v>685726.28571428568</c:v>
                </c:pt>
                <c:pt idx="151">
                  <c:v>683619.42857142852</c:v>
                </c:pt>
                <c:pt idx="152">
                  <c:v>692794.28571428568</c:v>
                </c:pt>
                <c:pt idx="153">
                  <c:v>696885.71428571432</c:v>
                </c:pt>
                <c:pt idx="154">
                  <c:v>697497.57142857148</c:v>
                </c:pt>
                <c:pt idx="155">
                  <c:v>714952.85714285716</c:v>
                </c:pt>
                <c:pt idx="156" formatCode="General">
                  <c:v>715478.57142857148</c:v>
                </c:pt>
                <c:pt idx="157" formatCode="General">
                  <c:v>724674.28571428568</c:v>
                </c:pt>
                <c:pt idx="158" formatCode="General">
                  <c:v>720289.71428571432</c:v>
                </c:pt>
                <c:pt idx="159" formatCode="General">
                  <c:v>717641.71428571432</c:v>
                </c:pt>
                <c:pt idx="160" formatCode="General">
                  <c:v>736194.42857142852</c:v>
                </c:pt>
                <c:pt idx="161" formatCode="General">
                  <c:v>741625</c:v>
                </c:pt>
                <c:pt idx="162" formatCode="General">
                  <c:v>740979.85714285716</c:v>
                </c:pt>
              </c:numCache>
            </c:numRef>
          </c:val>
          <c:smooth val="0"/>
          <c:extLst xmlns:c16r2="http://schemas.microsoft.com/office/drawing/2015/06/chart">
            <c:ext xmlns:c16="http://schemas.microsoft.com/office/drawing/2014/chart" uri="{C3380CC4-5D6E-409C-BE32-E72D297353CC}">
              <c16:uniqueId val="{00000000-651B-5542-A871-1B8350B6F53F}"/>
            </c:ext>
          </c:extLst>
        </c:ser>
        <c:dLbls>
          <c:showLegendKey val="0"/>
          <c:showVal val="0"/>
          <c:showCatName val="0"/>
          <c:showSerName val="0"/>
          <c:showPercent val="0"/>
          <c:showBubbleSize val="0"/>
        </c:dLbls>
        <c:marker val="1"/>
        <c:smooth val="0"/>
        <c:axId val="223106176"/>
        <c:axId val="223107712"/>
      </c:lineChart>
      <c:lineChart>
        <c:grouping val="standard"/>
        <c:varyColors val="0"/>
        <c:ser>
          <c:idx val="1"/>
          <c:order val="1"/>
          <c:tx>
            <c:strRef>
              <c:f>Sheet1!$C$1</c:f>
              <c:strCache>
                <c:ptCount val="1"/>
                <c:pt idx="0">
                  <c:v>Percent Positive (Right Scale)</c:v>
                </c:pt>
              </c:strCache>
            </c:strRef>
          </c:tx>
          <c:spPr>
            <a:ln w="41275" cap="rnd">
              <a:solidFill>
                <a:schemeClr val="accent2"/>
              </a:solidFill>
              <a:round/>
            </a:ln>
            <a:effectLst/>
          </c:spPr>
          <c:marker>
            <c:symbol val="none"/>
          </c:marker>
          <c:cat>
            <c:numRef>
              <c:f>Sheet1!$A$2:$A$164</c:f>
              <c:numCache>
                <c:formatCode>m/d;@</c:formatCode>
                <c:ptCount val="163"/>
                <c:pt idx="0">
                  <c:v>43918</c:v>
                </c:pt>
                <c:pt idx="1">
                  <c:v>43919</c:v>
                </c:pt>
                <c:pt idx="2">
                  <c:v>43920</c:v>
                </c:pt>
                <c:pt idx="3">
                  <c:v>43921</c:v>
                </c:pt>
                <c:pt idx="4">
                  <c:v>43922</c:v>
                </c:pt>
                <c:pt idx="5">
                  <c:v>43923</c:v>
                </c:pt>
                <c:pt idx="6">
                  <c:v>43924</c:v>
                </c:pt>
                <c:pt idx="7">
                  <c:v>43925</c:v>
                </c:pt>
                <c:pt idx="8">
                  <c:v>43926</c:v>
                </c:pt>
                <c:pt idx="9">
                  <c:v>43927</c:v>
                </c:pt>
                <c:pt idx="10">
                  <c:v>43928</c:v>
                </c:pt>
                <c:pt idx="11">
                  <c:v>43929</c:v>
                </c:pt>
                <c:pt idx="12">
                  <c:v>43930</c:v>
                </c:pt>
                <c:pt idx="13">
                  <c:v>43931</c:v>
                </c:pt>
                <c:pt idx="14">
                  <c:v>43932</c:v>
                </c:pt>
                <c:pt idx="15">
                  <c:v>43933</c:v>
                </c:pt>
                <c:pt idx="16">
                  <c:v>43934</c:v>
                </c:pt>
                <c:pt idx="17">
                  <c:v>43935</c:v>
                </c:pt>
                <c:pt idx="18">
                  <c:v>43936</c:v>
                </c:pt>
                <c:pt idx="19">
                  <c:v>43937</c:v>
                </c:pt>
                <c:pt idx="20">
                  <c:v>43938</c:v>
                </c:pt>
                <c:pt idx="21">
                  <c:v>43939</c:v>
                </c:pt>
                <c:pt idx="22">
                  <c:v>43940</c:v>
                </c:pt>
                <c:pt idx="23">
                  <c:v>43941</c:v>
                </c:pt>
                <c:pt idx="24">
                  <c:v>43942</c:v>
                </c:pt>
                <c:pt idx="25">
                  <c:v>43943</c:v>
                </c:pt>
                <c:pt idx="26">
                  <c:v>43944</c:v>
                </c:pt>
                <c:pt idx="27">
                  <c:v>43945</c:v>
                </c:pt>
                <c:pt idx="28">
                  <c:v>43946</c:v>
                </c:pt>
                <c:pt idx="29">
                  <c:v>43947</c:v>
                </c:pt>
                <c:pt idx="30">
                  <c:v>43948</c:v>
                </c:pt>
                <c:pt idx="31">
                  <c:v>43949</c:v>
                </c:pt>
                <c:pt idx="32">
                  <c:v>43950</c:v>
                </c:pt>
                <c:pt idx="33">
                  <c:v>43951</c:v>
                </c:pt>
                <c:pt idx="34">
                  <c:v>43952</c:v>
                </c:pt>
                <c:pt idx="35">
                  <c:v>43953</c:v>
                </c:pt>
                <c:pt idx="36">
                  <c:v>43954</c:v>
                </c:pt>
                <c:pt idx="37">
                  <c:v>43955</c:v>
                </c:pt>
                <c:pt idx="38">
                  <c:v>43956</c:v>
                </c:pt>
                <c:pt idx="39">
                  <c:v>43957</c:v>
                </c:pt>
                <c:pt idx="40">
                  <c:v>43958</c:v>
                </c:pt>
                <c:pt idx="41">
                  <c:v>43959</c:v>
                </c:pt>
                <c:pt idx="42">
                  <c:v>43960</c:v>
                </c:pt>
                <c:pt idx="43">
                  <c:v>43961</c:v>
                </c:pt>
                <c:pt idx="44">
                  <c:v>43962</c:v>
                </c:pt>
                <c:pt idx="45">
                  <c:v>43963</c:v>
                </c:pt>
                <c:pt idx="46">
                  <c:v>43964</c:v>
                </c:pt>
                <c:pt idx="47">
                  <c:v>43965</c:v>
                </c:pt>
                <c:pt idx="48">
                  <c:v>43966</c:v>
                </c:pt>
                <c:pt idx="49">
                  <c:v>43967</c:v>
                </c:pt>
                <c:pt idx="50">
                  <c:v>43968</c:v>
                </c:pt>
                <c:pt idx="51">
                  <c:v>43969</c:v>
                </c:pt>
                <c:pt idx="52">
                  <c:v>43970</c:v>
                </c:pt>
                <c:pt idx="53">
                  <c:v>43971</c:v>
                </c:pt>
                <c:pt idx="54">
                  <c:v>43972</c:v>
                </c:pt>
                <c:pt idx="55">
                  <c:v>43973</c:v>
                </c:pt>
                <c:pt idx="56">
                  <c:v>43974</c:v>
                </c:pt>
                <c:pt idx="57">
                  <c:v>43975</c:v>
                </c:pt>
                <c:pt idx="58">
                  <c:v>43976</c:v>
                </c:pt>
                <c:pt idx="59">
                  <c:v>43977</c:v>
                </c:pt>
                <c:pt idx="60">
                  <c:v>43978</c:v>
                </c:pt>
                <c:pt idx="61">
                  <c:v>43979</c:v>
                </c:pt>
                <c:pt idx="62">
                  <c:v>43980</c:v>
                </c:pt>
                <c:pt idx="63">
                  <c:v>43981</c:v>
                </c:pt>
                <c:pt idx="64">
                  <c:v>43982</c:v>
                </c:pt>
                <c:pt idx="65">
                  <c:v>43983</c:v>
                </c:pt>
                <c:pt idx="66">
                  <c:v>43984</c:v>
                </c:pt>
                <c:pt idx="67">
                  <c:v>43985</c:v>
                </c:pt>
                <c:pt idx="68">
                  <c:v>43986</c:v>
                </c:pt>
                <c:pt idx="69">
                  <c:v>43987</c:v>
                </c:pt>
                <c:pt idx="70">
                  <c:v>43988</c:v>
                </c:pt>
                <c:pt idx="71">
                  <c:v>43989</c:v>
                </c:pt>
                <c:pt idx="72">
                  <c:v>43990</c:v>
                </c:pt>
                <c:pt idx="73">
                  <c:v>43991</c:v>
                </c:pt>
                <c:pt idx="74">
                  <c:v>43992</c:v>
                </c:pt>
                <c:pt idx="75">
                  <c:v>43993</c:v>
                </c:pt>
                <c:pt idx="76">
                  <c:v>43994</c:v>
                </c:pt>
                <c:pt idx="77">
                  <c:v>43995</c:v>
                </c:pt>
                <c:pt idx="78">
                  <c:v>43996</c:v>
                </c:pt>
                <c:pt idx="79">
                  <c:v>43997</c:v>
                </c:pt>
                <c:pt idx="80">
                  <c:v>43998</c:v>
                </c:pt>
                <c:pt idx="81">
                  <c:v>43999</c:v>
                </c:pt>
                <c:pt idx="82">
                  <c:v>44000</c:v>
                </c:pt>
                <c:pt idx="83">
                  <c:v>44001</c:v>
                </c:pt>
                <c:pt idx="84">
                  <c:v>44002</c:v>
                </c:pt>
                <c:pt idx="85">
                  <c:v>44003</c:v>
                </c:pt>
                <c:pt idx="86">
                  <c:v>44004</c:v>
                </c:pt>
                <c:pt idx="87">
                  <c:v>44005</c:v>
                </c:pt>
                <c:pt idx="88">
                  <c:v>44006</c:v>
                </c:pt>
                <c:pt idx="89">
                  <c:v>44007</c:v>
                </c:pt>
                <c:pt idx="90">
                  <c:v>44008</c:v>
                </c:pt>
                <c:pt idx="91">
                  <c:v>44009</c:v>
                </c:pt>
                <c:pt idx="92">
                  <c:v>44010</c:v>
                </c:pt>
                <c:pt idx="93">
                  <c:v>44011</c:v>
                </c:pt>
                <c:pt idx="94">
                  <c:v>44012</c:v>
                </c:pt>
                <c:pt idx="95">
                  <c:v>44013</c:v>
                </c:pt>
                <c:pt idx="96">
                  <c:v>44014</c:v>
                </c:pt>
                <c:pt idx="97">
                  <c:v>44015</c:v>
                </c:pt>
                <c:pt idx="98">
                  <c:v>44016</c:v>
                </c:pt>
                <c:pt idx="99">
                  <c:v>44017</c:v>
                </c:pt>
                <c:pt idx="100">
                  <c:v>44018</c:v>
                </c:pt>
                <c:pt idx="101">
                  <c:v>44019</c:v>
                </c:pt>
                <c:pt idx="102">
                  <c:v>44020</c:v>
                </c:pt>
                <c:pt idx="103">
                  <c:v>44021</c:v>
                </c:pt>
                <c:pt idx="104">
                  <c:v>44022</c:v>
                </c:pt>
                <c:pt idx="105">
                  <c:v>44023</c:v>
                </c:pt>
                <c:pt idx="106">
                  <c:v>44024</c:v>
                </c:pt>
                <c:pt idx="107">
                  <c:v>44025</c:v>
                </c:pt>
                <c:pt idx="108">
                  <c:v>44026</c:v>
                </c:pt>
                <c:pt idx="109">
                  <c:v>44027</c:v>
                </c:pt>
                <c:pt idx="110">
                  <c:v>44028</c:v>
                </c:pt>
                <c:pt idx="111">
                  <c:v>44029</c:v>
                </c:pt>
                <c:pt idx="112">
                  <c:v>44030</c:v>
                </c:pt>
                <c:pt idx="113">
                  <c:v>44031</c:v>
                </c:pt>
                <c:pt idx="114">
                  <c:v>44032</c:v>
                </c:pt>
                <c:pt idx="115">
                  <c:v>44033</c:v>
                </c:pt>
                <c:pt idx="116">
                  <c:v>44034</c:v>
                </c:pt>
                <c:pt idx="117">
                  <c:v>44035</c:v>
                </c:pt>
                <c:pt idx="118">
                  <c:v>44036</c:v>
                </c:pt>
                <c:pt idx="119">
                  <c:v>44037</c:v>
                </c:pt>
                <c:pt idx="120">
                  <c:v>44038</c:v>
                </c:pt>
                <c:pt idx="121">
                  <c:v>44039</c:v>
                </c:pt>
                <c:pt idx="122">
                  <c:v>44040</c:v>
                </c:pt>
                <c:pt idx="123">
                  <c:v>44041</c:v>
                </c:pt>
                <c:pt idx="124">
                  <c:v>44042</c:v>
                </c:pt>
                <c:pt idx="125">
                  <c:v>44043</c:v>
                </c:pt>
                <c:pt idx="126">
                  <c:v>44044</c:v>
                </c:pt>
                <c:pt idx="127">
                  <c:v>44045</c:v>
                </c:pt>
                <c:pt idx="128">
                  <c:v>44046</c:v>
                </c:pt>
                <c:pt idx="129">
                  <c:v>44047</c:v>
                </c:pt>
                <c:pt idx="130">
                  <c:v>44048</c:v>
                </c:pt>
                <c:pt idx="131">
                  <c:v>44049</c:v>
                </c:pt>
                <c:pt idx="132">
                  <c:v>44050</c:v>
                </c:pt>
                <c:pt idx="133">
                  <c:v>44051</c:v>
                </c:pt>
                <c:pt idx="134">
                  <c:v>44052</c:v>
                </c:pt>
                <c:pt idx="135">
                  <c:v>44053</c:v>
                </c:pt>
                <c:pt idx="136">
                  <c:v>44054</c:v>
                </c:pt>
                <c:pt idx="137">
                  <c:v>44055</c:v>
                </c:pt>
                <c:pt idx="138">
                  <c:v>44056</c:v>
                </c:pt>
                <c:pt idx="139">
                  <c:v>44057</c:v>
                </c:pt>
                <c:pt idx="140">
                  <c:v>44058</c:v>
                </c:pt>
                <c:pt idx="141">
                  <c:v>44059</c:v>
                </c:pt>
                <c:pt idx="142">
                  <c:v>44060</c:v>
                </c:pt>
                <c:pt idx="143">
                  <c:v>44061</c:v>
                </c:pt>
                <c:pt idx="144">
                  <c:v>44062</c:v>
                </c:pt>
                <c:pt idx="145">
                  <c:v>44063</c:v>
                </c:pt>
                <c:pt idx="146">
                  <c:v>44064</c:v>
                </c:pt>
                <c:pt idx="147">
                  <c:v>44065</c:v>
                </c:pt>
                <c:pt idx="148">
                  <c:v>44066</c:v>
                </c:pt>
                <c:pt idx="149">
                  <c:v>44067</c:v>
                </c:pt>
                <c:pt idx="150">
                  <c:v>44068</c:v>
                </c:pt>
                <c:pt idx="151">
                  <c:v>44069</c:v>
                </c:pt>
                <c:pt idx="152">
                  <c:v>44070</c:v>
                </c:pt>
                <c:pt idx="153">
                  <c:v>44071</c:v>
                </c:pt>
                <c:pt idx="154">
                  <c:v>44072</c:v>
                </c:pt>
                <c:pt idx="155">
                  <c:v>44073</c:v>
                </c:pt>
                <c:pt idx="156">
                  <c:v>44074</c:v>
                </c:pt>
                <c:pt idx="157">
                  <c:v>44075</c:v>
                </c:pt>
                <c:pt idx="158">
                  <c:v>44076</c:v>
                </c:pt>
                <c:pt idx="159">
                  <c:v>44077</c:v>
                </c:pt>
                <c:pt idx="160">
                  <c:v>44078</c:v>
                </c:pt>
                <c:pt idx="161">
                  <c:v>44079</c:v>
                </c:pt>
                <c:pt idx="162">
                  <c:v>44080</c:v>
                </c:pt>
              </c:numCache>
            </c:numRef>
          </c:cat>
          <c:val>
            <c:numRef>
              <c:f>Sheet1!$C$2:$C$164</c:f>
              <c:numCache>
                <c:formatCode>0.0%</c:formatCode>
                <c:ptCount val="163"/>
                <c:pt idx="0">
                  <c:v>0.1785987525762916</c:v>
                </c:pt>
                <c:pt idx="1">
                  <c:v>0.18155962146814578</c:v>
                </c:pt>
                <c:pt idx="2">
                  <c:v>0.17985560656246674</c:v>
                </c:pt>
                <c:pt idx="3">
                  <c:v>0.18929172005598419</c:v>
                </c:pt>
                <c:pt idx="4">
                  <c:v>0.20142867201457673</c:v>
                </c:pt>
                <c:pt idx="5">
                  <c:v>0.21030141855529097</c:v>
                </c:pt>
                <c:pt idx="6">
                  <c:v>0.21814056220029571</c:v>
                </c:pt>
                <c:pt idx="7">
                  <c:v>0.21250088845894727</c:v>
                </c:pt>
                <c:pt idx="8">
                  <c:v>0.21095648169163445</c:v>
                </c:pt>
                <c:pt idx="9">
                  <c:v>0.21174495817566311</c:v>
                </c:pt>
                <c:pt idx="10">
                  <c:v>0.20880829272941964</c:v>
                </c:pt>
                <c:pt idx="11">
                  <c:v>0.20445597962753273</c:v>
                </c:pt>
                <c:pt idx="12">
                  <c:v>0.19955464626618652</c:v>
                </c:pt>
                <c:pt idx="13">
                  <c:v>0.19619538507500692</c:v>
                </c:pt>
                <c:pt idx="14">
                  <c:v>0.20733984181897153</c:v>
                </c:pt>
                <c:pt idx="15">
                  <c:v>0.2054692224846538</c:v>
                </c:pt>
                <c:pt idx="16">
                  <c:v>0.20503192606599993</c:v>
                </c:pt>
                <c:pt idx="17">
                  <c:v>0.2006891488014845</c:v>
                </c:pt>
                <c:pt idx="18">
                  <c:v>0.20271133919556009</c:v>
                </c:pt>
                <c:pt idx="19">
                  <c:v>0.20093633271361572</c:v>
                </c:pt>
                <c:pt idx="20">
                  <c:v>0.1987305925186387</c:v>
                </c:pt>
                <c:pt idx="21">
                  <c:v>0.19425219922493461</c:v>
                </c:pt>
                <c:pt idx="22">
                  <c:v>0.19111055864005586</c:v>
                </c:pt>
                <c:pt idx="23">
                  <c:v>0.18972214010483163</c:v>
                </c:pt>
                <c:pt idx="24">
                  <c:v>0.19021067316015428</c:v>
                </c:pt>
                <c:pt idx="25">
                  <c:v>0.17138313108650302</c:v>
                </c:pt>
                <c:pt idx="26">
                  <c:v>0.16796296148469292</c:v>
                </c:pt>
                <c:pt idx="27">
                  <c:v>0.15988597629144088</c:v>
                </c:pt>
                <c:pt idx="28">
                  <c:v>0.15106597952953846</c:v>
                </c:pt>
                <c:pt idx="29">
                  <c:v>0.14453488147003085</c:v>
                </c:pt>
                <c:pt idx="30">
                  <c:v>0.13569213813581074</c:v>
                </c:pt>
                <c:pt idx="31">
                  <c:v>0.12851506323985046</c:v>
                </c:pt>
                <c:pt idx="32">
                  <c:v>0.13169557752477576</c:v>
                </c:pt>
                <c:pt idx="33">
                  <c:v>0.126289823688189</c:v>
                </c:pt>
                <c:pt idx="34">
                  <c:v>0.12158633483887975</c:v>
                </c:pt>
                <c:pt idx="35">
                  <c:v>0.11988809102681938</c:v>
                </c:pt>
                <c:pt idx="36">
                  <c:v>0.11649064300398397</c:v>
                </c:pt>
                <c:pt idx="37">
                  <c:v>0.11386554287811491</c:v>
                </c:pt>
                <c:pt idx="38">
                  <c:v>0.10824202732794189</c:v>
                </c:pt>
                <c:pt idx="39">
                  <c:v>0.10691145516419576</c:v>
                </c:pt>
                <c:pt idx="40">
                  <c:v>0.10178688011302839</c:v>
                </c:pt>
                <c:pt idx="41">
                  <c:v>9.9031511766566202E-2</c:v>
                </c:pt>
                <c:pt idx="42">
                  <c:v>9.4311790832943096E-2</c:v>
                </c:pt>
                <c:pt idx="43">
                  <c:v>9.0282792498504169E-2</c:v>
                </c:pt>
                <c:pt idx="44">
                  <c:v>8.3198904176135416E-2</c:v>
                </c:pt>
                <c:pt idx="45">
                  <c:v>8.1878175909898016E-2</c:v>
                </c:pt>
                <c:pt idx="46">
                  <c:v>7.6747897846141791E-2</c:v>
                </c:pt>
                <c:pt idx="47">
                  <c:v>7.420740545348134E-2</c:v>
                </c:pt>
                <c:pt idx="48">
                  <c:v>7.081872666992868E-2</c:v>
                </c:pt>
                <c:pt idx="49">
                  <c:v>6.8409086133041905E-2</c:v>
                </c:pt>
                <c:pt idx="50">
                  <c:v>6.463833992291089E-2</c:v>
                </c:pt>
                <c:pt idx="51">
                  <c:v>6.6275109213724412E-2</c:v>
                </c:pt>
                <c:pt idx="52">
                  <c:v>6.3205073615785576E-2</c:v>
                </c:pt>
                <c:pt idx="53">
                  <c:v>6.1195528056524291E-2</c:v>
                </c:pt>
                <c:pt idx="54">
                  <c:v>5.8918308764161591E-2</c:v>
                </c:pt>
                <c:pt idx="55">
                  <c:v>5.7641684766508508E-2</c:v>
                </c:pt>
                <c:pt idx="56">
                  <c:v>5.5805510410285544E-2</c:v>
                </c:pt>
                <c:pt idx="57">
                  <c:v>5.5570148271769003E-2</c:v>
                </c:pt>
                <c:pt idx="58">
                  <c:v>5.3470548830824062E-2</c:v>
                </c:pt>
                <c:pt idx="59">
                  <c:v>5.3812927045185144E-2</c:v>
                </c:pt>
                <c:pt idx="60">
                  <c:v>5.5311437666606129E-2</c:v>
                </c:pt>
                <c:pt idx="61">
                  <c:v>5.4541404024648701E-2</c:v>
                </c:pt>
                <c:pt idx="62">
                  <c:v>5.2863308789476857E-2</c:v>
                </c:pt>
                <c:pt idx="63">
                  <c:v>5.2927965586852546E-2</c:v>
                </c:pt>
                <c:pt idx="64">
                  <c:v>5.3202419169385215E-2</c:v>
                </c:pt>
                <c:pt idx="65">
                  <c:v>5.3920795083913134E-2</c:v>
                </c:pt>
                <c:pt idx="66">
                  <c:v>5.2974344643395607E-2</c:v>
                </c:pt>
                <c:pt idx="67">
                  <c:v>5.0213108291291789E-2</c:v>
                </c:pt>
                <c:pt idx="68">
                  <c:v>4.9239647054575321E-2</c:v>
                </c:pt>
                <c:pt idx="69">
                  <c:v>4.8932223640356765E-2</c:v>
                </c:pt>
                <c:pt idx="70">
                  <c:v>4.7303881575339449E-2</c:v>
                </c:pt>
                <c:pt idx="71">
                  <c:v>4.553094666571518E-2</c:v>
                </c:pt>
                <c:pt idx="72">
                  <c:v>4.4608199149885251E-2</c:v>
                </c:pt>
                <c:pt idx="73">
                  <c:v>4.3635296886210394E-2</c:v>
                </c:pt>
                <c:pt idx="74">
                  <c:v>4.4345390392534711E-2</c:v>
                </c:pt>
                <c:pt idx="75">
                  <c:v>4.4737817808555555E-2</c:v>
                </c:pt>
                <c:pt idx="76">
                  <c:v>4.3530831960388372E-2</c:v>
                </c:pt>
                <c:pt idx="77">
                  <c:v>4.4478474814433865E-2</c:v>
                </c:pt>
                <c:pt idx="78">
                  <c:v>4.474108220137752E-2</c:v>
                </c:pt>
                <c:pt idx="79">
                  <c:v>4.4700295607813009E-2</c:v>
                </c:pt>
                <c:pt idx="80">
                  <c:v>4.6061610194017312E-2</c:v>
                </c:pt>
                <c:pt idx="81">
                  <c:v>4.6161797530525225E-2</c:v>
                </c:pt>
                <c:pt idx="82">
                  <c:v>4.6929581511916452E-2</c:v>
                </c:pt>
                <c:pt idx="83">
                  <c:v>4.9274100535584307E-2</c:v>
                </c:pt>
                <c:pt idx="84">
                  <c:v>5.0154909798078622E-2</c:v>
                </c:pt>
                <c:pt idx="85">
                  <c:v>5.1488488062322868E-2</c:v>
                </c:pt>
                <c:pt idx="86">
                  <c:v>5.3650529125239821E-2</c:v>
                </c:pt>
                <c:pt idx="87">
                  <c:v>5.6036994643362606E-2</c:v>
                </c:pt>
                <c:pt idx="88">
                  <c:v>5.9653191908561602E-2</c:v>
                </c:pt>
                <c:pt idx="89">
                  <c:v>6.0795523128471071E-2</c:v>
                </c:pt>
                <c:pt idx="90">
                  <c:v>6.3527504871166471E-2</c:v>
                </c:pt>
                <c:pt idx="91">
                  <c:v>6.5789515613925625E-2</c:v>
                </c:pt>
                <c:pt idx="92">
                  <c:v>6.8404138055200764E-2</c:v>
                </c:pt>
                <c:pt idx="93">
                  <c:v>6.8784700741529925E-2</c:v>
                </c:pt>
                <c:pt idx="94">
                  <c:v>7.0055988026262395E-2</c:v>
                </c:pt>
                <c:pt idx="95">
                  <c:v>7.0843261236034905E-2</c:v>
                </c:pt>
                <c:pt idx="96">
                  <c:v>7.3692702955822573E-2</c:v>
                </c:pt>
                <c:pt idx="97">
                  <c:v>7.4129381031477051E-2</c:v>
                </c:pt>
                <c:pt idx="98">
                  <c:v>7.587028560745844E-2</c:v>
                </c:pt>
                <c:pt idx="99">
                  <c:v>7.5228574017383518E-2</c:v>
                </c:pt>
                <c:pt idx="100">
                  <c:v>7.8433641305227939E-2</c:v>
                </c:pt>
                <c:pt idx="101">
                  <c:v>7.9218624319146641E-2</c:v>
                </c:pt>
                <c:pt idx="102">
                  <c:v>8.1899950460608675E-2</c:v>
                </c:pt>
                <c:pt idx="103">
                  <c:v>8.2245297516228805E-2</c:v>
                </c:pt>
                <c:pt idx="104">
                  <c:v>8.3092084247087583E-2</c:v>
                </c:pt>
                <c:pt idx="105">
                  <c:v>8.3803195043895662E-2</c:v>
                </c:pt>
                <c:pt idx="106">
                  <c:v>8.5691488565240087E-2</c:v>
                </c:pt>
                <c:pt idx="107">
                  <c:v>8.587640049301104E-2</c:v>
                </c:pt>
                <c:pt idx="108">
                  <c:v>8.5892807333251456E-2</c:v>
                </c:pt>
                <c:pt idx="109">
                  <c:v>8.4038042364396298E-2</c:v>
                </c:pt>
                <c:pt idx="110">
                  <c:v>8.4330954129577002E-2</c:v>
                </c:pt>
                <c:pt idx="111">
                  <c:v>8.5764441752221213E-2</c:v>
                </c:pt>
                <c:pt idx="112">
                  <c:v>8.5102850653734727E-2</c:v>
                </c:pt>
                <c:pt idx="113">
                  <c:v>8.5223565556950417E-2</c:v>
                </c:pt>
                <c:pt idx="114">
                  <c:v>8.4628034463354623E-2</c:v>
                </c:pt>
                <c:pt idx="115">
                  <c:v>8.5080177643274871E-2</c:v>
                </c:pt>
                <c:pt idx="116">
                  <c:v>8.5240571269680446E-2</c:v>
                </c:pt>
                <c:pt idx="117">
                  <c:v>8.5300417145423885E-2</c:v>
                </c:pt>
                <c:pt idx="118">
                  <c:v>8.367704194367552E-2</c:v>
                </c:pt>
                <c:pt idx="119">
                  <c:v>8.3167617731906215E-2</c:v>
                </c:pt>
                <c:pt idx="120">
                  <c:v>8.1861046920373867E-2</c:v>
                </c:pt>
                <c:pt idx="121">
                  <c:v>8.0766524923296501E-2</c:v>
                </c:pt>
                <c:pt idx="122">
                  <c:v>7.960329708157475E-2</c:v>
                </c:pt>
                <c:pt idx="123">
                  <c:v>7.8367281400713848E-2</c:v>
                </c:pt>
                <c:pt idx="124">
                  <c:v>7.8544422677907802E-2</c:v>
                </c:pt>
                <c:pt idx="125">
                  <c:v>8.0286093154876101E-2</c:v>
                </c:pt>
                <c:pt idx="126">
                  <c:v>8.037623893020715E-2</c:v>
                </c:pt>
                <c:pt idx="127">
                  <c:v>7.9743047549885107E-2</c:v>
                </c:pt>
                <c:pt idx="128">
                  <c:v>7.9067379748049546E-2</c:v>
                </c:pt>
                <c:pt idx="129">
                  <c:v>7.8736617879385171E-2</c:v>
                </c:pt>
                <c:pt idx="130">
                  <c:v>7.8480473268383172E-2</c:v>
                </c:pt>
                <c:pt idx="131">
                  <c:v>7.6744828735090129E-2</c:v>
                </c:pt>
                <c:pt idx="132">
                  <c:v>7.4932357476012096E-2</c:v>
                </c:pt>
                <c:pt idx="133">
                  <c:v>7.4573362817537348E-2</c:v>
                </c:pt>
                <c:pt idx="134">
                  <c:v>7.5196410260941163E-2</c:v>
                </c:pt>
                <c:pt idx="135">
                  <c:v>7.5138615487449267E-2</c:v>
                </c:pt>
                <c:pt idx="136">
                  <c:v>7.2644512462596386E-2</c:v>
                </c:pt>
                <c:pt idx="137">
                  <c:v>7.8024403471058365E-2</c:v>
                </c:pt>
                <c:pt idx="138">
                  <c:v>7.4898033689737353E-2</c:v>
                </c:pt>
                <c:pt idx="139">
                  <c:v>7.6283106940203974E-2</c:v>
                </c:pt>
                <c:pt idx="140">
                  <c:v>7.2532595301225813E-2</c:v>
                </c:pt>
                <c:pt idx="141">
                  <c:v>7.0815234434146127E-2</c:v>
                </c:pt>
                <c:pt idx="142">
                  <c:v>6.8879101834402004E-2</c:v>
                </c:pt>
                <c:pt idx="143">
                  <c:v>6.9635830592139306E-2</c:v>
                </c:pt>
                <c:pt idx="144">
                  <c:v>6.3019631932255307E-2</c:v>
                </c:pt>
                <c:pt idx="145">
                  <c:v>6.4067041969100597E-2</c:v>
                </c:pt>
                <c:pt idx="146">
                  <c:v>6.1258699225516265E-2</c:v>
                </c:pt>
                <c:pt idx="147">
                  <c:v>6.1616000598808514E-2</c:v>
                </c:pt>
                <c:pt idx="148">
                  <c:v>6.2004797979934821E-2</c:v>
                </c:pt>
                <c:pt idx="149">
                  <c:v>6.2307622965266145E-2</c:v>
                </c:pt>
                <c:pt idx="150">
                  <c:v>6.1157215387898527E-2</c:v>
                </c:pt>
                <c:pt idx="151">
                  <c:v>6.0885096335265718E-2</c:v>
                </c:pt>
                <c:pt idx="152">
                  <c:v>6.043620536536732E-2</c:v>
                </c:pt>
                <c:pt idx="153">
                  <c:v>5.9663552104212723E-2</c:v>
                </c:pt>
                <c:pt idx="154">
                  <c:v>6.0007103718125884E-2</c:v>
                </c:pt>
                <c:pt idx="155">
                  <c:v>5.8808252644539996E-2</c:v>
                </c:pt>
                <c:pt idx="156" formatCode="General">
                  <c:v>5.8058934378852178E-2</c:v>
                </c:pt>
                <c:pt idx="157" formatCode="General">
                  <c:v>5.8319039209569705E-2</c:v>
                </c:pt>
                <c:pt idx="158" formatCode="General">
                  <c:v>5.7658581385841727E-2</c:v>
                </c:pt>
                <c:pt idx="159" formatCode="General">
                  <c:v>5.6119448417277305E-2</c:v>
                </c:pt>
                <c:pt idx="160" formatCode="General">
                  <c:v>5.5583165439871081E-2</c:v>
                </c:pt>
                <c:pt idx="161" formatCode="General">
                  <c:v>5.4716830116417758E-2</c:v>
                </c:pt>
                <c:pt idx="162" formatCode="General">
                  <c:v>5.3973711595921757E-2</c:v>
                </c:pt>
              </c:numCache>
            </c:numRef>
          </c:val>
          <c:smooth val="0"/>
          <c:extLst xmlns:c16r2="http://schemas.microsoft.com/office/drawing/2015/06/chart">
            <c:ext xmlns:c16="http://schemas.microsoft.com/office/drawing/2014/chart" uri="{C3380CC4-5D6E-409C-BE32-E72D297353CC}">
              <c16:uniqueId val="{00000001-651B-5542-A871-1B8350B6F53F}"/>
            </c:ext>
          </c:extLst>
        </c:ser>
        <c:dLbls>
          <c:showLegendKey val="0"/>
          <c:showVal val="0"/>
          <c:showCatName val="0"/>
          <c:showSerName val="0"/>
          <c:showPercent val="0"/>
          <c:showBubbleSize val="0"/>
        </c:dLbls>
        <c:marker val="1"/>
        <c:smooth val="0"/>
        <c:axId val="223119232"/>
        <c:axId val="223117696"/>
      </c:lineChart>
      <c:dateAx>
        <c:axId val="223106176"/>
        <c:scaling>
          <c:orientation val="minMax"/>
        </c:scaling>
        <c:delete val="0"/>
        <c:axPos val="b"/>
        <c:numFmt formatCode="m/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107712"/>
        <c:crosses val="autoZero"/>
        <c:auto val="1"/>
        <c:lblOffset val="100"/>
        <c:baseTimeUnit val="days"/>
      </c:dateAx>
      <c:valAx>
        <c:axId val="223107712"/>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106176"/>
        <c:crosses val="autoZero"/>
        <c:crossBetween val="between"/>
      </c:valAx>
      <c:valAx>
        <c:axId val="223117696"/>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119232"/>
        <c:crosses val="max"/>
        <c:crossBetween val="between"/>
        <c:majorUnit val="2.5000000000000005E-2"/>
        <c:minorUnit val="2.5000000000000005E-2"/>
      </c:valAx>
      <c:dateAx>
        <c:axId val="223119232"/>
        <c:scaling>
          <c:orientation val="minMax"/>
        </c:scaling>
        <c:delete val="1"/>
        <c:axPos val="b"/>
        <c:numFmt formatCode="m/d;@" sourceLinked="1"/>
        <c:majorTickMark val="out"/>
        <c:minorTickMark val="none"/>
        <c:tickLblPos val="nextTo"/>
        <c:crossAx val="22311769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Interest Rates and Recessions </a:t>
            </a:r>
          </a:p>
        </c:rich>
      </c:tx>
      <c:layout>
        <c:manualLayout>
          <c:xMode val="edge"/>
          <c:yMode val="edge"/>
          <c:x val="0.16153841479183703"/>
          <c:y val="1.8805166139447462E-2"/>
        </c:manualLayout>
      </c:layout>
      <c:overlay val="0"/>
      <c:spPr>
        <a:noFill/>
        <a:ln w="18550">
          <a:noFill/>
        </a:ln>
      </c:spPr>
    </c:title>
    <c:autoTitleDeleted val="0"/>
    <c:plotArea>
      <c:layout>
        <c:manualLayout>
          <c:layoutTarget val="inner"/>
          <c:xMode val="edge"/>
          <c:yMode val="edge"/>
          <c:x val="6.6879690214779491E-2"/>
          <c:y val="0.11847389558232932"/>
          <c:w val="0.86661260212191793"/>
          <c:h val="0.78234599630115709"/>
        </c:manualLayout>
      </c:layout>
      <c:areaChart>
        <c:grouping val="stacked"/>
        <c:varyColors val="0"/>
        <c:ser>
          <c:idx val="3"/>
          <c:order val="2"/>
          <c:tx>
            <c:strRef>
              <c:f>Sheet1!$D$1</c:f>
              <c:strCache>
                <c:ptCount val="1"/>
                <c:pt idx="0">
                  <c:v>Recession</c:v>
                </c:pt>
              </c:strCache>
            </c:strRef>
          </c:tx>
          <c:spPr>
            <a:solidFill>
              <a:schemeClr val="accent3">
                <a:lumMod val="20000"/>
                <a:lumOff val="80000"/>
              </a:schemeClr>
            </a:solidFill>
            <a:ln w="9275">
              <a:solidFill>
                <a:schemeClr val="tx1"/>
              </a:solidFill>
              <a:prstDash val="solid"/>
            </a:ln>
          </c:spPr>
          <c:cat>
            <c:strRef>
              <c:f>Sheet1!$A$2:$A$292</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Sheet1!$D$2:$D$292</c:f>
              <c:numCache>
                <c:formatCode>General</c:formatCode>
                <c:ptCount val="291"/>
                <c:pt idx="14">
                  <c:v>7</c:v>
                </c:pt>
                <c:pt idx="15">
                  <c:v>7</c:v>
                </c:pt>
                <c:pt idx="16">
                  <c:v>7</c:v>
                </c:pt>
                <c:pt idx="17">
                  <c:v>7</c:v>
                </c:pt>
                <c:pt idx="18">
                  <c:v>7</c:v>
                </c:pt>
                <c:pt idx="19">
                  <c:v>7</c:v>
                </c:pt>
                <c:pt idx="20">
                  <c:v>7</c:v>
                </c:pt>
                <c:pt idx="21">
                  <c:v>7</c:v>
                </c:pt>
                <c:pt idx="22">
                  <c:v>7</c:v>
                </c:pt>
                <c:pt idx="23">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numCache>
            </c:numRef>
          </c:val>
          <c:extLst xmlns:c16r2="http://schemas.microsoft.com/office/drawing/2015/06/chart">
            <c:ext xmlns:c16="http://schemas.microsoft.com/office/drawing/2014/chart" uri="{C3380CC4-5D6E-409C-BE32-E72D297353CC}">
              <c16:uniqueId val="{00000000-7906-40E7-928F-962CE0CF7BF9}"/>
            </c:ext>
          </c:extLst>
        </c:ser>
        <c:dLbls>
          <c:showLegendKey val="0"/>
          <c:showVal val="0"/>
          <c:showCatName val="0"/>
          <c:showSerName val="0"/>
          <c:showPercent val="0"/>
          <c:showBubbleSize val="0"/>
        </c:dLbls>
        <c:axId val="223613696"/>
        <c:axId val="223615232"/>
      </c:areaChart>
      <c:lineChart>
        <c:grouping val="standard"/>
        <c:varyColors val="0"/>
        <c:ser>
          <c:idx val="0"/>
          <c:order val="0"/>
          <c:tx>
            <c:strRef>
              <c:f>Sheet1!$B$1</c:f>
              <c:strCache>
                <c:ptCount val="1"/>
                <c:pt idx="0">
                  <c:v>Fed Funds Rate</c:v>
                </c:pt>
              </c:strCache>
            </c:strRef>
          </c:tx>
          <c:spPr>
            <a:ln w="27825">
              <a:solidFill>
                <a:schemeClr val="tx2"/>
              </a:solidFill>
              <a:prstDash val="solid"/>
            </a:ln>
          </c:spPr>
          <c:marker>
            <c:symbol val="none"/>
          </c:marker>
          <c:cat>
            <c:strRef>
              <c:f>Sheet1!$A$2:$A$292</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Sheet1!$B$2:$B$292</c:f>
              <c:numCache>
                <c:formatCode>General</c:formatCode>
                <c:ptCount val="291"/>
                <c:pt idx="0">
                  <c:v>5.5</c:v>
                </c:pt>
                <c:pt idx="1">
                  <c:v>5.73</c:v>
                </c:pt>
                <c:pt idx="2">
                  <c:v>5.85</c:v>
                </c:pt>
                <c:pt idx="3">
                  <c:v>6.02</c:v>
                </c:pt>
                <c:pt idx="4">
                  <c:v>6.27</c:v>
                </c:pt>
                <c:pt idx="5">
                  <c:v>6.53</c:v>
                </c:pt>
                <c:pt idx="6">
                  <c:v>6.54</c:v>
                </c:pt>
                <c:pt idx="7">
                  <c:v>6.5</c:v>
                </c:pt>
                <c:pt idx="8">
                  <c:v>6.52</c:v>
                </c:pt>
                <c:pt idx="9">
                  <c:v>6.51</c:v>
                </c:pt>
                <c:pt idx="10">
                  <c:v>6.51</c:v>
                </c:pt>
                <c:pt idx="11">
                  <c:v>6.4</c:v>
                </c:pt>
                <c:pt idx="12">
                  <c:v>5.98</c:v>
                </c:pt>
                <c:pt idx="13">
                  <c:v>5.49</c:v>
                </c:pt>
                <c:pt idx="14">
                  <c:v>5.31</c:v>
                </c:pt>
                <c:pt idx="15">
                  <c:v>4.8</c:v>
                </c:pt>
                <c:pt idx="16">
                  <c:v>4.21</c:v>
                </c:pt>
                <c:pt idx="17">
                  <c:v>3.97</c:v>
                </c:pt>
                <c:pt idx="18">
                  <c:v>3.78</c:v>
                </c:pt>
                <c:pt idx="19">
                  <c:v>3.65</c:v>
                </c:pt>
                <c:pt idx="20">
                  <c:v>3.07</c:v>
                </c:pt>
                <c:pt idx="21">
                  <c:v>2.4900000000000002</c:v>
                </c:pt>
                <c:pt idx="22">
                  <c:v>2.09</c:v>
                </c:pt>
                <c:pt idx="23">
                  <c:v>1.82</c:v>
                </c:pt>
                <c:pt idx="24">
                  <c:v>1.73</c:v>
                </c:pt>
                <c:pt idx="25">
                  <c:v>1.75</c:v>
                </c:pt>
                <c:pt idx="26">
                  <c:v>1.75</c:v>
                </c:pt>
                <c:pt idx="27">
                  <c:v>1.75</c:v>
                </c:pt>
                <c:pt idx="28">
                  <c:v>1.75</c:v>
                </c:pt>
                <c:pt idx="29">
                  <c:v>1.75</c:v>
                </c:pt>
                <c:pt idx="30">
                  <c:v>1.75</c:v>
                </c:pt>
                <c:pt idx="31">
                  <c:v>1.75</c:v>
                </c:pt>
                <c:pt idx="32">
                  <c:v>1.62</c:v>
                </c:pt>
                <c:pt idx="33">
                  <c:v>1.6</c:v>
                </c:pt>
                <c:pt idx="34">
                  <c:v>1.25</c:v>
                </c:pt>
                <c:pt idx="35">
                  <c:v>1.25</c:v>
                </c:pt>
                <c:pt idx="36">
                  <c:v>1.25</c:v>
                </c:pt>
                <c:pt idx="37">
                  <c:v>1.25</c:v>
                </c:pt>
                <c:pt idx="38">
                  <c:v>1.25</c:v>
                </c:pt>
                <c:pt idx="39">
                  <c:v>1.25</c:v>
                </c:pt>
                <c:pt idx="40">
                  <c:v>1.25</c:v>
                </c:pt>
                <c:pt idx="41">
                  <c:v>1.25</c:v>
                </c:pt>
                <c:pt idx="42">
                  <c:v>1</c:v>
                </c:pt>
                <c:pt idx="43">
                  <c:v>1</c:v>
                </c:pt>
                <c:pt idx="44">
                  <c:v>1</c:v>
                </c:pt>
                <c:pt idx="45">
                  <c:v>1</c:v>
                </c:pt>
                <c:pt idx="46">
                  <c:v>1</c:v>
                </c:pt>
                <c:pt idx="47">
                  <c:v>1</c:v>
                </c:pt>
                <c:pt idx="48">
                  <c:v>1</c:v>
                </c:pt>
                <c:pt idx="49">
                  <c:v>1.01</c:v>
                </c:pt>
                <c:pt idx="50">
                  <c:v>1</c:v>
                </c:pt>
                <c:pt idx="51">
                  <c:v>1</c:v>
                </c:pt>
                <c:pt idx="52">
                  <c:v>1</c:v>
                </c:pt>
                <c:pt idx="53">
                  <c:v>1.03</c:v>
                </c:pt>
                <c:pt idx="54">
                  <c:v>1.26</c:v>
                </c:pt>
                <c:pt idx="55">
                  <c:v>1.43</c:v>
                </c:pt>
                <c:pt idx="56">
                  <c:v>1.6</c:v>
                </c:pt>
                <c:pt idx="57">
                  <c:v>1.75</c:v>
                </c:pt>
                <c:pt idx="58">
                  <c:v>1.93</c:v>
                </c:pt>
                <c:pt idx="59">
                  <c:v>2.16</c:v>
                </c:pt>
                <c:pt idx="60">
                  <c:v>2.2799999999999998</c:v>
                </c:pt>
                <c:pt idx="61">
                  <c:v>2.5</c:v>
                </c:pt>
                <c:pt idx="62">
                  <c:v>2.63</c:v>
                </c:pt>
                <c:pt idx="63">
                  <c:v>2.79</c:v>
                </c:pt>
                <c:pt idx="64">
                  <c:v>3</c:v>
                </c:pt>
                <c:pt idx="65">
                  <c:v>3.04</c:v>
                </c:pt>
                <c:pt idx="66">
                  <c:v>3.26</c:v>
                </c:pt>
                <c:pt idx="67">
                  <c:v>3.5</c:v>
                </c:pt>
                <c:pt idx="68">
                  <c:v>3.62</c:v>
                </c:pt>
                <c:pt idx="69">
                  <c:v>3.78</c:v>
                </c:pt>
                <c:pt idx="70">
                  <c:v>4</c:v>
                </c:pt>
                <c:pt idx="71">
                  <c:v>4.16</c:v>
                </c:pt>
                <c:pt idx="72">
                  <c:v>4.29</c:v>
                </c:pt>
                <c:pt idx="73">
                  <c:v>4.49</c:v>
                </c:pt>
                <c:pt idx="74">
                  <c:v>4.59</c:v>
                </c:pt>
                <c:pt idx="75">
                  <c:v>4.79</c:v>
                </c:pt>
                <c:pt idx="76">
                  <c:v>5</c:v>
                </c:pt>
                <c:pt idx="77">
                  <c:v>5.25</c:v>
                </c:pt>
                <c:pt idx="78">
                  <c:v>5.25</c:v>
                </c:pt>
                <c:pt idx="79">
                  <c:v>5.25</c:v>
                </c:pt>
                <c:pt idx="80">
                  <c:v>5.25</c:v>
                </c:pt>
                <c:pt idx="81">
                  <c:v>5.25</c:v>
                </c:pt>
                <c:pt idx="82">
                  <c:v>5.25</c:v>
                </c:pt>
                <c:pt idx="83">
                  <c:v>5.25</c:v>
                </c:pt>
                <c:pt idx="84">
                  <c:v>5.25</c:v>
                </c:pt>
                <c:pt idx="85">
                  <c:v>5.26</c:v>
                </c:pt>
                <c:pt idx="86">
                  <c:v>5.26</c:v>
                </c:pt>
                <c:pt idx="87">
                  <c:v>5.25</c:v>
                </c:pt>
                <c:pt idx="88">
                  <c:v>5.25</c:v>
                </c:pt>
                <c:pt idx="89">
                  <c:v>5.25</c:v>
                </c:pt>
                <c:pt idx="90">
                  <c:v>5.26</c:v>
                </c:pt>
                <c:pt idx="91">
                  <c:v>5.0199999999999996</c:v>
                </c:pt>
                <c:pt idx="92">
                  <c:v>4.9400000000000004</c:v>
                </c:pt>
                <c:pt idx="93">
                  <c:v>4.76</c:v>
                </c:pt>
                <c:pt idx="94">
                  <c:v>4.49</c:v>
                </c:pt>
                <c:pt idx="95">
                  <c:v>4.24</c:v>
                </c:pt>
                <c:pt idx="96">
                  <c:v>3.9400000999999998</c:v>
                </c:pt>
                <c:pt idx="97">
                  <c:v>2.98</c:v>
                </c:pt>
                <c:pt idx="98">
                  <c:v>2.6099999</c:v>
                </c:pt>
                <c:pt idx="99">
                  <c:v>2.2799999999999998</c:v>
                </c:pt>
                <c:pt idx="100">
                  <c:v>1.98</c:v>
                </c:pt>
                <c:pt idx="101">
                  <c:v>2</c:v>
                </c:pt>
                <c:pt idx="102">
                  <c:v>2.0099999999999998</c:v>
                </c:pt>
                <c:pt idx="103">
                  <c:v>2</c:v>
                </c:pt>
                <c:pt idx="104">
                  <c:v>1.8099999</c:v>
                </c:pt>
                <c:pt idx="105">
                  <c:v>0.97</c:v>
                </c:pt>
                <c:pt idx="106">
                  <c:v>0.39</c:v>
                </c:pt>
                <c:pt idx="107">
                  <c:v>0.16</c:v>
                </c:pt>
                <c:pt idx="108">
                  <c:v>0.15</c:v>
                </c:pt>
                <c:pt idx="109">
                  <c:v>0.22</c:v>
                </c:pt>
                <c:pt idx="110">
                  <c:v>0.18</c:v>
                </c:pt>
                <c:pt idx="111">
                  <c:v>0.15</c:v>
                </c:pt>
                <c:pt idx="112">
                  <c:v>0.18</c:v>
                </c:pt>
                <c:pt idx="113">
                  <c:v>0.21</c:v>
                </c:pt>
                <c:pt idx="114">
                  <c:v>0.16</c:v>
                </c:pt>
                <c:pt idx="115">
                  <c:v>0.16</c:v>
                </c:pt>
                <c:pt idx="116">
                  <c:v>0.15</c:v>
                </c:pt>
                <c:pt idx="117">
                  <c:v>0.12</c:v>
                </c:pt>
                <c:pt idx="118">
                  <c:v>0.12</c:v>
                </c:pt>
                <c:pt idx="119">
                  <c:v>0.12</c:v>
                </c:pt>
                <c:pt idx="120">
                  <c:v>0.11</c:v>
                </c:pt>
                <c:pt idx="121">
                  <c:v>0.13</c:v>
                </c:pt>
                <c:pt idx="122">
                  <c:v>0.16</c:v>
                </c:pt>
                <c:pt idx="123">
                  <c:v>0.2</c:v>
                </c:pt>
                <c:pt idx="124">
                  <c:v>0.2</c:v>
                </c:pt>
                <c:pt idx="125">
                  <c:v>0.18</c:v>
                </c:pt>
                <c:pt idx="126">
                  <c:v>0.18</c:v>
                </c:pt>
                <c:pt idx="127">
                  <c:v>0.19</c:v>
                </c:pt>
                <c:pt idx="128">
                  <c:v>0.19</c:v>
                </c:pt>
                <c:pt idx="129">
                  <c:v>0.19</c:v>
                </c:pt>
                <c:pt idx="130">
                  <c:v>0.19</c:v>
                </c:pt>
                <c:pt idx="131">
                  <c:v>0.18</c:v>
                </c:pt>
                <c:pt idx="132">
                  <c:v>0.17</c:v>
                </c:pt>
                <c:pt idx="133">
                  <c:v>0.16</c:v>
                </c:pt>
                <c:pt idx="134">
                  <c:v>0.14000000000000001</c:v>
                </c:pt>
                <c:pt idx="135">
                  <c:v>0.1</c:v>
                </c:pt>
                <c:pt idx="136">
                  <c:v>0.09</c:v>
                </c:pt>
                <c:pt idx="137">
                  <c:v>0.09</c:v>
                </c:pt>
                <c:pt idx="138">
                  <c:v>7.0000000000000007E-2</c:v>
                </c:pt>
                <c:pt idx="139">
                  <c:v>0.1</c:v>
                </c:pt>
                <c:pt idx="140">
                  <c:v>0.08</c:v>
                </c:pt>
                <c:pt idx="141">
                  <c:v>7.0000000000000007E-2</c:v>
                </c:pt>
                <c:pt idx="142">
                  <c:v>0.08</c:v>
                </c:pt>
                <c:pt idx="143">
                  <c:v>7.0000000000000007E-2</c:v>
                </c:pt>
                <c:pt idx="144">
                  <c:v>0.08</c:v>
                </c:pt>
                <c:pt idx="145">
                  <c:v>0.1</c:v>
                </c:pt>
                <c:pt idx="146">
                  <c:v>0.13</c:v>
                </c:pt>
                <c:pt idx="147">
                  <c:v>0.14000000000000001</c:v>
                </c:pt>
                <c:pt idx="148">
                  <c:v>0.16</c:v>
                </c:pt>
                <c:pt idx="149">
                  <c:v>0.16</c:v>
                </c:pt>
                <c:pt idx="150">
                  <c:v>0.16</c:v>
                </c:pt>
                <c:pt idx="151">
                  <c:v>0.13</c:v>
                </c:pt>
                <c:pt idx="152">
                  <c:v>0.14000000000000001</c:v>
                </c:pt>
                <c:pt idx="153">
                  <c:v>0.16</c:v>
                </c:pt>
                <c:pt idx="154">
                  <c:v>0.16</c:v>
                </c:pt>
                <c:pt idx="155">
                  <c:v>0.16</c:v>
                </c:pt>
                <c:pt idx="156">
                  <c:v>0.14000000000000001</c:v>
                </c:pt>
                <c:pt idx="157">
                  <c:v>0.15</c:v>
                </c:pt>
                <c:pt idx="158">
                  <c:v>0.14000000000000001</c:v>
                </c:pt>
                <c:pt idx="159">
                  <c:v>0.15</c:v>
                </c:pt>
                <c:pt idx="160">
                  <c:v>0.11</c:v>
                </c:pt>
                <c:pt idx="161">
                  <c:v>0.09</c:v>
                </c:pt>
                <c:pt idx="162">
                  <c:v>0.09</c:v>
                </c:pt>
                <c:pt idx="163">
                  <c:v>0.08</c:v>
                </c:pt>
                <c:pt idx="164">
                  <c:v>0.08</c:v>
                </c:pt>
                <c:pt idx="165">
                  <c:v>0.09</c:v>
                </c:pt>
                <c:pt idx="166">
                  <c:v>0.08</c:v>
                </c:pt>
                <c:pt idx="167">
                  <c:v>0.09</c:v>
                </c:pt>
                <c:pt idx="168">
                  <c:v>7.0000000000000007E-2</c:v>
                </c:pt>
                <c:pt idx="169">
                  <c:v>7.0000000000000007E-2</c:v>
                </c:pt>
                <c:pt idx="170">
                  <c:v>0.08</c:v>
                </c:pt>
                <c:pt idx="171">
                  <c:v>0.09</c:v>
                </c:pt>
                <c:pt idx="172">
                  <c:v>0.09</c:v>
                </c:pt>
                <c:pt idx="173">
                  <c:v>0.1</c:v>
                </c:pt>
                <c:pt idx="174">
                  <c:v>0.09</c:v>
                </c:pt>
                <c:pt idx="175">
                  <c:v>0.09</c:v>
                </c:pt>
                <c:pt idx="176">
                  <c:v>0.09</c:v>
                </c:pt>
                <c:pt idx="177">
                  <c:v>0.09</c:v>
                </c:pt>
                <c:pt idx="178">
                  <c:v>0.09</c:v>
                </c:pt>
                <c:pt idx="179">
                  <c:v>0.12</c:v>
                </c:pt>
                <c:pt idx="180">
                  <c:v>0.11</c:v>
                </c:pt>
                <c:pt idx="181">
                  <c:v>0.11</c:v>
                </c:pt>
                <c:pt idx="182">
                  <c:v>0.11</c:v>
                </c:pt>
                <c:pt idx="183">
                  <c:v>0.12</c:v>
                </c:pt>
                <c:pt idx="184">
                  <c:v>0.12</c:v>
                </c:pt>
                <c:pt idx="185">
                  <c:v>0.13</c:v>
                </c:pt>
                <c:pt idx="186">
                  <c:v>0.13</c:v>
                </c:pt>
                <c:pt idx="187">
                  <c:v>0.14000000000000001</c:v>
                </c:pt>
                <c:pt idx="188">
                  <c:v>0.14000000000000001</c:v>
                </c:pt>
                <c:pt idx="189">
                  <c:v>0.12</c:v>
                </c:pt>
                <c:pt idx="190">
                  <c:v>0.12</c:v>
                </c:pt>
                <c:pt idx="191">
                  <c:v>0.24</c:v>
                </c:pt>
                <c:pt idx="192">
                  <c:v>0.34</c:v>
                </c:pt>
                <c:pt idx="193">
                  <c:v>0.38</c:v>
                </c:pt>
                <c:pt idx="194">
                  <c:v>0.36</c:v>
                </c:pt>
                <c:pt idx="195">
                  <c:v>0.37</c:v>
                </c:pt>
                <c:pt idx="196">
                  <c:v>0.37</c:v>
                </c:pt>
                <c:pt idx="197">
                  <c:v>0.38</c:v>
                </c:pt>
                <c:pt idx="198">
                  <c:v>0.39</c:v>
                </c:pt>
                <c:pt idx="199">
                  <c:v>0.4</c:v>
                </c:pt>
                <c:pt idx="200">
                  <c:v>0.4</c:v>
                </c:pt>
                <c:pt idx="201">
                  <c:v>0.4</c:v>
                </c:pt>
                <c:pt idx="202">
                  <c:v>0.41</c:v>
                </c:pt>
                <c:pt idx="203">
                  <c:v>0.54</c:v>
                </c:pt>
                <c:pt idx="204">
                  <c:v>0.65</c:v>
                </c:pt>
                <c:pt idx="205">
                  <c:v>0.66</c:v>
                </c:pt>
                <c:pt idx="206">
                  <c:v>0.79</c:v>
                </c:pt>
                <c:pt idx="207">
                  <c:v>0.9</c:v>
                </c:pt>
                <c:pt idx="208">
                  <c:v>0.91</c:v>
                </c:pt>
                <c:pt idx="209">
                  <c:v>1.04</c:v>
                </c:pt>
                <c:pt idx="210">
                  <c:v>1.1499999999999999</c:v>
                </c:pt>
                <c:pt idx="211">
                  <c:v>1.1599999999999999</c:v>
                </c:pt>
                <c:pt idx="212">
                  <c:v>1.1499999999999999</c:v>
                </c:pt>
                <c:pt idx="213">
                  <c:v>1.1499999999999999</c:v>
                </c:pt>
                <c:pt idx="214">
                  <c:v>1.1599999999999999</c:v>
                </c:pt>
                <c:pt idx="215">
                  <c:v>1.3</c:v>
                </c:pt>
                <c:pt idx="216">
                  <c:v>1.41</c:v>
                </c:pt>
                <c:pt idx="217">
                  <c:v>1.42</c:v>
                </c:pt>
                <c:pt idx="218">
                  <c:v>1.51</c:v>
                </c:pt>
                <c:pt idx="219">
                  <c:v>1.69</c:v>
                </c:pt>
                <c:pt idx="220">
                  <c:v>1.7</c:v>
                </c:pt>
                <c:pt idx="221">
                  <c:v>1.82</c:v>
                </c:pt>
                <c:pt idx="222">
                  <c:v>1.91</c:v>
                </c:pt>
                <c:pt idx="223">
                  <c:v>1.91</c:v>
                </c:pt>
                <c:pt idx="224">
                  <c:v>1.95</c:v>
                </c:pt>
                <c:pt idx="225">
                  <c:v>2.19</c:v>
                </c:pt>
                <c:pt idx="226">
                  <c:v>2.2000000000000002</c:v>
                </c:pt>
                <c:pt idx="227">
                  <c:v>2.27</c:v>
                </c:pt>
                <c:pt idx="228">
                  <c:v>2.4</c:v>
                </c:pt>
                <c:pt idx="229">
                  <c:v>2.4</c:v>
                </c:pt>
                <c:pt idx="230">
                  <c:v>2.41</c:v>
                </c:pt>
                <c:pt idx="231">
                  <c:v>2.41</c:v>
                </c:pt>
                <c:pt idx="232">
                  <c:v>2.41</c:v>
                </c:pt>
                <c:pt idx="233">
                  <c:v>2.4</c:v>
                </c:pt>
                <c:pt idx="234">
                  <c:v>2.4</c:v>
                </c:pt>
                <c:pt idx="235">
                  <c:v>2.1</c:v>
                </c:pt>
                <c:pt idx="236">
                  <c:v>1.9</c:v>
                </c:pt>
                <c:pt idx="237">
                  <c:v>1.9</c:v>
                </c:pt>
                <c:pt idx="238">
                  <c:v>1.55</c:v>
                </c:pt>
                <c:pt idx="239">
                  <c:v>1.55</c:v>
                </c:pt>
                <c:pt idx="240">
                  <c:v>1.55</c:v>
                </c:pt>
                <c:pt idx="241">
                  <c:v>1.1000000000000001</c:v>
                </c:pt>
                <c:pt idx="242">
                  <c:v>0.6</c:v>
                </c:pt>
                <c:pt idx="243">
                  <c:v>0.1</c:v>
                </c:pt>
                <c:pt idx="244">
                  <c:v>0.1</c:v>
                </c:pt>
                <c:pt idx="245">
                  <c:v>0.1</c:v>
                </c:pt>
                <c:pt idx="246">
                  <c:v>0.1</c:v>
                </c:pt>
                <c:pt idx="247">
                  <c:v>0.1</c:v>
                </c:pt>
                <c:pt idx="248">
                  <c:v>0.1</c:v>
                </c:pt>
                <c:pt idx="249">
                  <c:v>0.1</c:v>
                </c:pt>
                <c:pt idx="250">
                  <c:v>0.1</c:v>
                </c:pt>
                <c:pt idx="251">
                  <c:v>0.1</c:v>
                </c:pt>
                <c:pt idx="252">
                  <c:v>0.1</c:v>
                </c:pt>
                <c:pt idx="253">
                  <c:v>0.1</c:v>
                </c:pt>
                <c:pt idx="254">
                  <c:v>0.1</c:v>
                </c:pt>
                <c:pt idx="255">
                  <c:v>0.1</c:v>
                </c:pt>
                <c:pt idx="256">
                  <c:v>0.1</c:v>
                </c:pt>
                <c:pt idx="257">
                  <c:v>0.1</c:v>
                </c:pt>
                <c:pt idx="258">
                  <c:v>0.1</c:v>
                </c:pt>
                <c:pt idx="259">
                  <c:v>0.1</c:v>
                </c:pt>
                <c:pt idx="260">
                  <c:v>0.1</c:v>
                </c:pt>
                <c:pt idx="261">
                  <c:v>0.1</c:v>
                </c:pt>
                <c:pt idx="262">
                  <c:v>0.1</c:v>
                </c:pt>
                <c:pt idx="263">
                  <c:v>0.1</c:v>
                </c:pt>
                <c:pt idx="264">
                  <c:v>0.1</c:v>
                </c:pt>
                <c:pt idx="265">
                  <c:v>0.1</c:v>
                </c:pt>
                <c:pt idx="266">
                  <c:v>0.1</c:v>
                </c:pt>
                <c:pt idx="267">
                  <c:v>0.1</c:v>
                </c:pt>
                <c:pt idx="268">
                  <c:v>0.1</c:v>
                </c:pt>
                <c:pt idx="269">
                  <c:v>0.1</c:v>
                </c:pt>
                <c:pt idx="270">
                  <c:v>0.1</c:v>
                </c:pt>
                <c:pt idx="271">
                  <c:v>0.1</c:v>
                </c:pt>
                <c:pt idx="272">
                  <c:v>0.1</c:v>
                </c:pt>
                <c:pt idx="273">
                  <c:v>0.1</c:v>
                </c:pt>
                <c:pt idx="274">
                  <c:v>0.1</c:v>
                </c:pt>
                <c:pt idx="275">
                  <c:v>0.1</c:v>
                </c:pt>
                <c:pt idx="276">
                  <c:v>0.1</c:v>
                </c:pt>
                <c:pt idx="277">
                  <c:v>0.1</c:v>
                </c:pt>
                <c:pt idx="278">
                  <c:v>0.1</c:v>
                </c:pt>
                <c:pt idx="279">
                  <c:v>0.1</c:v>
                </c:pt>
                <c:pt idx="280">
                  <c:v>0.1</c:v>
                </c:pt>
                <c:pt idx="281">
                  <c:v>0.1</c:v>
                </c:pt>
                <c:pt idx="282">
                  <c:v>0.1</c:v>
                </c:pt>
                <c:pt idx="283">
                  <c:v>0.1</c:v>
                </c:pt>
                <c:pt idx="284">
                  <c:v>0.1</c:v>
                </c:pt>
                <c:pt idx="285">
                  <c:v>0.1</c:v>
                </c:pt>
                <c:pt idx="286">
                  <c:v>0.1</c:v>
                </c:pt>
                <c:pt idx="287">
                  <c:v>0.1</c:v>
                </c:pt>
                <c:pt idx="288">
                  <c:v>0.1</c:v>
                </c:pt>
              </c:numCache>
            </c:numRef>
          </c:val>
          <c:smooth val="0"/>
          <c:extLst xmlns:c16r2="http://schemas.microsoft.com/office/drawing/2015/06/chart">
            <c:ext xmlns:c16="http://schemas.microsoft.com/office/drawing/2014/chart" uri="{C3380CC4-5D6E-409C-BE32-E72D297353CC}">
              <c16:uniqueId val="{00000001-7906-40E7-928F-962CE0CF7BF9}"/>
            </c:ext>
          </c:extLst>
        </c:ser>
        <c:ser>
          <c:idx val="2"/>
          <c:order val="1"/>
          <c:tx>
            <c:strRef>
              <c:f>Sheet1!$C$1</c:f>
              <c:strCache>
                <c:ptCount val="1"/>
                <c:pt idx="0">
                  <c:v>10-yr Treasury Rate</c:v>
                </c:pt>
              </c:strCache>
            </c:strRef>
          </c:tx>
          <c:spPr>
            <a:ln w="19050">
              <a:solidFill>
                <a:srgbClr val="FF0000"/>
              </a:solidFill>
              <a:prstDash val="solid"/>
            </a:ln>
          </c:spPr>
          <c:marker>
            <c:symbol val="none"/>
          </c:marker>
          <c:cat>
            <c:strRef>
              <c:f>Sheet1!$A$2:$A$292</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Sheet1!$C$2:$C$292</c:f>
              <c:numCache>
                <c:formatCode>General</c:formatCode>
                <c:ptCount val="291"/>
                <c:pt idx="0">
                  <c:v>6.66</c:v>
                </c:pt>
                <c:pt idx="1">
                  <c:v>6.52</c:v>
                </c:pt>
                <c:pt idx="2">
                  <c:v>5.99</c:v>
                </c:pt>
                <c:pt idx="3">
                  <c:v>6.47</c:v>
                </c:pt>
                <c:pt idx="4">
                  <c:v>6.44</c:v>
                </c:pt>
                <c:pt idx="5">
                  <c:v>6.1</c:v>
                </c:pt>
                <c:pt idx="6">
                  <c:v>6.05</c:v>
                </c:pt>
                <c:pt idx="7">
                  <c:v>5.83</c:v>
                </c:pt>
                <c:pt idx="8">
                  <c:v>5.8</c:v>
                </c:pt>
                <c:pt idx="9">
                  <c:v>5.72</c:v>
                </c:pt>
                <c:pt idx="10">
                  <c:v>5.72</c:v>
                </c:pt>
                <c:pt idx="11">
                  <c:v>5.24</c:v>
                </c:pt>
                <c:pt idx="12">
                  <c:v>5.16</c:v>
                </c:pt>
                <c:pt idx="13">
                  <c:v>5.0999999999999996</c:v>
                </c:pt>
                <c:pt idx="14">
                  <c:v>4.8899999999999997</c:v>
                </c:pt>
                <c:pt idx="15">
                  <c:v>5.14</c:v>
                </c:pt>
                <c:pt idx="16">
                  <c:v>5.14</c:v>
                </c:pt>
                <c:pt idx="17">
                  <c:v>5.28</c:v>
                </c:pt>
                <c:pt idx="18">
                  <c:v>5.27</c:v>
                </c:pt>
                <c:pt idx="19">
                  <c:v>4.97</c:v>
                </c:pt>
                <c:pt idx="20">
                  <c:v>4.7300000000000004</c:v>
                </c:pt>
                <c:pt idx="21">
                  <c:v>4.57</c:v>
                </c:pt>
                <c:pt idx="22">
                  <c:v>4.6500000000000004</c:v>
                </c:pt>
                <c:pt idx="23">
                  <c:v>5.09</c:v>
                </c:pt>
                <c:pt idx="24">
                  <c:v>5.04</c:v>
                </c:pt>
                <c:pt idx="25">
                  <c:v>4.91</c:v>
                </c:pt>
                <c:pt idx="26">
                  <c:v>5.28</c:v>
                </c:pt>
                <c:pt idx="27">
                  <c:v>5.21</c:v>
                </c:pt>
                <c:pt idx="28">
                  <c:v>5.16</c:v>
                </c:pt>
                <c:pt idx="29">
                  <c:v>4.93</c:v>
                </c:pt>
                <c:pt idx="30">
                  <c:v>4.6500000000000004</c:v>
                </c:pt>
                <c:pt idx="31">
                  <c:v>4.26</c:v>
                </c:pt>
                <c:pt idx="32">
                  <c:v>3.87</c:v>
                </c:pt>
                <c:pt idx="33">
                  <c:v>3.94</c:v>
                </c:pt>
                <c:pt idx="34">
                  <c:v>4.05</c:v>
                </c:pt>
                <c:pt idx="35">
                  <c:v>4.03</c:v>
                </c:pt>
                <c:pt idx="36">
                  <c:v>4.05</c:v>
                </c:pt>
                <c:pt idx="37">
                  <c:v>3.9</c:v>
                </c:pt>
                <c:pt idx="38">
                  <c:v>3.81</c:v>
                </c:pt>
                <c:pt idx="39">
                  <c:v>3.96</c:v>
                </c:pt>
                <c:pt idx="40">
                  <c:v>3.57</c:v>
                </c:pt>
                <c:pt idx="41">
                  <c:v>3.3</c:v>
                </c:pt>
                <c:pt idx="42">
                  <c:v>3.98</c:v>
                </c:pt>
                <c:pt idx="43">
                  <c:v>4.45</c:v>
                </c:pt>
                <c:pt idx="44">
                  <c:v>4.2699999999999996</c:v>
                </c:pt>
                <c:pt idx="45">
                  <c:v>4.29</c:v>
                </c:pt>
                <c:pt idx="46">
                  <c:v>4.3</c:v>
                </c:pt>
                <c:pt idx="47">
                  <c:v>4.2699999999999996</c:v>
                </c:pt>
                <c:pt idx="48">
                  <c:v>4.1500000000000004</c:v>
                </c:pt>
                <c:pt idx="49">
                  <c:v>4.08</c:v>
                </c:pt>
                <c:pt idx="50">
                  <c:v>3.83</c:v>
                </c:pt>
                <c:pt idx="51">
                  <c:v>4.3499999999999996</c:v>
                </c:pt>
                <c:pt idx="52">
                  <c:v>4.72</c:v>
                </c:pt>
                <c:pt idx="53">
                  <c:v>4.7300000000000004</c:v>
                </c:pt>
                <c:pt idx="54">
                  <c:v>4.5</c:v>
                </c:pt>
                <c:pt idx="55">
                  <c:v>4.28</c:v>
                </c:pt>
                <c:pt idx="56">
                  <c:v>4.13</c:v>
                </c:pt>
                <c:pt idx="57">
                  <c:v>4.0999999999999996</c:v>
                </c:pt>
                <c:pt idx="58">
                  <c:v>4.1900000000000004</c:v>
                </c:pt>
                <c:pt idx="59">
                  <c:v>4.2300000000000004</c:v>
                </c:pt>
                <c:pt idx="60">
                  <c:v>4.22</c:v>
                </c:pt>
                <c:pt idx="61">
                  <c:v>4.17</c:v>
                </c:pt>
                <c:pt idx="62">
                  <c:v>4.5</c:v>
                </c:pt>
                <c:pt idx="63">
                  <c:v>4.34</c:v>
                </c:pt>
                <c:pt idx="64">
                  <c:v>4.1399999999999997</c:v>
                </c:pt>
                <c:pt idx="65">
                  <c:v>4</c:v>
                </c:pt>
                <c:pt idx="66">
                  <c:v>4.18</c:v>
                </c:pt>
                <c:pt idx="67">
                  <c:v>4.26</c:v>
                </c:pt>
                <c:pt idx="68">
                  <c:v>4.2</c:v>
                </c:pt>
                <c:pt idx="69">
                  <c:v>4.46</c:v>
                </c:pt>
                <c:pt idx="70">
                  <c:v>4.54</c:v>
                </c:pt>
                <c:pt idx="71">
                  <c:v>4.47</c:v>
                </c:pt>
                <c:pt idx="72">
                  <c:v>4.42</c:v>
                </c:pt>
                <c:pt idx="73">
                  <c:v>4.57</c:v>
                </c:pt>
                <c:pt idx="74">
                  <c:v>4.72</c:v>
                </c:pt>
                <c:pt idx="75">
                  <c:v>4.99</c:v>
                </c:pt>
                <c:pt idx="76">
                  <c:v>5.1100000000000003</c:v>
                </c:pt>
                <c:pt idx="77">
                  <c:v>5.1100000000000003</c:v>
                </c:pt>
                <c:pt idx="78">
                  <c:v>5.09</c:v>
                </c:pt>
                <c:pt idx="79">
                  <c:v>4.88</c:v>
                </c:pt>
                <c:pt idx="80">
                  <c:v>4.72</c:v>
                </c:pt>
                <c:pt idx="81">
                  <c:v>4.7300000000000004</c:v>
                </c:pt>
                <c:pt idx="82">
                  <c:v>4.5999999999999996</c:v>
                </c:pt>
                <c:pt idx="83">
                  <c:v>4.5599999999999996</c:v>
                </c:pt>
                <c:pt idx="84">
                  <c:v>4.76</c:v>
                </c:pt>
                <c:pt idx="85">
                  <c:v>4.72</c:v>
                </c:pt>
                <c:pt idx="86">
                  <c:v>4.5599999999999996</c:v>
                </c:pt>
                <c:pt idx="87">
                  <c:v>4.6900000000000004</c:v>
                </c:pt>
                <c:pt idx="88">
                  <c:v>4.75</c:v>
                </c:pt>
                <c:pt idx="89">
                  <c:v>5.0999999999999996</c:v>
                </c:pt>
                <c:pt idx="90">
                  <c:v>5</c:v>
                </c:pt>
                <c:pt idx="91">
                  <c:v>4.67</c:v>
                </c:pt>
                <c:pt idx="92">
                  <c:v>4.5199999999999996</c:v>
                </c:pt>
                <c:pt idx="93">
                  <c:v>4.53</c:v>
                </c:pt>
                <c:pt idx="94">
                  <c:v>4.1500000000000004</c:v>
                </c:pt>
                <c:pt idx="95">
                  <c:v>4.0999999999999996</c:v>
                </c:pt>
                <c:pt idx="96">
                  <c:v>3.74</c:v>
                </c:pt>
                <c:pt idx="97">
                  <c:v>3.74</c:v>
                </c:pt>
                <c:pt idx="98">
                  <c:v>3.51</c:v>
                </c:pt>
                <c:pt idx="99">
                  <c:v>3.6800001</c:v>
                </c:pt>
                <c:pt idx="100">
                  <c:v>3.8800001000000002</c:v>
                </c:pt>
                <c:pt idx="101">
                  <c:v>4.0999999000000003</c:v>
                </c:pt>
                <c:pt idx="102">
                  <c:v>4.0100002000000003</c:v>
                </c:pt>
                <c:pt idx="103">
                  <c:v>3.8900001</c:v>
                </c:pt>
                <c:pt idx="104">
                  <c:v>3.6900000999999998</c:v>
                </c:pt>
                <c:pt idx="105">
                  <c:v>3.8099999000000002</c:v>
                </c:pt>
                <c:pt idx="106">
                  <c:v>3.53</c:v>
                </c:pt>
                <c:pt idx="107">
                  <c:v>2.4200001000000002</c:v>
                </c:pt>
                <c:pt idx="108">
                  <c:v>2.52</c:v>
                </c:pt>
                <c:pt idx="109">
                  <c:v>2.8699998999999998</c:v>
                </c:pt>
                <c:pt idx="110">
                  <c:v>2.8199999</c:v>
                </c:pt>
                <c:pt idx="111">
                  <c:v>2.9300001</c:v>
                </c:pt>
                <c:pt idx="112">
                  <c:v>3.29</c:v>
                </c:pt>
                <c:pt idx="113">
                  <c:v>3.72</c:v>
                </c:pt>
                <c:pt idx="114">
                  <c:v>3.5599999000000002</c:v>
                </c:pt>
                <c:pt idx="115">
                  <c:v>3.5899999</c:v>
                </c:pt>
                <c:pt idx="116">
                  <c:v>3.4000001000000002</c:v>
                </c:pt>
                <c:pt idx="117">
                  <c:v>3.3900001</c:v>
                </c:pt>
                <c:pt idx="118">
                  <c:v>3.4000001000000002</c:v>
                </c:pt>
                <c:pt idx="119">
                  <c:v>3.5899999</c:v>
                </c:pt>
                <c:pt idx="120">
                  <c:v>3.73</c:v>
                </c:pt>
                <c:pt idx="121">
                  <c:v>3.6900000999999998</c:v>
                </c:pt>
                <c:pt idx="122">
                  <c:v>3.73</c:v>
                </c:pt>
                <c:pt idx="123">
                  <c:v>3.8499998999999998</c:v>
                </c:pt>
                <c:pt idx="124">
                  <c:v>3.4200001000000002</c:v>
                </c:pt>
                <c:pt idx="125">
                  <c:v>3.2</c:v>
                </c:pt>
                <c:pt idx="126">
                  <c:v>3.01</c:v>
                </c:pt>
                <c:pt idx="127">
                  <c:v>2.7</c:v>
                </c:pt>
                <c:pt idx="128">
                  <c:v>2.6500001000000002</c:v>
                </c:pt>
                <c:pt idx="129">
                  <c:v>2.54</c:v>
                </c:pt>
                <c:pt idx="130">
                  <c:v>2.76</c:v>
                </c:pt>
                <c:pt idx="131">
                  <c:v>3.29</c:v>
                </c:pt>
                <c:pt idx="132">
                  <c:v>3.3900001</c:v>
                </c:pt>
                <c:pt idx="133">
                  <c:v>3.5799998999999998</c:v>
                </c:pt>
                <c:pt idx="134">
                  <c:v>3.4100001</c:v>
                </c:pt>
                <c:pt idx="135">
                  <c:v>3.46</c:v>
                </c:pt>
                <c:pt idx="136">
                  <c:v>3.1700001000000002</c:v>
                </c:pt>
                <c:pt idx="137">
                  <c:v>3</c:v>
                </c:pt>
                <c:pt idx="138">
                  <c:v>3</c:v>
                </c:pt>
                <c:pt idx="139">
                  <c:v>2.2999999999999998</c:v>
                </c:pt>
                <c:pt idx="140">
                  <c:v>1.98</c:v>
                </c:pt>
                <c:pt idx="141">
                  <c:v>2.1500001000000002</c:v>
                </c:pt>
                <c:pt idx="142">
                  <c:v>2.0099999999999998</c:v>
                </c:pt>
                <c:pt idx="143">
                  <c:v>1.98</c:v>
                </c:pt>
                <c:pt idx="144">
                  <c:v>1.97</c:v>
                </c:pt>
                <c:pt idx="145">
                  <c:v>1.97</c:v>
                </c:pt>
                <c:pt idx="146">
                  <c:v>2.17</c:v>
                </c:pt>
                <c:pt idx="147">
                  <c:v>2.0499999999999998</c:v>
                </c:pt>
                <c:pt idx="148">
                  <c:v>1.8</c:v>
                </c:pt>
                <c:pt idx="149">
                  <c:v>1.62</c:v>
                </c:pt>
                <c:pt idx="150">
                  <c:v>1.53</c:v>
                </c:pt>
                <c:pt idx="151">
                  <c:v>1.68</c:v>
                </c:pt>
                <c:pt idx="152">
                  <c:v>1.72</c:v>
                </c:pt>
                <c:pt idx="153">
                  <c:v>1.75</c:v>
                </c:pt>
                <c:pt idx="154">
                  <c:v>1.65</c:v>
                </c:pt>
                <c:pt idx="155">
                  <c:v>1.72</c:v>
                </c:pt>
                <c:pt idx="156">
                  <c:v>1.91</c:v>
                </c:pt>
                <c:pt idx="157">
                  <c:v>1.98</c:v>
                </c:pt>
                <c:pt idx="158">
                  <c:v>1.96</c:v>
                </c:pt>
                <c:pt idx="159">
                  <c:v>1.76</c:v>
                </c:pt>
                <c:pt idx="160">
                  <c:v>1.93</c:v>
                </c:pt>
                <c:pt idx="161">
                  <c:v>2.2999999999999998</c:v>
                </c:pt>
                <c:pt idx="162">
                  <c:v>2.58</c:v>
                </c:pt>
                <c:pt idx="163">
                  <c:v>2.74</c:v>
                </c:pt>
                <c:pt idx="164">
                  <c:v>2.81</c:v>
                </c:pt>
                <c:pt idx="165">
                  <c:v>2.62</c:v>
                </c:pt>
                <c:pt idx="166">
                  <c:v>2.72</c:v>
                </c:pt>
                <c:pt idx="167">
                  <c:v>2.9</c:v>
                </c:pt>
                <c:pt idx="168">
                  <c:v>2.86</c:v>
                </c:pt>
                <c:pt idx="169">
                  <c:v>2.71</c:v>
                </c:pt>
                <c:pt idx="170">
                  <c:v>2.72</c:v>
                </c:pt>
                <c:pt idx="171">
                  <c:v>2.71</c:v>
                </c:pt>
                <c:pt idx="172">
                  <c:v>2.56</c:v>
                </c:pt>
                <c:pt idx="173">
                  <c:v>2.6</c:v>
                </c:pt>
                <c:pt idx="174">
                  <c:v>2.54</c:v>
                </c:pt>
                <c:pt idx="175">
                  <c:v>2.42</c:v>
                </c:pt>
                <c:pt idx="176">
                  <c:v>2.5299999999999998</c:v>
                </c:pt>
                <c:pt idx="177">
                  <c:v>2.2999999999999998</c:v>
                </c:pt>
                <c:pt idx="178">
                  <c:v>2.33</c:v>
                </c:pt>
                <c:pt idx="179">
                  <c:v>2.21</c:v>
                </c:pt>
                <c:pt idx="180">
                  <c:v>1.88</c:v>
                </c:pt>
                <c:pt idx="181">
                  <c:v>1.98</c:v>
                </c:pt>
                <c:pt idx="182">
                  <c:v>2.04</c:v>
                </c:pt>
                <c:pt idx="183">
                  <c:v>1.94</c:v>
                </c:pt>
                <c:pt idx="184">
                  <c:v>2.2000000000000002</c:v>
                </c:pt>
                <c:pt idx="185">
                  <c:v>2.36</c:v>
                </c:pt>
                <c:pt idx="186">
                  <c:v>2.3199999999999998</c:v>
                </c:pt>
                <c:pt idx="187">
                  <c:v>2.2000000000000002</c:v>
                </c:pt>
                <c:pt idx="188">
                  <c:v>2.17</c:v>
                </c:pt>
                <c:pt idx="189">
                  <c:v>2.0699999999999998</c:v>
                </c:pt>
                <c:pt idx="190">
                  <c:v>2.2599999999999998</c:v>
                </c:pt>
                <c:pt idx="191">
                  <c:v>2.2400000000000002</c:v>
                </c:pt>
                <c:pt idx="192">
                  <c:v>2.09</c:v>
                </c:pt>
                <c:pt idx="193">
                  <c:v>1.78</c:v>
                </c:pt>
                <c:pt idx="194">
                  <c:v>1.89</c:v>
                </c:pt>
                <c:pt idx="195">
                  <c:v>1.81</c:v>
                </c:pt>
                <c:pt idx="196">
                  <c:v>1.81</c:v>
                </c:pt>
                <c:pt idx="197">
                  <c:v>1.64</c:v>
                </c:pt>
                <c:pt idx="198">
                  <c:v>1.5</c:v>
                </c:pt>
                <c:pt idx="199">
                  <c:v>1.56</c:v>
                </c:pt>
                <c:pt idx="200">
                  <c:v>1.63</c:v>
                </c:pt>
                <c:pt idx="201">
                  <c:v>1.76</c:v>
                </c:pt>
                <c:pt idx="202">
                  <c:v>2.14</c:v>
                </c:pt>
                <c:pt idx="203">
                  <c:v>2.4900000000000002</c:v>
                </c:pt>
                <c:pt idx="204">
                  <c:v>2.4300000000000002</c:v>
                </c:pt>
                <c:pt idx="205">
                  <c:v>2.42</c:v>
                </c:pt>
                <c:pt idx="206">
                  <c:v>2.48</c:v>
                </c:pt>
                <c:pt idx="207">
                  <c:v>2.2999999999999998</c:v>
                </c:pt>
                <c:pt idx="208">
                  <c:v>2.2999999999999998</c:v>
                </c:pt>
                <c:pt idx="209">
                  <c:v>2.19</c:v>
                </c:pt>
                <c:pt idx="210">
                  <c:v>2.3199999999999998</c:v>
                </c:pt>
                <c:pt idx="211">
                  <c:v>2.21</c:v>
                </c:pt>
                <c:pt idx="212">
                  <c:v>2.2000000000000002</c:v>
                </c:pt>
                <c:pt idx="213">
                  <c:v>2.36</c:v>
                </c:pt>
                <c:pt idx="214">
                  <c:v>2.35</c:v>
                </c:pt>
                <c:pt idx="215">
                  <c:v>2.4</c:v>
                </c:pt>
                <c:pt idx="216">
                  <c:v>2.58</c:v>
                </c:pt>
                <c:pt idx="217">
                  <c:v>2.86</c:v>
                </c:pt>
                <c:pt idx="218">
                  <c:v>2.84</c:v>
                </c:pt>
                <c:pt idx="219">
                  <c:v>2.87</c:v>
                </c:pt>
                <c:pt idx="220">
                  <c:v>2.98</c:v>
                </c:pt>
                <c:pt idx="221">
                  <c:v>2.91</c:v>
                </c:pt>
                <c:pt idx="222">
                  <c:v>2.89</c:v>
                </c:pt>
                <c:pt idx="223">
                  <c:v>2.89</c:v>
                </c:pt>
                <c:pt idx="224">
                  <c:v>3</c:v>
                </c:pt>
                <c:pt idx="225">
                  <c:v>3.15</c:v>
                </c:pt>
                <c:pt idx="226">
                  <c:v>3.12</c:v>
                </c:pt>
                <c:pt idx="227">
                  <c:v>2.83</c:v>
                </c:pt>
                <c:pt idx="228">
                  <c:v>2.71</c:v>
                </c:pt>
                <c:pt idx="229">
                  <c:v>2.68</c:v>
                </c:pt>
                <c:pt idx="230">
                  <c:v>2.57</c:v>
                </c:pt>
                <c:pt idx="231">
                  <c:v>2.5299999999999998</c:v>
                </c:pt>
                <c:pt idx="232">
                  <c:v>2.4</c:v>
                </c:pt>
                <c:pt idx="233">
                  <c:v>2.0699999999999998</c:v>
                </c:pt>
                <c:pt idx="234">
                  <c:v>2.06</c:v>
                </c:pt>
                <c:pt idx="235">
                  <c:v>1.63</c:v>
                </c:pt>
                <c:pt idx="236">
                  <c:v>1.7</c:v>
                </c:pt>
                <c:pt idx="237">
                  <c:v>1.71</c:v>
                </c:pt>
                <c:pt idx="238">
                  <c:v>1.81</c:v>
                </c:pt>
                <c:pt idx="239">
                  <c:v>1.86</c:v>
                </c:pt>
                <c:pt idx="240" formatCode="0.00">
                  <c:v>1.76</c:v>
                </c:pt>
                <c:pt idx="241" formatCode="0.00">
                  <c:v>1.5</c:v>
                </c:pt>
                <c:pt idx="242" formatCode="0.00">
                  <c:v>0.87</c:v>
                </c:pt>
                <c:pt idx="243" formatCode="0.00">
                  <c:v>0.66</c:v>
                </c:pt>
                <c:pt idx="244" formatCode="0.00">
                  <c:v>0.67</c:v>
                </c:pt>
                <c:pt idx="245" formatCode="0.00">
                  <c:v>0.73</c:v>
                </c:pt>
                <c:pt idx="246" formatCode="0.00">
                  <c:v>0.7</c:v>
                </c:pt>
              </c:numCache>
            </c:numRef>
          </c:val>
          <c:smooth val="0"/>
          <c:extLst xmlns:c16r2="http://schemas.microsoft.com/office/drawing/2015/06/chart">
            <c:ext xmlns:c16="http://schemas.microsoft.com/office/drawing/2014/chart" uri="{C3380CC4-5D6E-409C-BE32-E72D297353CC}">
              <c16:uniqueId val="{00000002-7906-40E7-928F-962CE0CF7BF9}"/>
            </c:ext>
          </c:extLst>
        </c:ser>
        <c:ser>
          <c:idx val="4"/>
          <c:order val="3"/>
          <c:tx>
            <c:strRef>
              <c:f>Sheet1!#REF!</c:f>
              <c:strCache>
                <c:ptCount val="1"/>
                <c:pt idx="0">
                  <c:v>#REF!</c:v>
                </c:pt>
              </c:strCache>
            </c:strRef>
          </c:tx>
          <c:spPr>
            <a:ln w="9275">
              <a:solidFill>
                <a:schemeClr val="accent4"/>
              </a:solidFill>
              <a:prstDash val="solid"/>
            </a:ln>
          </c:spPr>
          <c:marker>
            <c:symbol val="star"/>
            <c:size val="3"/>
            <c:spPr>
              <a:noFill/>
              <a:ln>
                <a:solidFill>
                  <a:srgbClr val="339966"/>
                </a:solidFill>
                <a:prstDash val="solid"/>
              </a:ln>
            </c:spPr>
          </c:marker>
          <c:cat>
            <c:strRef>
              <c:f>Sheet1!$A$2:$A$292</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3-7906-40E7-928F-962CE0CF7BF9}"/>
            </c:ext>
          </c:extLst>
        </c:ser>
        <c:ser>
          <c:idx val="5"/>
          <c:order val="4"/>
          <c:tx>
            <c:strRef>
              <c:f>Sheet1!$E$1</c:f>
              <c:strCache>
                <c:ptCount val="1"/>
                <c:pt idx="0">
                  <c:v>2.5% "Equilibrium" Fed Funds Rate</c:v>
                </c:pt>
              </c:strCache>
            </c:strRef>
          </c:tx>
          <c:spPr>
            <a:ln w="27825">
              <a:solidFill>
                <a:schemeClr val="accent2"/>
              </a:solidFill>
              <a:prstDash val="solid"/>
            </a:ln>
          </c:spPr>
          <c:marker>
            <c:symbol val="none"/>
          </c:marker>
          <c:cat>
            <c:strRef>
              <c:f>Sheet1!$A$2:$A$292</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Sheet1!$E$2:$E$292</c:f>
              <c:numCache>
                <c:formatCode>General</c:formatCode>
                <c:ptCount val="291"/>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numCache>
            </c:numRef>
          </c:val>
          <c:smooth val="0"/>
          <c:extLst xmlns:c16r2="http://schemas.microsoft.com/office/drawing/2015/06/chart">
            <c:ext xmlns:c16="http://schemas.microsoft.com/office/drawing/2014/chart" uri="{C3380CC4-5D6E-409C-BE32-E72D297353CC}">
              <c16:uniqueId val="{00000004-7906-40E7-928F-962CE0CF7BF9}"/>
            </c:ext>
          </c:extLst>
        </c:ser>
        <c:dLbls>
          <c:showLegendKey val="0"/>
          <c:showVal val="0"/>
          <c:showCatName val="0"/>
          <c:showSerName val="0"/>
          <c:showPercent val="0"/>
          <c:showBubbleSize val="0"/>
        </c:dLbls>
        <c:marker val="1"/>
        <c:smooth val="0"/>
        <c:axId val="223625216"/>
        <c:axId val="223626752"/>
      </c:lineChart>
      <c:catAx>
        <c:axId val="223613696"/>
        <c:scaling>
          <c:orientation val="minMax"/>
        </c:scaling>
        <c:delete val="0"/>
        <c:axPos val="b"/>
        <c:numFmt formatCode="General" sourceLinked="1"/>
        <c:majorTickMark val="out"/>
        <c:minorTickMark val="none"/>
        <c:tickLblPos val="nextTo"/>
        <c:spPr>
          <a:ln w="2319">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3615232"/>
        <c:crosses val="autoZero"/>
        <c:auto val="1"/>
        <c:lblAlgn val="ctr"/>
        <c:lblOffset val="100"/>
        <c:tickLblSkip val="24"/>
        <c:tickMarkSkip val="12"/>
        <c:noMultiLvlLbl val="0"/>
      </c:catAx>
      <c:valAx>
        <c:axId val="223615232"/>
        <c:scaling>
          <c:orientation val="minMax"/>
          <c:max val="7"/>
          <c:min val="0"/>
        </c:scaling>
        <c:delete val="0"/>
        <c:axPos val="l"/>
        <c:majorGridlines>
          <c:spPr>
            <a:ln w="9275">
              <a:solidFill>
                <a:schemeClr val="tx1"/>
              </a:solidFill>
              <a:prstDash val="solid"/>
            </a:ln>
          </c:spPr>
        </c:majorGridlines>
        <c:numFmt formatCode="General" sourceLinked="1"/>
        <c:majorTickMark val="out"/>
        <c:minorTickMark val="none"/>
        <c:tickLblPos val="nextTo"/>
        <c:spPr>
          <a:ln w="2319">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3613696"/>
        <c:crosses val="autoZero"/>
        <c:crossBetween val="midCat"/>
        <c:majorUnit val="1"/>
        <c:minorUnit val="1"/>
      </c:valAx>
      <c:catAx>
        <c:axId val="223625216"/>
        <c:scaling>
          <c:orientation val="minMax"/>
        </c:scaling>
        <c:delete val="1"/>
        <c:axPos val="b"/>
        <c:numFmt formatCode="General" sourceLinked="1"/>
        <c:majorTickMark val="out"/>
        <c:minorTickMark val="none"/>
        <c:tickLblPos val="nextTo"/>
        <c:crossAx val="223626752"/>
        <c:crosses val="autoZero"/>
        <c:auto val="1"/>
        <c:lblAlgn val="ctr"/>
        <c:lblOffset val="100"/>
        <c:noMultiLvlLbl val="0"/>
      </c:catAx>
      <c:valAx>
        <c:axId val="223626752"/>
        <c:scaling>
          <c:orientation val="minMax"/>
          <c:max val="7"/>
        </c:scaling>
        <c:delete val="0"/>
        <c:axPos val="r"/>
        <c:numFmt formatCode="General" sourceLinked="1"/>
        <c:majorTickMark val="cross"/>
        <c:minorTickMark val="none"/>
        <c:tickLblPos val="nextTo"/>
        <c:spPr>
          <a:ln w="2319">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3625216"/>
        <c:crosses val="max"/>
        <c:crossBetween val="midCat"/>
      </c:valAx>
      <c:spPr>
        <a:noFill/>
        <a:ln w="18550">
          <a:noFill/>
        </a:ln>
      </c:spPr>
    </c:plotArea>
    <c:legend>
      <c:legendPos val="r"/>
      <c:legendEntry>
        <c:idx val="3"/>
        <c:delete val="1"/>
      </c:legendEntry>
      <c:layout>
        <c:manualLayout>
          <c:xMode val="edge"/>
          <c:yMode val="edge"/>
          <c:x val="0.40818176777198623"/>
          <c:y val="0.12136390266919839"/>
          <c:w val="0.51925598868803369"/>
          <c:h val="0.26016231671749657"/>
        </c:manualLayout>
      </c:layout>
      <c:overlay val="0"/>
      <c:spPr>
        <a:solidFill>
          <a:schemeClr val="bg1"/>
        </a:solidFill>
        <a:ln w="12700">
          <a:solidFill>
            <a:schemeClr val="tx1"/>
          </a:solidFill>
          <a:prstDash val="solid"/>
        </a:ln>
      </c:spPr>
      <c:txPr>
        <a:bodyPr/>
        <a:lstStyle/>
        <a:p>
          <a:pPr>
            <a:defRPr sz="9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315"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Treasury Yield Curves </a:t>
            </a:r>
          </a:p>
        </c:rich>
      </c:tx>
      <c:layout>
        <c:manualLayout>
          <c:xMode val="edge"/>
          <c:yMode val="edge"/>
          <c:x val="0.2976588628762542"/>
          <c:y val="8.5910652920962206E-3"/>
        </c:manualLayout>
      </c:layout>
      <c:overlay val="0"/>
      <c:spPr>
        <a:noFill/>
        <a:ln w="16018">
          <a:noFill/>
        </a:ln>
      </c:spPr>
    </c:title>
    <c:autoTitleDeleted val="0"/>
    <c:plotArea>
      <c:layout>
        <c:manualLayout>
          <c:layoutTarget val="inner"/>
          <c:xMode val="edge"/>
          <c:yMode val="edge"/>
          <c:x val="0.11204013377926421"/>
          <c:y val="0.10652920962199312"/>
          <c:w val="0.7876254180602007"/>
          <c:h val="0.78178694158075601"/>
        </c:manualLayout>
      </c:layout>
      <c:lineChart>
        <c:grouping val="standard"/>
        <c:varyColors val="0"/>
        <c:ser>
          <c:idx val="1"/>
          <c:order val="0"/>
          <c:tx>
            <c:strRef>
              <c:f>Sheet1!$B$1</c:f>
              <c:strCache>
                <c:ptCount val="1"/>
                <c:pt idx="0">
                  <c:v>Dec. 2019</c:v>
                </c:pt>
              </c:strCache>
            </c:strRef>
          </c:tx>
          <c:spPr>
            <a:ln w="24028">
              <a:solidFill>
                <a:schemeClr val="accent3">
                  <a:lumMod val="60000"/>
                  <a:lumOff val="40000"/>
                </a:schemeClr>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1.55</c:v>
                </c:pt>
                <c:pt idx="1">
                  <c:v>1.6</c:v>
                </c:pt>
                <c:pt idx="2">
                  <c:v>1.59</c:v>
                </c:pt>
                <c:pt idx="3">
                  <c:v>1.57</c:v>
                </c:pt>
                <c:pt idx="4">
                  <c:v>1.58</c:v>
                </c:pt>
                <c:pt idx="5">
                  <c:v>1.6</c:v>
                </c:pt>
                <c:pt idx="6">
                  <c:v>1.62</c:v>
                </c:pt>
                <c:pt idx="7">
                  <c:v>1.64</c:v>
                </c:pt>
                <c:pt idx="8">
                  <c:v>1.65</c:v>
                </c:pt>
                <c:pt idx="9">
                  <c:v>1.67</c:v>
                </c:pt>
                <c:pt idx="10">
                  <c:v>1.69</c:v>
                </c:pt>
                <c:pt idx="11">
                  <c:v>1.72</c:v>
                </c:pt>
                <c:pt idx="12">
                  <c:v>1.76</c:v>
                </c:pt>
                <c:pt idx="13">
                  <c:v>1.8</c:v>
                </c:pt>
                <c:pt idx="14">
                  <c:v>1.83</c:v>
                </c:pt>
                <c:pt idx="15">
                  <c:v>1.86</c:v>
                </c:pt>
                <c:pt idx="16">
                  <c:v>1.88</c:v>
                </c:pt>
                <c:pt idx="17">
                  <c:v>1.89</c:v>
                </c:pt>
                <c:pt idx="18">
                  <c:v>1.9</c:v>
                </c:pt>
                <c:pt idx="19">
                  <c:v>1.91</c:v>
                </c:pt>
                <c:pt idx="20">
                  <c:v>1.92</c:v>
                </c:pt>
                <c:pt idx="21">
                  <c:v>1.93</c:v>
                </c:pt>
                <c:pt idx="22">
                  <c:v>1.94</c:v>
                </c:pt>
                <c:pt idx="23">
                  <c:v>1.96</c:v>
                </c:pt>
                <c:pt idx="24">
                  <c:v>1.97</c:v>
                </c:pt>
                <c:pt idx="25">
                  <c:v>1.99</c:v>
                </c:pt>
                <c:pt idx="26">
                  <c:v>2.0099999999999998</c:v>
                </c:pt>
                <c:pt idx="27">
                  <c:v>2.02</c:v>
                </c:pt>
                <c:pt idx="28">
                  <c:v>2.04</c:v>
                </c:pt>
                <c:pt idx="29">
                  <c:v>2.06</c:v>
                </c:pt>
                <c:pt idx="30">
                  <c:v>2.08</c:v>
                </c:pt>
                <c:pt idx="31">
                  <c:v>2.1</c:v>
                </c:pt>
                <c:pt idx="32">
                  <c:v>2.12</c:v>
                </c:pt>
                <c:pt idx="33">
                  <c:v>2.14</c:v>
                </c:pt>
                <c:pt idx="34">
                  <c:v>2.16</c:v>
                </c:pt>
                <c:pt idx="35">
                  <c:v>2.17</c:v>
                </c:pt>
                <c:pt idx="36">
                  <c:v>2.19</c:v>
                </c:pt>
                <c:pt idx="37">
                  <c:v>2.21</c:v>
                </c:pt>
                <c:pt idx="38">
                  <c:v>2.2200000000000002</c:v>
                </c:pt>
                <c:pt idx="39">
                  <c:v>2.2400000000000002</c:v>
                </c:pt>
                <c:pt idx="40">
                  <c:v>2.25</c:v>
                </c:pt>
                <c:pt idx="41">
                  <c:v>2.2599999999999998</c:v>
                </c:pt>
                <c:pt idx="42">
                  <c:v>2.27</c:v>
                </c:pt>
                <c:pt idx="43">
                  <c:v>2.2799999999999998</c:v>
                </c:pt>
                <c:pt idx="44">
                  <c:v>2.29</c:v>
                </c:pt>
                <c:pt idx="45">
                  <c:v>2.29</c:v>
                </c:pt>
                <c:pt idx="46">
                  <c:v>2.2999999999999998</c:v>
                </c:pt>
                <c:pt idx="47">
                  <c:v>2.2999999999999998</c:v>
                </c:pt>
                <c:pt idx="48">
                  <c:v>2.31</c:v>
                </c:pt>
                <c:pt idx="49">
                  <c:v>2.31</c:v>
                </c:pt>
                <c:pt idx="50">
                  <c:v>2.3199999999999998</c:v>
                </c:pt>
                <c:pt idx="51">
                  <c:v>2.33</c:v>
                </c:pt>
                <c:pt idx="52">
                  <c:v>2.33</c:v>
                </c:pt>
                <c:pt idx="53">
                  <c:v>2.34</c:v>
                </c:pt>
                <c:pt idx="54">
                  <c:v>2.35</c:v>
                </c:pt>
                <c:pt idx="55">
                  <c:v>2.35</c:v>
                </c:pt>
                <c:pt idx="56">
                  <c:v>2.36</c:v>
                </c:pt>
                <c:pt idx="57">
                  <c:v>2.37</c:v>
                </c:pt>
                <c:pt idx="58">
                  <c:v>2.37</c:v>
                </c:pt>
                <c:pt idx="59">
                  <c:v>2.38</c:v>
                </c:pt>
                <c:pt idx="60">
                  <c:v>2.39</c:v>
                </c:pt>
              </c:numCache>
            </c:numRef>
          </c:val>
          <c:smooth val="0"/>
          <c:extLst xmlns:c16r2="http://schemas.microsoft.com/office/drawing/2015/06/chart">
            <c:ext xmlns:c16="http://schemas.microsoft.com/office/drawing/2014/chart" uri="{C3380CC4-5D6E-409C-BE32-E72D297353CC}">
              <c16:uniqueId val="{00000000-0883-4AFF-B948-7CA4F0A0199F}"/>
            </c:ext>
          </c:extLst>
        </c:ser>
        <c:dLbls>
          <c:showLegendKey val="0"/>
          <c:showVal val="0"/>
          <c:showCatName val="0"/>
          <c:showSerName val="0"/>
          <c:showPercent val="0"/>
          <c:showBubbleSize val="0"/>
        </c:dLbls>
        <c:marker val="1"/>
        <c:smooth val="0"/>
        <c:axId val="223754112"/>
        <c:axId val="223756288"/>
      </c:lineChart>
      <c:lineChart>
        <c:grouping val="standard"/>
        <c:varyColors val="0"/>
        <c:ser>
          <c:idx val="2"/>
          <c:order val="1"/>
          <c:tx>
            <c:strRef>
              <c:f>Sheet1!$C$1</c:f>
              <c:strCache>
                <c:ptCount val="1"/>
                <c:pt idx="0">
                  <c:v>2008</c:v>
                </c:pt>
              </c:strCache>
            </c:strRef>
          </c:tx>
          <c:spPr>
            <a:ln w="8009">
              <a:solidFill>
                <a:schemeClr val="accent4">
                  <a:lumMod val="60000"/>
                  <a:lumOff val="40000"/>
                </a:schemeClr>
              </a:solidFill>
              <a:prstDash val="solid"/>
            </a:ln>
          </c:spPr>
          <c:marker>
            <c:symbol val="triangle"/>
            <c:size val="3"/>
            <c:spPr>
              <a:solidFill>
                <a:schemeClr val="accent4">
                  <a:lumMod val="60000"/>
                  <a:lumOff val="40000"/>
                </a:schemeClr>
              </a:solidFill>
              <a:ln>
                <a:solidFill>
                  <a:schemeClr val="accent4">
                    <a:lumMod val="60000"/>
                    <a:lumOff val="40000"/>
                  </a:schemeClr>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1.39</c:v>
                </c:pt>
                <c:pt idx="1">
                  <c:v>1.66</c:v>
                </c:pt>
                <c:pt idx="2">
                  <c:v>1.82</c:v>
                </c:pt>
                <c:pt idx="3">
                  <c:v>1.89</c:v>
                </c:pt>
                <c:pt idx="4">
                  <c:v>2</c:v>
                </c:pt>
                <c:pt idx="5">
                  <c:v>2.12</c:v>
                </c:pt>
                <c:pt idx="6">
                  <c:v>2.2400000000000002</c:v>
                </c:pt>
                <c:pt idx="7">
                  <c:v>2.36</c:v>
                </c:pt>
                <c:pt idx="8">
                  <c:v>2.5</c:v>
                </c:pt>
                <c:pt idx="9">
                  <c:v>2.65</c:v>
                </c:pt>
                <c:pt idx="10">
                  <c:v>2.8</c:v>
                </c:pt>
                <c:pt idx="11">
                  <c:v>2.92</c:v>
                </c:pt>
                <c:pt idx="12">
                  <c:v>3.01</c:v>
                </c:pt>
                <c:pt idx="13">
                  <c:v>3.09</c:v>
                </c:pt>
                <c:pt idx="14">
                  <c:v>3.17</c:v>
                </c:pt>
                <c:pt idx="15">
                  <c:v>3.25</c:v>
                </c:pt>
                <c:pt idx="16">
                  <c:v>3.34</c:v>
                </c:pt>
                <c:pt idx="17">
                  <c:v>3.43</c:v>
                </c:pt>
                <c:pt idx="18">
                  <c:v>3.52</c:v>
                </c:pt>
                <c:pt idx="19">
                  <c:v>3.6</c:v>
                </c:pt>
                <c:pt idx="20">
                  <c:v>3.67</c:v>
                </c:pt>
                <c:pt idx="21">
                  <c:v>3.73</c:v>
                </c:pt>
                <c:pt idx="22">
                  <c:v>3.78</c:v>
                </c:pt>
                <c:pt idx="23">
                  <c:v>3.82</c:v>
                </c:pt>
                <c:pt idx="24">
                  <c:v>3.86</c:v>
                </c:pt>
                <c:pt idx="25">
                  <c:v>3.88</c:v>
                </c:pt>
                <c:pt idx="26">
                  <c:v>3.91</c:v>
                </c:pt>
                <c:pt idx="27">
                  <c:v>3.93</c:v>
                </c:pt>
                <c:pt idx="28">
                  <c:v>3.96</c:v>
                </c:pt>
                <c:pt idx="29">
                  <c:v>3.98</c:v>
                </c:pt>
                <c:pt idx="30">
                  <c:v>4.01</c:v>
                </c:pt>
                <c:pt idx="31">
                  <c:v>4.04</c:v>
                </c:pt>
                <c:pt idx="32">
                  <c:v>4.08</c:v>
                </c:pt>
                <c:pt idx="33">
                  <c:v>4.12</c:v>
                </c:pt>
                <c:pt idx="34">
                  <c:v>4.16</c:v>
                </c:pt>
                <c:pt idx="35">
                  <c:v>4.2</c:v>
                </c:pt>
                <c:pt idx="36">
                  <c:v>4.24</c:v>
                </c:pt>
                <c:pt idx="37">
                  <c:v>4.28</c:v>
                </c:pt>
                <c:pt idx="38">
                  <c:v>4.3099999999999996</c:v>
                </c:pt>
                <c:pt idx="39">
                  <c:v>4.34</c:v>
                </c:pt>
                <c:pt idx="40">
                  <c:v>4.3600000000000003</c:v>
                </c:pt>
                <c:pt idx="41">
                  <c:v>4.37</c:v>
                </c:pt>
                <c:pt idx="42">
                  <c:v>4.38</c:v>
                </c:pt>
                <c:pt idx="43">
                  <c:v>4.38</c:v>
                </c:pt>
                <c:pt idx="44">
                  <c:v>4.37</c:v>
                </c:pt>
                <c:pt idx="45">
                  <c:v>4.3600000000000003</c:v>
                </c:pt>
                <c:pt idx="46">
                  <c:v>4.3499999999999996</c:v>
                </c:pt>
                <c:pt idx="47">
                  <c:v>4.34</c:v>
                </c:pt>
                <c:pt idx="48">
                  <c:v>4.33</c:v>
                </c:pt>
                <c:pt idx="49">
                  <c:v>4.3099999999999996</c:v>
                </c:pt>
                <c:pt idx="50">
                  <c:v>4.3</c:v>
                </c:pt>
                <c:pt idx="51">
                  <c:v>4.29</c:v>
                </c:pt>
                <c:pt idx="52">
                  <c:v>4.28</c:v>
                </c:pt>
                <c:pt idx="53">
                  <c:v>4.28</c:v>
                </c:pt>
                <c:pt idx="54">
                  <c:v>4.28</c:v>
                </c:pt>
                <c:pt idx="55">
                  <c:v>4.2699999999999996</c:v>
                </c:pt>
                <c:pt idx="56">
                  <c:v>4.2699999999999996</c:v>
                </c:pt>
                <c:pt idx="57">
                  <c:v>4.2699999999999996</c:v>
                </c:pt>
                <c:pt idx="58">
                  <c:v>4.28</c:v>
                </c:pt>
                <c:pt idx="59">
                  <c:v>4.28</c:v>
                </c:pt>
                <c:pt idx="60">
                  <c:v>4.28</c:v>
                </c:pt>
              </c:numCache>
            </c:numRef>
          </c:val>
          <c:smooth val="0"/>
          <c:extLst xmlns:c16r2="http://schemas.microsoft.com/office/drawing/2015/06/chart">
            <c:ext xmlns:c16="http://schemas.microsoft.com/office/drawing/2014/chart" uri="{C3380CC4-5D6E-409C-BE32-E72D297353CC}">
              <c16:uniqueId val="{00000001-0883-4AFF-B948-7CA4F0A0199F}"/>
            </c:ext>
          </c:extLst>
        </c:ser>
        <c:ser>
          <c:idx val="3"/>
          <c:order val="2"/>
          <c:tx>
            <c:strRef>
              <c:f>Sheet1!$D$1</c:f>
              <c:strCache>
                <c:ptCount val="1"/>
                <c:pt idx="0">
                  <c:v>September 2020</c:v>
                </c:pt>
              </c:strCache>
            </c:strRef>
          </c:tx>
          <c:spPr>
            <a:ln w="24028">
              <a:solidFill>
                <a:srgbClr val="FF0000"/>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0.12</c:v>
                </c:pt>
                <c:pt idx="1">
                  <c:v>0.15</c:v>
                </c:pt>
                <c:pt idx="2">
                  <c:v>0.17</c:v>
                </c:pt>
                <c:pt idx="3">
                  <c:v>0.2</c:v>
                </c:pt>
                <c:pt idx="4">
                  <c:v>0.24</c:v>
                </c:pt>
                <c:pt idx="5">
                  <c:v>0.27</c:v>
                </c:pt>
                <c:pt idx="6">
                  <c:v>0.28999999999999998</c:v>
                </c:pt>
                <c:pt idx="7">
                  <c:v>0.32</c:v>
                </c:pt>
                <c:pt idx="8">
                  <c:v>0.35</c:v>
                </c:pt>
                <c:pt idx="9">
                  <c:v>0.38</c:v>
                </c:pt>
                <c:pt idx="10">
                  <c:v>0.41</c:v>
                </c:pt>
                <c:pt idx="11">
                  <c:v>0.45</c:v>
                </c:pt>
                <c:pt idx="12">
                  <c:v>0.49</c:v>
                </c:pt>
                <c:pt idx="13">
                  <c:v>0.52</c:v>
                </c:pt>
                <c:pt idx="14">
                  <c:v>0.56000000000000005</c:v>
                </c:pt>
                <c:pt idx="15">
                  <c:v>0.59</c:v>
                </c:pt>
                <c:pt idx="16">
                  <c:v>0.61</c:v>
                </c:pt>
                <c:pt idx="17">
                  <c:v>0.63</c:v>
                </c:pt>
                <c:pt idx="18">
                  <c:v>0.64</c:v>
                </c:pt>
                <c:pt idx="19">
                  <c:v>0.66</c:v>
                </c:pt>
                <c:pt idx="20">
                  <c:v>0.67</c:v>
                </c:pt>
                <c:pt idx="21">
                  <c:v>0.69</c:v>
                </c:pt>
                <c:pt idx="22">
                  <c:v>0.7</c:v>
                </c:pt>
                <c:pt idx="23">
                  <c:v>0.72</c:v>
                </c:pt>
                <c:pt idx="24">
                  <c:v>0.74</c:v>
                </c:pt>
                <c:pt idx="25">
                  <c:v>0.76</c:v>
                </c:pt>
                <c:pt idx="26">
                  <c:v>0.78</c:v>
                </c:pt>
                <c:pt idx="27">
                  <c:v>0.8</c:v>
                </c:pt>
                <c:pt idx="28">
                  <c:v>0.83</c:v>
                </c:pt>
                <c:pt idx="29">
                  <c:v>0.85</c:v>
                </c:pt>
                <c:pt idx="30">
                  <c:v>0.87</c:v>
                </c:pt>
                <c:pt idx="31">
                  <c:v>0.89</c:v>
                </c:pt>
                <c:pt idx="32">
                  <c:v>0.91</c:v>
                </c:pt>
                <c:pt idx="33">
                  <c:v>0.93</c:v>
                </c:pt>
                <c:pt idx="34">
                  <c:v>0.96</c:v>
                </c:pt>
                <c:pt idx="35">
                  <c:v>0.98</c:v>
                </c:pt>
                <c:pt idx="36">
                  <c:v>0.99</c:v>
                </c:pt>
                <c:pt idx="37">
                  <c:v>1.01</c:v>
                </c:pt>
                <c:pt idx="38">
                  <c:v>1.03</c:v>
                </c:pt>
                <c:pt idx="39">
                  <c:v>1.05</c:v>
                </c:pt>
                <c:pt idx="40">
                  <c:v>1.06</c:v>
                </c:pt>
                <c:pt idx="41">
                  <c:v>1.07</c:v>
                </c:pt>
                <c:pt idx="42">
                  <c:v>1.0900000000000001</c:v>
                </c:pt>
                <c:pt idx="43">
                  <c:v>1.1000000000000001</c:v>
                </c:pt>
                <c:pt idx="44">
                  <c:v>1.1100000000000001</c:v>
                </c:pt>
                <c:pt idx="45">
                  <c:v>1.1200000000000001</c:v>
                </c:pt>
                <c:pt idx="46">
                  <c:v>1.1299999999999999</c:v>
                </c:pt>
                <c:pt idx="47">
                  <c:v>1.1299999999999999</c:v>
                </c:pt>
                <c:pt idx="48">
                  <c:v>1.1399999999999999</c:v>
                </c:pt>
                <c:pt idx="49">
                  <c:v>1.1499999999999999</c:v>
                </c:pt>
                <c:pt idx="50">
                  <c:v>1.1599999999999999</c:v>
                </c:pt>
                <c:pt idx="51">
                  <c:v>1.17</c:v>
                </c:pt>
                <c:pt idx="52">
                  <c:v>1.18</c:v>
                </c:pt>
                <c:pt idx="53">
                  <c:v>1.19</c:v>
                </c:pt>
                <c:pt idx="54">
                  <c:v>1.19</c:v>
                </c:pt>
                <c:pt idx="55">
                  <c:v>1.2</c:v>
                </c:pt>
                <c:pt idx="56">
                  <c:v>1.21</c:v>
                </c:pt>
                <c:pt idx="57">
                  <c:v>1.22</c:v>
                </c:pt>
                <c:pt idx="58">
                  <c:v>1.23</c:v>
                </c:pt>
                <c:pt idx="59">
                  <c:v>1.24</c:v>
                </c:pt>
                <c:pt idx="60">
                  <c:v>1.25</c:v>
                </c:pt>
              </c:numCache>
            </c:numRef>
          </c:val>
          <c:smooth val="0"/>
          <c:extLst xmlns:c16r2="http://schemas.microsoft.com/office/drawing/2015/06/chart">
            <c:ext xmlns:c16="http://schemas.microsoft.com/office/drawing/2014/chart" uri="{C3380CC4-5D6E-409C-BE32-E72D297353CC}">
              <c16:uniqueId val="{00000002-0883-4AFF-B948-7CA4F0A0199F}"/>
            </c:ext>
          </c:extLst>
        </c:ser>
        <c:dLbls>
          <c:showLegendKey val="0"/>
          <c:showVal val="0"/>
          <c:showCatName val="0"/>
          <c:showSerName val="0"/>
          <c:showPercent val="0"/>
          <c:showBubbleSize val="0"/>
        </c:dLbls>
        <c:marker val="1"/>
        <c:smooth val="0"/>
        <c:axId val="223758208"/>
        <c:axId val="223759744"/>
      </c:lineChart>
      <c:catAx>
        <c:axId val="223754112"/>
        <c:scaling>
          <c:orientation val="minMax"/>
        </c:scaling>
        <c:delete val="0"/>
        <c:axPos val="b"/>
        <c:title>
          <c:tx>
            <c:rich>
              <a:bodyPr/>
              <a:lstStyle/>
              <a:p>
                <a:pPr>
                  <a:defRPr sz="1050" b="1" i="0" u="none" strike="noStrike" baseline="0">
                    <a:solidFill>
                      <a:schemeClr val="tx1"/>
                    </a:solidFill>
                    <a:latin typeface="Arial"/>
                    <a:ea typeface="Arial"/>
                    <a:cs typeface="Arial"/>
                  </a:defRPr>
                </a:pPr>
                <a:r>
                  <a:rPr lang="en-US" sz="1050"/>
                  <a:t>Years to Maturity</a:t>
                </a:r>
              </a:p>
            </c:rich>
          </c:tx>
          <c:layout>
            <c:manualLayout>
              <c:xMode val="edge"/>
              <c:yMode val="edge"/>
              <c:x val="0.39464882943143814"/>
              <c:y val="0.93814432989690721"/>
            </c:manualLayout>
          </c:layout>
          <c:overlay val="0"/>
          <c:spPr>
            <a:noFill/>
            <a:ln w="16018">
              <a:noFill/>
            </a:ln>
          </c:spPr>
        </c:title>
        <c:numFmt formatCode="General" sourceLinked="1"/>
        <c:majorTickMark val="out"/>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3756288"/>
        <c:crosses val="autoZero"/>
        <c:auto val="1"/>
        <c:lblAlgn val="ctr"/>
        <c:lblOffset val="100"/>
        <c:tickLblSkip val="2"/>
        <c:tickMarkSkip val="1"/>
        <c:noMultiLvlLbl val="0"/>
      </c:catAx>
      <c:valAx>
        <c:axId val="223756288"/>
        <c:scaling>
          <c:orientation val="minMax"/>
          <c:max val="5"/>
        </c:scaling>
        <c:delete val="0"/>
        <c:axPos val="l"/>
        <c:majorGridlines>
          <c:spPr>
            <a:ln w="2002">
              <a:solidFill>
                <a:schemeClr val="tx1"/>
              </a:solidFill>
              <a:prstDash val="solid"/>
            </a:ln>
          </c:spPr>
        </c:majorGridlines>
        <c:title>
          <c:tx>
            <c:rich>
              <a:bodyPr/>
              <a:lstStyle/>
              <a:p>
                <a:pPr>
                  <a:defRPr sz="1000" b="1" i="0" u="none" strike="noStrike" baseline="0">
                    <a:solidFill>
                      <a:schemeClr val="tx1"/>
                    </a:solidFill>
                    <a:latin typeface="Arial"/>
                    <a:ea typeface="Arial"/>
                    <a:cs typeface="Arial"/>
                  </a:defRPr>
                </a:pPr>
                <a:r>
                  <a:rPr lang="en-US" sz="1000"/>
                  <a:t>Yield to Maturity</a:t>
                </a:r>
              </a:p>
            </c:rich>
          </c:tx>
          <c:layout>
            <c:manualLayout>
              <c:xMode val="edge"/>
              <c:yMode val="edge"/>
              <c:x val="0"/>
              <c:y val="0.38659793814432991"/>
            </c:manualLayout>
          </c:layout>
          <c:overlay val="0"/>
          <c:spPr>
            <a:noFill/>
            <a:ln w="16018">
              <a:noFill/>
            </a:ln>
          </c:spPr>
        </c:title>
        <c:numFmt formatCode="0.0" sourceLinked="0"/>
        <c:majorTickMark val="out"/>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3754112"/>
        <c:crosses val="autoZero"/>
        <c:crossBetween val="between"/>
        <c:majorUnit val="0.5"/>
        <c:minorUnit val="0.5"/>
      </c:valAx>
      <c:catAx>
        <c:axId val="223758208"/>
        <c:scaling>
          <c:orientation val="minMax"/>
        </c:scaling>
        <c:delete val="1"/>
        <c:axPos val="b"/>
        <c:numFmt formatCode="General" sourceLinked="1"/>
        <c:majorTickMark val="out"/>
        <c:minorTickMark val="none"/>
        <c:tickLblPos val="nextTo"/>
        <c:crossAx val="223759744"/>
        <c:crosses val="autoZero"/>
        <c:auto val="1"/>
        <c:lblAlgn val="ctr"/>
        <c:lblOffset val="100"/>
        <c:noMultiLvlLbl val="0"/>
      </c:catAx>
      <c:valAx>
        <c:axId val="223759744"/>
        <c:scaling>
          <c:orientation val="minMax"/>
          <c:max val="5"/>
        </c:scaling>
        <c:delete val="0"/>
        <c:axPos val="r"/>
        <c:numFmt formatCode="0.0" sourceLinked="0"/>
        <c:majorTickMark val="cross"/>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3758208"/>
        <c:crosses val="max"/>
        <c:crossBetween val="between"/>
        <c:majorUnit val="0.5"/>
        <c:minorUnit val="0.5"/>
      </c:valAx>
      <c:spPr>
        <a:noFill/>
        <a:ln w="8009">
          <a:solidFill>
            <a:schemeClr val="tx1"/>
          </a:solidFill>
          <a:prstDash val="solid"/>
        </a:ln>
      </c:spPr>
    </c:plotArea>
    <c:legend>
      <c:legendPos val="r"/>
      <c:layout>
        <c:manualLayout>
          <c:xMode val="edge"/>
          <c:yMode val="edge"/>
          <c:x val="0.56885033430294929"/>
          <c:y val="0.27355495131140123"/>
          <c:w val="0.33081519248044827"/>
          <c:h val="0.13917525773195877"/>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35"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Core PCE Price Index</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(Percent Change From Quarter One Year Ago)</a:t>
            </a:r>
          </a:p>
        </c:rich>
      </c:tx>
      <c:layout>
        <c:manualLayout>
          <c:xMode val="edge"/>
          <c:yMode val="edge"/>
          <c:x val="0.30969008669293152"/>
          <c:y val="1.4896757843817464E-2"/>
        </c:manualLayout>
      </c:layout>
      <c:overlay val="0"/>
      <c:spPr>
        <a:noFill/>
        <a:ln w="18667">
          <a:noFill/>
        </a:ln>
      </c:spPr>
    </c:title>
    <c:autoTitleDeleted val="0"/>
    <c:plotArea>
      <c:layout>
        <c:manualLayout>
          <c:layoutTarget val="inner"/>
          <c:xMode val="edge"/>
          <c:yMode val="edge"/>
          <c:x val="8.4319526627218935E-2"/>
          <c:y val="0.13973799126637554"/>
          <c:w val="0.84467455621301779"/>
          <c:h val="0.78199513724469016"/>
        </c:manualLayout>
      </c:layout>
      <c:areaChart>
        <c:grouping val="stacked"/>
        <c:varyColors val="0"/>
        <c:ser>
          <c:idx val="2"/>
          <c:order val="2"/>
          <c:tx>
            <c:strRef>
              <c:f>Sheet1!$E$1</c:f>
              <c:strCache>
                <c:ptCount val="1"/>
                <c:pt idx="0">
                  <c:v>Recession</c:v>
                </c:pt>
              </c:strCache>
            </c:strRef>
          </c:tx>
          <c:spPr>
            <a:solidFill>
              <a:schemeClr val="bg2">
                <a:lumMod val="75000"/>
              </a:schemeClr>
            </a:solidFill>
            <a:ln w="9334">
              <a:noFill/>
              <a:prstDash val="solid"/>
            </a:ln>
          </c:spP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Sheet1!$E$2:$E$84</c:f>
              <c:numCache>
                <c:formatCode>General</c:formatCode>
                <c:ptCount val="80"/>
                <c:pt idx="16">
                  <c:v>0.03</c:v>
                </c:pt>
                <c:pt idx="17">
                  <c:v>0.03</c:v>
                </c:pt>
                <c:pt idx="18">
                  <c:v>0.03</c:v>
                </c:pt>
                <c:pt idx="19">
                  <c:v>0.03</c:v>
                </c:pt>
                <c:pt idx="20">
                  <c:v>0.03</c:v>
                </c:pt>
                <c:pt idx="21">
                  <c:v>0.03</c:v>
                </c:pt>
              </c:numCache>
            </c:numRef>
          </c:val>
          <c:extLst xmlns:c16r2="http://schemas.microsoft.com/office/drawing/2015/06/chart">
            <c:ext xmlns:c16="http://schemas.microsoft.com/office/drawing/2014/chart" uri="{C3380CC4-5D6E-409C-BE32-E72D297353CC}">
              <c16:uniqueId val="{00000000-A513-4DEC-B14A-5D9A6C8D6034}"/>
            </c:ext>
          </c:extLst>
        </c:ser>
        <c:dLbls>
          <c:showLegendKey val="0"/>
          <c:showVal val="0"/>
          <c:showCatName val="0"/>
          <c:showSerName val="0"/>
          <c:showPercent val="0"/>
          <c:showBubbleSize val="0"/>
        </c:dLbls>
        <c:axId val="224206208"/>
        <c:axId val="224208000"/>
      </c:areaChart>
      <c:lineChart>
        <c:grouping val="standard"/>
        <c:varyColors val="0"/>
        <c:ser>
          <c:idx val="1"/>
          <c:order val="1"/>
          <c:tx>
            <c:strRef>
              <c:f>Sheet1!$D$1</c:f>
              <c:strCache>
                <c:ptCount val="1"/>
                <c:pt idx="0">
                  <c:v>Inflation</c:v>
                </c:pt>
              </c:strCache>
            </c:strRef>
          </c:tx>
          <c:spPr>
            <a:ln w="28001">
              <a:solidFill>
                <a:schemeClr val="accent3"/>
              </a:solidFill>
              <a:prstDash val="solid"/>
            </a:ln>
          </c:spPr>
          <c:marker>
            <c:symbol val="square"/>
            <c:size val="3"/>
            <c:spPr>
              <a:noFill/>
              <a:ln>
                <a:no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Sheet1!$D$2:$D$84</c:f>
              <c:numCache>
                <c:formatCode>General</c:formatCode>
                <c:ptCount val="80"/>
                <c:pt idx="0">
                  <c:v>1.7000000000000001E-2</c:v>
                </c:pt>
                <c:pt idx="1">
                  <c:v>1.9E-2</c:v>
                </c:pt>
                <c:pt idx="2">
                  <c:v>0.02</c:v>
                </c:pt>
                <c:pt idx="3">
                  <c:v>2.1000000000000001E-2</c:v>
                </c:pt>
                <c:pt idx="4">
                  <c:v>2.1999999999999999E-2</c:v>
                </c:pt>
                <c:pt idx="5">
                  <c:v>2.1000000000000001E-2</c:v>
                </c:pt>
                <c:pt idx="6">
                  <c:v>2.1000000000000001E-2</c:v>
                </c:pt>
                <c:pt idx="7">
                  <c:v>2.3E-2</c:v>
                </c:pt>
                <c:pt idx="8">
                  <c:v>2.1000000000000001E-2</c:v>
                </c:pt>
                <c:pt idx="9">
                  <c:v>2.3E-2</c:v>
                </c:pt>
                <c:pt idx="10">
                  <c:v>2.4E-2</c:v>
                </c:pt>
                <c:pt idx="11">
                  <c:v>2.1999999999999999E-2</c:v>
                </c:pt>
                <c:pt idx="12">
                  <c:v>2.4E-2</c:v>
                </c:pt>
                <c:pt idx="13">
                  <c:v>0.02</c:v>
                </c:pt>
                <c:pt idx="14">
                  <c:v>0.02</c:v>
                </c:pt>
                <c:pt idx="15">
                  <c:v>2.1999999999999999E-2</c:v>
                </c:pt>
                <c:pt idx="16">
                  <c:v>2.1000000000000001E-2</c:v>
                </c:pt>
                <c:pt idx="17">
                  <c:v>2.3E-2</c:v>
                </c:pt>
                <c:pt idx="18">
                  <c:v>2.1999999999999999E-2</c:v>
                </c:pt>
                <c:pt idx="19">
                  <c:v>1.6E-2</c:v>
                </c:pt>
                <c:pt idx="20">
                  <c:v>1.2E-2</c:v>
                </c:pt>
                <c:pt idx="21">
                  <c:v>1.2E-2</c:v>
                </c:pt>
                <c:pt idx="22">
                  <c:v>0.01</c:v>
                </c:pt>
                <c:pt idx="23">
                  <c:v>1.4E-2</c:v>
                </c:pt>
                <c:pt idx="24">
                  <c:v>1.6E-2</c:v>
                </c:pt>
                <c:pt idx="25">
                  <c:v>1.2999999999999999E-2</c:v>
                </c:pt>
                <c:pt idx="26">
                  <c:v>1.2999999999999999E-2</c:v>
                </c:pt>
                <c:pt idx="27">
                  <c:v>0.01</c:v>
                </c:pt>
                <c:pt idx="28">
                  <c:v>1.0999999999999999E-2</c:v>
                </c:pt>
                <c:pt idx="29">
                  <c:v>1.4E-2</c:v>
                </c:pt>
                <c:pt idx="30">
                  <c:v>1.7000000000000001E-2</c:v>
                </c:pt>
                <c:pt idx="31">
                  <c:v>1.9E-2</c:v>
                </c:pt>
                <c:pt idx="32">
                  <c:v>2.1000000000000001E-2</c:v>
                </c:pt>
                <c:pt idx="33">
                  <c:v>1.9E-2</c:v>
                </c:pt>
                <c:pt idx="34">
                  <c:v>1.7000000000000001E-2</c:v>
                </c:pt>
                <c:pt idx="35">
                  <c:v>1.7999999999999999E-2</c:v>
                </c:pt>
                <c:pt idx="36">
                  <c:v>1.6E-2</c:v>
                </c:pt>
                <c:pt idx="37">
                  <c:v>1.4E-2</c:v>
                </c:pt>
                <c:pt idx="38">
                  <c:v>1.4999999999999999E-2</c:v>
                </c:pt>
                <c:pt idx="39">
                  <c:v>1.4999999999999999E-2</c:v>
                </c:pt>
                <c:pt idx="40">
                  <c:v>1.4999999999999999E-2</c:v>
                </c:pt>
                <c:pt idx="41">
                  <c:v>1.7000000000000001E-2</c:v>
                </c:pt>
                <c:pt idx="42">
                  <c:v>1.7000000000000001E-2</c:v>
                </c:pt>
                <c:pt idx="43">
                  <c:v>1.4999999999999999E-2</c:v>
                </c:pt>
                <c:pt idx="44">
                  <c:v>1.4E-2</c:v>
                </c:pt>
                <c:pt idx="45">
                  <c:v>1.2999999999999999E-2</c:v>
                </c:pt>
                <c:pt idx="46">
                  <c:v>1.2999999999999999E-2</c:v>
                </c:pt>
                <c:pt idx="47">
                  <c:v>1.2E-2</c:v>
                </c:pt>
                <c:pt idx="48">
                  <c:v>1.4999999999999999E-2</c:v>
                </c:pt>
                <c:pt idx="49">
                  <c:v>1.6E-2</c:v>
                </c:pt>
                <c:pt idx="50">
                  <c:v>1.7000000000000001E-2</c:v>
                </c:pt>
                <c:pt idx="51">
                  <c:v>1.7999999999999999E-2</c:v>
                </c:pt>
                <c:pt idx="52">
                  <c:v>1.7999999999999999E-2</c:v>
                </c:pt>
                <c:pt idx="53">
                  <c:v>1.6E-2</c:v>
                </c:pt>
                <c:pt idx="54">
                  <c:v>1.4999999999999999E-2</c:v>
                </c:pt>
                <c:pt idx="55">
                  <c:v>1.6E-2</c:v>
                </c:pt>
                <c:pt idx="56">
                  <c:v>1.7000000000000001E-2</c:v>
                </c:pt>
                <c:pt idx="57">
                  <c:v>1.9E-2</c:v>
                </c:pt>
                <c:pt idx="58">
                  <c:v>0.02</c:v>
                </c:pt>
                <c:pt idx="59">
                  <c:v>1.9E-2</c:v>
                </c:pt>
                <c:pt idx="60">
                  <c:v>1.6222E-2</c:v>
                </c:pt>
                <c:pt idx="61">
                  <c:v>1.5556499999999999E-2</c:v>
                </c:pt>
                <c:pt idx="62">
                  <c:v>1.6897300000000001E-2</c:v>
                </c:pt>
                <c:pt idx="63">
                  <c:v>1.57547E-2</c:v>
                </c:pt>
                <c:pt idx="64">
                  <c:v>1.7336600000000001E-2</c:v>
                </c:pt>
              </c:numCache>
            </c:numRef>
          </c:val>
          <c:smooth val="0"/>
          <c:extLst xmlns:c16r2="http://schemas.microsoft.com/office/drawing/2015/06/chart">
            <c:ext xmlns:c16="http://schemas.microsoft.com/office/drawing/2014/chart" uri="{C3380CC4-5D6E-409C-BE32-E72D297353CC}">
              <c16:uniqueId val="{00000001-A513-4DEC-B14A-5D9A6C8D6034}"/>
            </c:ext>
          </c:extLst>
        </c:ser>
        <c:ser>
          <c:idx val="3"/>
          <c:order val="3"/>
          <c:tx>
            <c:strRef>
              <c:f>Sheet1!$F$1</c:f>
              <c:strCache>
                <c:ptCount val="1"/>
                <c:pt idx="0">
                  <c:v>Inflation Forecast</c:v>
                </c:pt>
              </c:strCache>
            </c:strRef>
          </c:tx>
          <c:spPr>
            <a:ln w="28001">
              <a:solidFill>
                <a:srgbClr val="00B050"/>
              </a:solidFill>
              <a:prstDash val="solid"/>
            </a:ln>
          </c:spPr>
          <c:marker>
            <c:symbol val="x"/>
            <c:size val="3"/>
            <c:spPr>
              <a:noFill/>
              <a:ln>
                <a:solidFill>
                  <a:srgbClr val="00B050"/>
                </a:solid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Sheet1!$F$2:$F$84</c:f>
              <c:numCache>
                <c:formatCode>General</c:formatCode>
                <c:ptCount val="80"/>
                <c:pt idx="66">
                  <c:v>0.01</c:v>
                </c:pt>
                <c:pt idx="67">
                  <c:v>0.01</c:v>
                </c:pt>
                <c:pt idx="68">
                  <c:v>1.4999999999999999E-2</c:v>
                </c:pt>
                <c:pt idx="69">
                  <c:v>1.4999999999999999E-2</c:v>
                </c:pt>
                <c:pt idx="70">
                  <c:v>1.4999999999999999E-2</c:v>
                </c:pt>
                <c:pt idx="71">
                  <c:v>1.4999999999999999E-2</c:v>
                </c:pt>
                <c:pt idx="72">
                  <c:v>1.4999999999999999E-2</c:v>
                </c:pt>
                <c:pt idx="73">
                  <c:v>1.4999999999999999E-2</c:v>
                </c:pt>
                <c:pt idx="74">
                  <c:v>1.4999999999999999E-2</c:v>
                </c:pt>
                <c:pt idx="75">
                  <c:v>1.4999999999999999E-2</c:v>
                </c:pt>
                <c:pt idx="76">
                  <c:v>1.4999999999999999E-2</c:v>
                </c:pt>
                <c:pt idx="77">
                  <c:v>1.4999999999999999E-2</c:v>
                </c:pt>
                <c:pt idx="78">
                  <c:v>1.4999999999999999E-2</c:v>
                </c:pt>
                <c:pt idx="79">
                  <c:v>1.4999999999999999E-2</c:v>
                </c:pt>
              </c:numCache>
            </c:numRef>
          </c:val>
          <c:smooth val="0"/>
          <c:extLst xmlns:c16r2="http://schemas.microsoft.com/office/drawing/2015/06/chart">
            <c:ext xmlns:c16="http://schemas.microsoft.com/office/drawing/2014/chart" uri="{C3380CC4-5D6E-409C-BE32-E72D297353CC}">
              <c16:uniqueId val="{00000002-A513-4DEC-B14A-5D9A6C8D6034}"/>
            </c:ext>
          </c:extLst>
        </c:ser>
        <c:dLbls>
          <c:showLegendKey val="0"/>
          <c:showVal val="0"/>
          <c:showCatName val="0"/>
          <c:showSerName val="0"/>
          <c:showPercent val="0"/>
          <c:showBubbleSize val="0"/>
        </c:dLbls>
        <c:marker val="1"/>
        <c:smooth val="0"/>
        <c:axId val="224206208"/>
        <c:axId val="224208000"/>
      </c:lineChart>
      <c:lineChart>
        <c:grouping val="standard"/>
        <c:varyColors val="0"/>
        <c:ser>
          <c:idx val="0"/>
          <c:order val="0"/>
          <c:tx>
            <c:strRef>
              <c:f>Sheet1!$C$1</c:f>
              <c:strCache>
                <c:ptCount val="1"/>
                <c:pt idx="0">
                  <c:v>Fed's 2% Target</c:v>
                </c:pt>
              </c:strCache>
            </c:strRef>
          </c:tx>
          <c:spPr>
            <a:ln w="28001">
              <a:solidFill>
                <a:schemeClr val="accent2"/>
              </a:solidFill>
              <a:prstDash val="solid"/>
            </a:ln>
          </c:spPr>
          <c:marker>
            <c:symbol val="none"/>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Sheet1!$C$2:$C$84</c:f>
              <c:numCache>
                <c:formatCode>General</c:formatCode>
                <c:ptCount val="8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numCache>
            </c:numRef>
          </c:val>
          <c:smooth val="0"/>
          <c:extLst xmlns:c16r2="http://schemas.microsoft.com/office/drawing/2015/06/chart">
            <c:ext xmlns:c16="http://schemas.microsoft.com/office/drawing/2014/chart" uri="{C3380CC4-5D6E-409C-BE32-E72D297353CC}">
              <c16:uniqueId val="{00000003-A513-4DEC-B14A-5D9A6C8D6034}"/>
            </c:ext>
          </c:extLst>
        </c:ser>
        <c:dLbls>
          <c:showLegendKey val="0"/>
          <c:showVal val="0"/>
          <c:showCatName val="0"/>
          <c:showSerName val="0"/>
          <c:showPercent val="0"/>
          <c:showBubbleSize val="0"/>
        </c:dLbls>
        <c:marker val="1"/>
        <c:smooth val="0"/>
        <c:axId val="224209536"/>
        <c:axId val="224227712"/>
      </c:lineChart>
      <c:catAx>
        <c:axId val="224206208"/>
        <c:scaling>
          <c:orientation val="minMax"/>
        </c:scaling>
        <c:delete val="0"/>
        <c:axPos val="b"/>
        <c:numFmt formatCode="General" sourceLinked="1"/>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4208000"/>
        <c:crosses val="autoZero"/>
        <c:auto val="1"/>
        <c:lblAlgn val="ctr"/>
        <c:lblOffset val="100"/>
        <c:tickLblSkip val="4"/>
        <c:tickMarkSkip val="4"/>
        <c:noMultiLvlLbl val="0"/>
      </c:catAx>
      <c:valAx>
        <c:axId val="224208000"/>
        <c:scaling>
          <c:orientation val="minMax"/>
          <c:max val="0.03"/>
          <c:min val="0"/>
        </c:scaling>
        <c:delete val="0"/>
        <c:axPos val="l"/>
        <c:majorGridlines>
          <c:spPr>
            <a:ln w="2333">
              <a:solidFill>
                <a:schemeClr val="tx1"/>
              </a:solidFill>
              <a:prstDash val="solid"/>
            </a:ln>
          </c:spPr>
        </c:majorGridlines>
        <c:numFmt formatCode="0.0%" sourceLinked="0"/>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4206208"/>
        <c:crosses val="autoZero"/>
        <c:crossBetween val="midCat"/>
        <c:majorUnit val="5.000000000000001E-3"/>
      </c:valAx>
      <c:catAx>
        <c:axId val="224209536"/>
        <c:scaling>
          <c:orientation val="minMax"/>
        </c:scaling>
        <c:delete val="1"/>
        <c:axPos val="b"/>
        <c:numFmt formatCode="General" sourceLinked="1"/>
        <c:majorTickMark val="out"/>
        <c:minorTickMark val="none"/>
        <c:tickLblPos val="nextTo"/>
        <c:crossAx val="224227712"/>
        <c:crosses val="autoZero"/>
        <c:auto val="1"/>
        <c:lblAlgn val="ctr"/>
        <c:lblOffset val="100"/>
        <c:noMultiLvlLbl val="0"/>
      </c:catAx>
      <c:valAx>
        <c:axId val="224227712"/>
        <c:scaling>
          <c:orientation val="minMax"/>
          <c:min val="0"/>
        </c:scaling>
        <c:delete val="0"/>
        <c:axPos val="r"/>
        <c:numFmt formatCode="0.0%" sourceLinked="0"/>
        <c:majorTickMark val="cross"/>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4209536"/>
        <c:crosses val="max"/>
        <c:crossBetween val="midCat"/>
        <c:majorUnit val="0.01"/>
        <c:minorUnit val="0.01"/>
      </c:valAx>
      <c:spPr>
        <a:solidFill>
          <a:schemeClr val="bg1"/>
        </a:solidFill>
        <a:ln w="9334">
          <a:solidFill>
            <a:schemeClr val="tx1"/>
          </a:solidFill>
          <a:prstDash val="solid"/>
        </a:ln>
      </c:spPr>
    </c:plotArea>
    <c:legend>
      <c:legendPos val="r"/>
      <c:legendEntry>
        <c:idx val="1"/>
        <c:txPr>
          <a:bodyPr/>
          <a:lstStyle/>
          <a:p>
            <a:pPr>
              <a:defRPr sz="1400" b="1" i="0" u="none" strike="noStrike" baseline="0">
                <a:solidFill>
                  <a:schemeClr val="tx1"/>
                </a:solidFill>
                <a:latin typeface="+mn-lt"/>
                <a:ea typeface="Times New Roman"/>
                <a:cs typeface="Times New Roman"/>
              </a:defRPr>
            </a:pPr>
            <a:endParaRPr lang="en-US"/>
          </a:p>
        </c:txPr>
      </c:legendEntry>
      <c:legendEntry>
        <c:idx val="3"/>
        <c:txPr>
          <a:bodyPr/>
          <a:lstStyle/>
          <a:p>
            <a:pPr>
              <a:defRPr sz="1400" b="1" i="0" u="none" strike="noStrike" baseline="0">
                <a:solidFill>
                  <a:schemeClr val="tx1"/>
                </a:solidFill>
                <a:latin typeface="+mn-lt"/>
                <a:ea typeface="Times New Roman"/>
                <a:cs typeface="Times New Roman"/>
              </a:defRPr>
            </a:pPr>
            <a:endParaRPr lang="en-US"/>
          </a:p>
        </c:txPr>
      </c:legendEntry>
      <c:layout>
        <c:manualLayout>
          <c:xMode val="edge"/>
          <c:yMode val="edge"/>
          <c:x val="0.65397707684575634"/>
          <c:y val="0.68721050780545156"/>
          <c:w val="0.27074016043457172"/>
          <c:h val="0.22638771021387799"/>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32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20408980972035151"/>
          <c:y val="1.4671004533673506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12700">
              <a:solidFill>
                <a:srgbClr val="0070C0"/>
              </a:solidFill>
              <a:prstDash val="solid"/>
            </a:ln>
          </c:spPr>
          <c:marker>
            <c:symbol val="diamond"/>
            <c:size val="3"/>
            <c:spPr>
              <a:noFill/>
              <a:ln>
                <a:noFill/>
                <a:prstDash val="solid"/>
              </a:ln>
            </c:spPr>
          </c:marker>
          <c:cat>
            <c:strRef>
              <c:f>Sheet1!$A$2:$A$255</c:f>
              <c:strCache>
                <c:ptCount val="253"/>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strCache>
            </c:strRef>
          </c:cat>
          <c:val>
            <c:numRef>
              <c:f>Sheet1!$B$2:$B$255</c:f>
              <c:numCache>
                <c:formatCode>0.00%</c:formatCode>
                <c:ptCount val="254"/>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2.5000000000000001E-2</c:v>
                </c:pt>
                <c:pt idx="241">
                  <c:v>2.3E-2</c:v>
                </c:pt>
                <c:pt idx="242">
                  <c:v>1.4999999999999999E-2</c:v>
                </c:pt>
                <c:pt idx="243">
                  <c:v>4.0000000000000001E-3</c:v>
                </c:pt>
                <c:pt idx="244">
                  <c:v>2E-3</c:v>
                </c:pt>
              </c:numCache>
            </c:numRef>
          </c:val>
          <c:smooth val="0"/>
          <c:extLst xmlns:c16r2="http://schemas.microsoft.com/office/drawing/2015/06/chart">
            <c:ext xmlns:c16="http://schemas.microsoft.com/office/drawing/2014/chart" uri="{C3380CC4-5D6E-409C-BE32-E72D297353CC}">
              <c16:uniqueId val="{00000000-8F5C-4A3E-AF84-3A7A5A913CEB}"/>
            </c:ext>
          </c:extLst>
        </c:ser>
        <c:ser>
          <c:idx val="1"/>
          <c:order val="1"/>
          <c:tx>
            <c:strRef>
              <c:f>Sheet1!$C$1</c:f>
              <c:strCache>
                <c:ptCount val="1"/>
                <c:pt idx="0">
                  <c:v>Core (excludes food and energy)</c:v>
                </c:pt>
              </c:strCache>
            </c:strRef>
          </c:tx>
          <c:spPr>
            <a:ln w="27660">
              <a:solidFill>
                <a:schemeClr val="accent4"/>
              </a:solidFill>
              <a:prstDash val="solid"/>
            </a:ln>
          </c:spPr>
          <c:marker>
            <c:symbol val="square"/>
            <c:size val="2"/>
            <c:spPr>
              <a:solidFill>
                <a:schemeClr val="accent4"/>
              </a:solidFill>
              <a:ln>
                <a:solidFill>
                  <a:schemeClr val="accent4"/>
                </a:solidFill>
                <a:prstDash val="solid"/>
              </a:ln>
            </c:spPr>
          </c:marker>
          <c:cat>
            <c:strRef>
              <c:f>Sheet1!$A$2:$A$255</c:f>
              <c:strCache>
                <c:ptCount val="253"/>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strCache>
            </c:strRef>
          </c:cat>
          <c:val>
            <c:numRef>
              <c:f>Sheet1!$C$2:$C$255</c:f>
              <c:numCache>
                <c:formatCode>0.00%</c:formatCode>
                <c:ptCount val="254"/>
                <c:pt idx="0">
                  <c:v>0.02</c:v>
                </c:pt>
                <c:pt idx="1">
                  <c:v>2.1999999999999999E-2</c:v>
                </c:pt>
                <c:pt idx="2">
                  <c:v>2.4E-2</c:v>
                </c:pt>
                <c:pt idx="3">
                  <c:v>2.3E-2</c:v>
                </c:pt>
                <c:pt idx="4">
                  <c:v>2.4E-2</c:v>
                </c:pt>
                <c:pt idx="5">
                  <c:v>2.5000000000000001E-2</c:v>
                </c:pt>
                <c:pt idx="6">
                  <c:v>2.5000000000000001E-2</c:v>
                </c:pt>
                <c:pt idx="7">
                  <c:v>2.7E-2</c:v>
                </c:pt>
                <c:pt idx="8">
                  <c:v>2.5000000000000001E-2</c:v>
                </c:pt>
                <c:pt idx="9">
                  <c:v>2.5000000000000001E-2</c:v>
                </c:pt>
                <c:pt idx="10">
                  <c:v>2.5999999999999999E-2</c:v>
                </c:pt>
                <c:pt idx="11">
                  <c:v>2.5000000000000001E-2</c:v>
                </c:pt>
                <c:pt idx="12">
                  <c:v>2.5999999999999999E-2</c:v>
                </c:pt>
                <c:pt idx="13">
                  <c:v>2.8000000000000001E-2</c:v>
                </c:pt>
                <c:pt idx="14">
                  <c:v>2.7E-2</c:v>
                </c:pt>
                <c:pt idx="15">
                  <c:v>2.5999999999999999E-2</c:v>
                </c:pt>
                <c:pt idx="16">
                  <c:v>2.5999999999999999E-2</c:v>
                </c:pt>
                <c:pt idx="17">
                  <c:v>2.7E-2</c:v>
                </c:pt>
                <c:pt idx="18">
                  <c:v>2.7E-2</c:v>
                </c:pt>
                <c:pt idx="19">
                  <c:v>2.5999999999999999E-2</c:v>
                </c:pt>
                <c:pt idx="20">
                  <c:v>2.5999999999999999E-2</c:v>
                </c:pt>
                <c:pt idx="21">
                  <c:v>2.5999999999999999E-2</c:v>
                </c:pt>
                <c:pt idx="22">
                  <c:v>2.7E-2</c:v>
                </c:pt>
                <c:pt idx="23">
                  <c:v>2.7E-2</c:v>
                </c:pt>
                <c:pt idx="24">
                  <c:v>2.5557368E-2</c:v>
                </c:pt>
                <c:pt idx="25">
                  <c:v>2.5488068999999999E-2</c:v>
                </c:pt>
                <c:pt idx="26">
                  <c:v>2.4350648999999999E-2</c:v>
                </c:pt>
                <c:pt idx="27">
                  <c:v>2.539168E-2</c:v>
                </c:pt>
                <c:pt idx="28">
                  <c:v>2.5350593000000001E-2</c:v>
                </c:pt>
                <c:pt idx="29">
                  <c:v>2.3130715E-2</c:v>
                </c:pt>
                <c:pt idx="30">
                  <c:v>2.2544282999999998E-2</c:v>
                </c:pt>
                <c:pt idx="31">
                  <c:v>2.356722E-2</c:v>
                </c:pt>
                <c:pt idx="32">
                  <c:v>2.2447888999999999E-2</c:v>
                </c:pt>
                <c:pt idx="33">
                  <c:v>2.2411952999999998E-2</c:v>
                </c:pt>
                <c:pt idx="34">
                  <c:v>2.0202020000000001E-2</c:v>
                </c:pt>
                <c:pt idx="35">
                  <c:v>1.9649494999999999E-2</c:v>
                </c:pt>
                <c:pt idx="36">
                  <c:v>1.7999999999999999E-2</c:v>
                </c:pt>
                <c:pt idx="37">
                  <c:v>1.7000000000000001E-2</c:v>
                </c:pt>
                <c:pt idx="38">
                  <c:v>1.6E-2</c:v>
                </c:pt>
                <c:pt idx="39">
                  <c:v>1.4999999999999999E-2</c:v>
                </c:pt>
                <c:pt idx="40">
                  <c:v>1.6E-2</c:v>
                </c:pt>
                <c:pt idx="41">
                  <c:v>1.4999999999999999E-2</c:v>
                </c:pt>
                <c:pt idx="42">
                  <c:v>1.4999999999999999E-2</c:v>
                </c:pt>
                <c:pt idx="43">
                  <c:v>1.2999999999999999E-2</c:v>
                </c:pt>
                <c:pt idx="44">
                  <c:v>1.2E-2</c:v>
                </c:pt>
                <c:pt idx="45">
                  <c:v>1.2999999999999999E-2</c:v>
                </c:pt>
                <c:pt idx="46">
                  <c:v>1.0999999999999999E-2</c:v>
                </c:pt>
                <c:pt idx="47">
                  <c:v>1.0999999999999999E-2</c:v>
                </c:pt>
                <c:pt idx="48">
                  <c:v>1.0999999999999999E-2</c:v>
                </c:pt>
                <c:pt idx="49">
                  <c:v>1.2E-2</c:v>
                </c:pt>
                <c:pt idx="50">
                  <c:v>1.6E-2</c:v>
                </c:pt>
                <c:pt idx="51">
                  <c:v>1.7999999999999999E-2</c:v>
                </c:pt>
                <c:pt idx="52">
                  <c:v>1.7000000000000001E-2</c:v>
                </c:pt>
                <c:pt idx="53">
                  <c:v>1.9E-2</c:v>
                </c:pt>
                <c:pt idx="54">
                  <c:v>1.7999999999999999E-2</c:v>
                </c:pt>
                <c:pt idx="55">
                  <c:v>1.7000000000000001E-2</c:v>
                </c:pt>
                <c:pt idx="56">
                  <c:v>0.02</c:v>
                </c:pt>
                <c:pt idx="57">
                  <c:v>0.02</c:v>
                </c:pt>
                <c:pt idx="58">
                  <c:v>2.1999999999999999E-2</c:v>
                </c:pt>
                <c:pt idx="59">
                  <c:v>2.3E-2</c:v>
                </c:pt>
                <c:pt idx="60">
                  <c:v>2.2610483000000001E-2</c:v>
                </c:pt>
                <c:pt idx="61">
                  <c:v>2.3088763000000002E-2</c:v>
                </c:pt>
                <c:pt idx="62">
                  <c:v>2.3529412E-2</c:v>
                </c:pt>
                <c:pt idx="63">
                  <c:v>2.1949974000000001E-2</c:v>
                </c:pt>
                <c:pt idx="64">
                  <c:v>2.1916412E-2</c:v>
                </c:pt>
                <c:pt idx="65">
                  <c:v>2.034588E-2</c:v>
                </c:pt>
                <c:pt idx="66">
                  <c:v>2.0833332999999999E-2</c:v>
                </c:pt>
                <c:pt idx="67">
                  <c:v>2.1330624999999999E-2</c:v>
                </c:pt>
                <c:pt idx="68">
                  <c:v>1.9240506000000001E-2</c:v>
                </c:pt>
                <c:pt idx="69">
                  <c:v>2.0717533999999999E-2</c:v>
                </c:pt>
                <c:pt idx="70">
                  <c:v>2.1180029999999999E-2</c:v>
                </c:pt>
                <c:pt idx="71">
                  <c:v>2.1148035999999999E-2</c:v>
                </c:pt>
                <c:pt idx="72">
                  <c:v>2.1105527999999998E-2</c:v>
                </c:pt>
                <c:pt idx="73">
                  <c:v>2.1063189999999999E-2</c:v>
                </c:pt>
                <c:pt idx="74">
                  <c:v>2.0989504999999999E-2</c:v>
                </c:pt>
                <c:pt idx="75">
                  <c:v>2.2977022999999999E-2</c:v>
                </c:pt>
                <c:pt idx="76">
                  <c:v>2.4438903000000001E-2</c:v>
                </c:pt>
                <c:pt idx="77">
                  <c:v>2.6420737999999999E-2</c:v>
                </c:pt>
                <c:pt idx="78">
                  <c:v>2.6879044000000001E-2</c:v>
                </c:pt>
                <c:pt idx="79">
                  <c:v>2.8344107E-2</c:v>
                </c:pt>
                <c:pt idx="80">
                  <c:v>2.9309488000000002E-2</c:v>
                </c:pt>
                <c:pt idx="81">
                  <c:v>2.7722772E-2</c:v>
                </c:pt>
                <c:pt idx="82">
                  <c:v>2.6172839999999999E-2</c:v>
                </c:pt>
                <c:pt idx="83">
                  <c:v>2.6134121999999999E-2</c:v>
                </c:pt>
                <c:pt idx="84">
                  <c:v>2.6574803000000001E-2</c:v>
                </c:pt>
                <c:pt idx="85">
                  <c:v>2.7185658000000001E-2</c:v>
                </c:pt>
                <c:pt idx="86">
                  <c:v>2.5051395000000001E-2</c:v>
                </c:pt>
                <c:pt idx="87">
                  <c:v>2.4155273000000001E-2</c:v>
                </c:pt>
                <c:pt idx="88">
                  <c:v>2.2677702000000001E-2</c:v>
                </c:pt>
                <c:pt idx="89">
                  <c:v>2.1816416000000002E-2</c:v>
                </c:pt>
                <c:pt idx="90">
                  <c:v>2.1682015999999998E-2</c:v>
                </c:pt>
                <c:pt idx="91">
                  <c:v>2.0884913000000001E-2</c:v>
                </c:pt>
                <c:pt idx="92">
                  <c:v>2.1013514E-2</c:v>
                </c:pt>
                <c:pt idx="93">
                  <c:v>2.1565510999999999E-2</c:v>
                </c:pt>
                <c:pt idx="94">
                  <c:v>2.3387873E-2</c:v>
                </c:pt>
                <c:pt idx="95">
                  <c:v>2.4353676000000001E-2</c:v>
                </c:pt>
                <c:pt idx="96">
                  <c:v>2.478907E-2</c:v>
                </c:pt>
                <c:pt idx="97">
                  <c:v>2.2970807999999999E-2</c:v>
                </c:pt>
                <c:pt idx="98">
                  <c:v>2.3885244E-2</c:v>
                </c:pt>
                <c:pt idx="99">
                  <c:v>2.2946693000000001E-2</c:v>
                </c:pt>
                <c:pt idx="100">
                  <c:v>2.3222158E-2</c:v>
                </c:pt>
                <c:pt idx="101">
                  <c:v>2.3917259E-2</c:v>
                </c:pt>
                <c:pt idx="102">
                  <c:v>2.4633136E-2</c:v>
                </c:pt>
                <c:pt idx="103">
                  <c:v>2.4981171999999999E-2</c:v>
                </c:pt>
                <c:pt idx="104">
                  <c:v>2.4386208999999999E-2</c:v>
                </c:pt>
                <c:pt idx="105">
                  <c:v>2.2213630000000002E-2</c:v>
                </c:pt>
                <c:pt idx="106">
                  <c:v>2.0158939000000001E-2</c:v>
                </c:pt>
                <c:pt idx="107">
                  <c:v>1.7624596999999999E-2</c:v>
                </c:pt>
                <c:pt idx="108">
                  <c:v>1.6723503000000001E-2</c:v>
                </c:pt>
                <c:pt idx="109">
                  <c:v>1.8009806999999999E-2</c:v>
                </c:pt>
                <c:pt idx="110">
                  <c:v>1.7876131E-2</c:v>
                </c:pt>
                <c:pt idx="111">
                  <c:v>1.9323265999999999E-2</c:v>
                </c:pt>
                <c:pt idx="112">
                  <c:v>1.8461308999999999E-2</c:v>
                </c:pt>
                <c:pt idx="113">
                  <c:v>1.7119727000000001E-2</c:v>
                </c:pt>
                <c:pt idx="114">
                  <c:v>1.5270993E-2</c:v>
                </c:pt>
                <c:pt idx="115">
                  <c:v>1.4339651E-2</c:v>
                </c:pt>
                <c:pt idx="116">
                  <c:v>1.4798374E-2</c:v>
                </c:pt>
                <c:pt idx="117">
                  <c:v>1.7127331999999999E-2</c:v>
                </c:pt>
                <c:pt idx="118">
                  <c:v>1.7142436E-2</c:v>
                </c:pt>
                <c:pt idx="119">
                  <c:v>1.8236717999999999E-2</c:v>
                </c:pt>
                <c:pt idx="120">
                  <c:v>1.5123352E-2</c:v>
                </c:pt>
                <c:pt idx="121">
                  <c:v>1.3494526999999999E-2</c:v>
                </c:pt>
                <c:pt idx="122">
                  <c:v>1.1592051000000001E-2</c:v>
                </c:pt>
                <c:pt idx="123">
                  <c:v>9.6750889999999996E-3</c:v>
                </c:pt>
                <c:pt idx="124">
                  <c:v>9.4013810000000003E-3</c:v>
                </c:pt>
                <c:pt idx="125">
                  <c:v>9.5019900000000001E-3</c:v>
                </c:pt>
                <c:pt idx="126">
                  <c:v>9.5775389999999995E-3</c:v>
                </c:pt>
                <c:pt idx="127">
                  <c:v>9.1710100000000003E-3</c:v>
                </c:pt>
                <c:pt idx="128">
                  <c:v>8.1438699999999992E-3</c:v>
                </c:pt>
                <c:pt idx="129">
                  <c:v>6.0271839999999997E-3</c:v>
                </c:pt>
                <c:pt idx="130">
                  <c:v>6.7205640000000001E-3</c:v>
                </c:pt>
                <c:pt idx="131">
                  <c:v>6.6189489999999998E-3</c:v>
                </c:pt>
                <c:pt idx="132">
                  <c:v>9.5815220000000003E-3</c:v>
                </c:pt>
                <c:pt idx="133">
                  <c:v>1.0999814E-2</c:v>
                </c:pt>
                <c:pt idx="134">
                  <c:v>1.2020853E-2</c:v>
                </c:pt>
                <c:pt idx="135">
                  <c:v>1.3381819E-2</c:v>
                </c:pt>
                <c:pt idx="136">
                  <c:v>1.5007105E-2</c:v>
                </c:pt>
                <c:pt idx="137">
                  <c:v>1.6193928999999999E-2</c:v>
                </c:pt>
                <c:pt idx="138">
                  <c:v>1.7491631000000001E-2</c:v>
                </c:pt>
                <c:pt idx="139">
                  <c:v>1.9466477999999999E-2</c:v>
                </c:pt>
                <c:pt idx="140">
                  <c:v>1.9746427E-2</c:v>
                </c:pt>
                <c:pt idx="141">
                  <c:v>2.0943966000000001E-2</c:v>
                </c:pt>
                <c:pt idx="142">
                  <c:v>2.1580110999999999E-2</c:v>
                </c:pt>
                <c:pt idx="143">
                  <c:v>2.2438304999999999E-2</c:v>
                </c:pt>
                <c:pt idx="144">
                  <c:v>2.2864505E-2</c:v>
                </c:pt>
                <c:pt idx="145">
                  <c:v>2.1746826E-2</c:v>
                </c:pt>
                <c:pt idx="146">
                  <c:v>2.2552217999999999E-2</c:v>
                </c:pt>
                <c:pt idx="147">
                  <c:v>2.3085482000000001E-2</c:v>
                </c:pt>
                <c:pt idx="148">
                  <c:v>2.2445357999999999E-2</c:v>
                </c:pt>
                <c:pt idx="149">
                  <c:v>2.2137594999999999E-2</c:v>
                </c:pt>
                <c:pt idx="150">
                  <c:v>2.1066886E-2</c:v>
                </c:pt>
                <c:pt idx="151">
                  <c:v>1.9280757999999999E-2</c:v>
                </c:pt>
                <c:pt idx="152">
                  <c:v>1.9943473999999999E-2</c:v>
                </c:pt>
                <c:pt idx="153">
                  <c:v>1.9927055999999999E-2</c:v>
                </c:pt>
                <c:pt idx="154">
                  <c:v>1.9352877000000001E-2</c:v>
                </c:pt>
                <c:pt idx="155">
                  <c:v>1.8923865000000002E-2</c:v>
                </c:pt>
                <c:pt idx="156">
                  <c:v>1.9237184000000001E-2</c:v>
                </c:pt>
                <c:pt idx="157">
                  <c:v>2.0152448E-2</c:v>
                </c:pt>
                <c:pt idx="158">
                  <c:v>1.8942909000000001E-2</c:v>
                </c:pt>
                <c:pt idx="159">
                  <c:v>1.7135269000000002E-2</c:v>
                </c:pt>
                <c:pt idx="160">
                  <c:v>1.6680331E-2</c:v>
                </c:pt>
                <c:pt idx="161">
                  <c:v>1.6300184999999998E-2</c:v>
                </c:pt>
                <c:pt idx="162">
                  <c:v>1.69493E-2</c:v>
                </c:pt>
                <c:pt idx="163">
                  <c:v>1.7764743999999999E-2</c:v>
                </c:pt>
                <c:pt idx="164">
                  <c:v>1.738957E-2</c:v>
                </c:pt>
                <c:pt idx="165">
                  <c:v>1.6758373999999999E-2</c:v>
                </c:pt>
                <c:pt idx="166">
                  <c:v>1.708345E-2</c:v>
                </c:pt>
                <c:pt idx="167">
                  <c:v>1.7307475999999999E-2</c:v>
                </c:pt>
                <c:pt idx="168">
                  <c:v>1.6247313999999999E-2</c:v>
                </c:pt>
                <c:pt idx="169">
                  <c:v>1.5640114E-2</c:v>
                </c:pt>
                <c:pt idx="170">
                  <c:v>1.6485970999999999E-2</c:v>
                </c:pt>
                <c:pt idx="171">
                  <c:v>1.8225074000000001E-2</c:v>
                </c:pt>
                <c:pt idx="172">
                  <c:v>1.9392031000000001E-2</c:v>
                </c:pt>
                <c:pt idx="173">
                  <c:v>1.9216521E-2</c:v>
                </c:pt>
                <c:pt idx="174">
                  <c:v>1.8552407999999999E-2</c:v>
                </c:pt>
                <c:pt idx="175">
                  <c:v>1.7399174E-2</c:v>
                </c:pt>
                <c:pt idx="176">
                  <c:v>1.7382186000000001E-2</c:v>
                </c:pt>
                <c:pt idx="177">
                  <c:v>1.8138464999999999E-2</c:v>
                </c:pt>
                <c:pt idx="178">
                  <c:v>1.7072766E-2</c:v>
                </c:pt>
                <c:pt idx="179">
                  <c:v>1.6134576000000001E-2</c:v>
                </c:pt>
                <c:pt idx="180">
                  <c:v>1.6375600000000001E-2</c:v>
                </c:pt>
                <c:pt idx="181">
                  <c:v>1.67496E-2</c:v>
                </c:pt>
                <c:pt idx="182">
                  <c:v>1.7386200000000001E-2</c:v>
                </c:pt>
                <c:pt idx="183">
                  <c:v>1.7990300000000001E-2</c:v>
                </c:pt>
                <c:pt idx="184">
                  <c:v>1.7256799999999999E-2</c:v>
                </c:pt>
                <c:pt idx="185">
                  <c:v>1.7654900000000001E-2</c:v>
                </c:pt>
                <c:pt idx="186">
                  <c:v>1.8090200000000001E-2</c:v>
                </c:pt>
                <c:pt idx="187">
                  <c:v>1.8393099999999999E-2</c:v>
                </c:pt>
                <c:pt idx="188">
                  <c:v>1.9004500000000001E-2</c:v>
                </c:pt>
                <c:pt idx="189">
                  <c:v>1.9210600000000001E-2</c:v>
                </c:pt>
                <c:pt idx="190">
                  <c:v>2.03459E-2</c:v>
                </c:pt>
                <c:pt idx="191">
                  <c:v>2.0978E-2</c:v>
                </c:pt>
                <c:pt idx="192">
                  <c:v>2.2028599999999999E-2</c:v>
                </c:pt>
                <c:pt idx="193">
                  <c:v>2.30823E-2</c:v>
                </c:pt>
                <c:pt idx="194">
                  <c:v>2.1795399999999999E-2</c:v>
                </c:pt>
                <c:pt idx="195">
                  <c:v>2.1298000000000001E-2</c:v>
                </c:pt>
                <c:pt idx="196">
                  <c:v>2.2307E-2</c:v>
                </c:pt>
                <c:pt idx="197">
                  <c:v>2.22901E-2</c:v>
                </c:pt>
                <c:pt idx="198">
                  <c:v>2.1686199999999999E-2</c:v>
                </c:pt>
                <c:pt idx="199">
                  <c:v>2.3040499999999998E-2</c:v>
                </c:pt>
                <c:pt idx="200">
                  <c:v>2.2266600000000001E-2</c:v>
                </c:pt>
                <c:pt idx="201">
                  <c:v>2.1810099999999999E-2</c:v>
                </c:pt>
                <c:pt idx="202">
                  <c:v>2.15651E-2</c:v>
                </c:pt>
                <c:pt idx="203">
                  <c:v>2.2153599999999999E-2</c:v>
                </c:pt>
                <c:pt idx="204">
                  <c:v>2.2524800000000001E-2</c:v>
                </c:pt>
                <c:pt idx="205">
                  <c:v>2.1902100000000001E-2</c:v>
                </c:pt>
                <c:pt idx="206">
                  <c:v>1.9866999999999999E-2</c:v>
                </c:pt>
                <c:pt idx="207">
                  <c:v>1.8780700000000001E-2</c:v>
                </c:pt>
                <c:pt idx="208">
                  <c:v>1.7456200000000002E-2</c:v>
                </c:pt>
                <c:pt idx="209">
                  <c:v>1.72088E-2</c:v>
                </c:pt>
                <c:pt idx="210">
                  <c:v>1.7068699999999999E-2</c:v>
                </c:pt>
                <c:pt idx="211">
                  <c:v>1.6893200000000001E-2</c:v>
                </c:pt>
                <c:pt idx="212">
                  <c:v>1.7033699999999999E-2</c:v>
                </c:pt>
                <c:pt idx="213">
                  <c:v>1.7787799999999999E-2</c:v>
                </c:pt>
                <c:pt idx="214">
                  <c:v>1.71796E-2</c:v>
                </c:pt>
                <c:pt idx="215">
                  <c:v>1.7662000000000001E-2</c:v>
                </c:pt>
                <c:pt idx="216">
                  <c:v>1.83099E-2</c:v>
                </c:pt>
                <c:pt idx="217">
                  <c:v>1.831E-2</c:v>
                </c:pt>
                <c:pt idx="218">
                  <c:v>2.1010600000000001E-2</c:v>
                </c:pt>
                <c:pt idx="219">
                  <c:v>2.1162400000000001E-2</c:v>
                </c:pt>
                <c:pt idx="220">
                  <c:v>2.2186000000000001E-2</c:v>
                </c:pt>
                <c:pt idx="221">
                  <c:v>2.2400699999999999E-2</c:v>
                </c:pt>
                <c:pt idx="222">
                  <c:v>2.33499E-2</c:v>
                </c:pt>
                <c:pt idx="223">
                  <c:v>2.1802999999999999E-2</c:v>
                </c:pt>
                <c:pt idx="224">
                  <c:v>2.18081E-2</c:v>
                </c:pt>
                <c:pt idx="225">
                  <c:v>2.1567099999999999E-2</c:v>
                </c:pt>
                <c:pt idx="226">
                  <c:v>2.2541499999999999E-2</c:v>
                </c:pt>
                <c:pt idx="227">
                  <c:v>2.2138399999999999E-2</c:v>
                </c:pt>
                <c:pt idx="228">
                  <c:v>2.1483599999999999E-2</c:v>
                </c:pt>
                <c:pt idx="229">
                  <c:v>2.08361E-2</c:v>
                </c:pt>
                <c:pt idx="230">
                  <c:v>2.0418200000000001E-2</c:v>
                </c:pt>
                <c:pt idx="231">
                  <c:v>2.0727700000000002E-2</c:v>
                </c:pt>
                <c:pt idx="232">
                  <c:v>1.99528E-2</c:v>
                </c:pt>
                <c:pt idx="233">
                  <c:v>2.1280299999999999E-2</c:v>
                </c:pt>
                <c:pt idx="234">
                  <c:v>2.2076499999999999E-2</c:v>
                </c:pt>
                <c:pt idx="235">
                  <c:v>2.4E-2</c:v>
                </c:pt>
                <c:pt idx="236">
                  <c:v>2.4E-2</c:v>
                </c:pt>
                <c:pt idx="237">
                  <c:v>2.3E-2</c:v>
                </c:pt>
                <c:pt idx="238">
                  <c:v>2.3E-2</c:v>
                </c:pt>
                <c:pt idx="239">
                  <c:v>2.1999999999999999E-2</c:v>
                </c:pt>
                <c:pt idx="240">
                  <c:v>2.3E-2</c:v>
                </c:pt>
                <c:pt idx="241">
                  <c:v>2.4E-2</c:v>
                </c:pt>
                <c:pt idx="242">
                  <c:v>2.1000000000000001E-2</c:v>
                </c:pt>
                <c:pt idx="243">
                  <c:v>1.4E-2</c:v>
                </c:pt>
                <c:pt idx="244">
                  <c:v>1.2E-2</c:v>
                </c:pt>
              </c:numCache>
            </c:numRef>
          </c:val>
          <c:smooth val="0"/>
          <c:extLst xmlns:c16r2="http://schemas.microsoft.com/office/drawing/2015/06/chart">
            <c:ext xmlns:c16="http://schemas.microsoft.com/office/drawing/2014/chart" uri="{C3380CC4-5D6E-409C-BE32-E72D297353CC}">
              <c16:uniqueId val="{00000001-8F5C-4A3E-AF84-3A7A5A913CEB}"/>
            </c:ext>
          </c:extLst>
        </c:ser>
        <c:dLbls>
          <c:showLegendKey val="0"/>
          <c:showVal val="0"/>
          <c:showCatName val="0"/>
          <c:showSerName val="0"/>
          <c:showPercent val="0"/>
          <c:showBubbleSize val="0"/>
        </c:dLbls>
        <c:marker val="1"/>
        <c:smooth val="0"/>
        <c:axId val="224562560"/>
        <c:axId val="224564352"/>
      </c:lineChart>
      <c:lineChart>
        <c:grouping val="standard"/>
        <c:varyColors val="0"/>
        <c:ser>
          <c:idx val="2"/>
          <c:order val="2"/>
          <c:tx>
            <c:strRef>
              <c:f>Sheet1!$D$1</c:f>
              <c:strCache>
                <c:ptCount val="1"/>
                <c:pt idx="0">
                  <c:v>Federal Reserve's Core CPI 2.5% Target</c:v>
                </c:pt>
              </c:strCache>
            </c:strRef>
          </c:tx>
          <c:spPr>
            <a:ln w="27660">
              <a:solidFill>
                <a:schemeClr val="accent2"/>
              </a:solidFill>
              <a:prstDash val="solid"/>
            </a:ln>
          </c:spPr>
          <c:marker>
            <c:symbol val="none"/>
          </c:marker>
          <c:cat>
            <c:strRef>
              <c:f>Sheet1!$A$2:$A$255</c:f>
              <c:strCache>
                <c:ptCount val="253"/>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strCache>
            </c:strRef>
          </c:cat>
          <c:val>
            <c:numRef>
              <c:f>Sheet1!$D$2:$D$255</c:f>
              <c:numCache>
                <c:formatCode>General</c:formatCode>
                <c:ptCount val="254"/>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numCache>
            </c:numRef>
          </c:val>
          <c:smooth val="0"/>
          <c:extLst xmlns:c16r2="http://schemas.microsoft.com/office/drawing/2015/06/chart">
            <c:ext xmlns:c16="http://schemas.microsoft.com/office/drawing/2014/chart" uri="{C3380CC4-5D6E-409C-BE32-E72D297353CC}">
              <c16:uniqueId val="{00000002-8F5C-4A3E-AF84-3A7A5A913CEB}"/>
            </c:ext>
          </c:extLst>
        </c:ser>
        <c:dLbls>
          <c:showLegendKey val="0"/>
          <c:showVal val="0"/>
          <c:showCatName val="0"/>
          <c:showSerName val="0"/>
          <c:showPercent val="0"/>
          <c:showBubbleSize val="0"/>
        </c:dLbls>
        <c:marker val="1"/>
        <c:smooth val="0"/>
        <c:axId val="224565888"/>
        <c:axId val="224567680"/>
      </c:lineChart>
      <c:catAx>
        <c:axId val="224562560"/>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24564352"/>
        <c:crosses val="autoZero"/>
        <c:auto val="1"/>
        <c:lblAlgn val="ctr"/>
        <c:lblOffset val="100"/>
        <c:tickLblSkip val="12"/>
        <c:tickMarkSkip val="12"/>
        <c:noMultiLvlLbl val="0"/>
      </c:catAx>
      <c:valAx>
        <c:axId val="224564352"/>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224562560"/>
        <c:crosses val="autoZero"/>
        <c:crossBetween val="between"/>
        <c:majorUnit val="0.01"/>
      </c:valAx>
      <c:catAx>
        <c:axId val="224565888"/>
        <c:scaling>
          <c:orientation val="minMax"/>
        </c:scaling>
        <c:delete val="1"/>
        <c:axPos val="b"/>
        <c:numFmt formatCode="General" sourceLinked="1"/>
        <c:majorTickMark val="out"/>
        <c:minorTickMark val="none"/>
        <c:tickLblPos val="nextTo"/>
        <c:crossAx val="224567680"/>
        <c:crosses val="autoZero"/>
        <c:auto val="1"/>
        <c:lblAlgn val="ctr"/>
        <c:lblOffset val="100"/>
        <c:noMultiLvlLbl val="0"/>
      </c:catAx>
      <c:valAx>
        <c:axId val="224567680"/>
        <c:scaling>
          <c:orientation val="minMax"/>
          <c:max val="0.06"/>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224565888"/>
        <c:crosses val="max"/>
        <c:crossBetween val="between"/>
        <c:majorUnit val="0.01"/>
        <c:minorUnit val="0.01"/>
      </c:valAx>
      <c:spPr>
        <a:noFill/>
        <a:ln w="9220">
          <a:solidFill>
            <a:schemeClr val="tx1"/>
          </a:solidFill>
          <a:prstDash val="solid"/>
        </a:ln>
      </c:spPr>
    </c:plotArea>
    <c:legend>
      <c:legendPos val="r"/>
      <c:layout>
        <c:manualLayout>
          <c:xMode val="edge"/>
          <c:yMode val="edge"/>
          <c:x val="0.11583451932791146"/>
          <c:y val="0.82381721482830628"/>
          <c:w val="0.63434244144037344"/>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Nominal Interest Rates, </a:t>
            </a:r>
          </a:p>
          <a:p>
            <a:pPr>
              <a:defRPr sz="1600"/>
            </a:pPr>
            <a:r>
              <a:rPr lang="en-US" sz="1600" dirty="0"/>
              <a:t>Real Interest Rates</a:t>
            </a:r>
          </a:p>
          <a:p>
            <a:pPr>
              <a:defRPr sz="1600"/>
            </a:pPr>
            <a:r>
              <a:rPr lang="en-US" sz="1600" dirty="0"/>
              <a:t> and Inflation Expectations</a:t>
            </a:r>
          </a:p>
        </c:rich>
      </c:tx>
      <c:layout>
        <c:manualLayout>
          <c:xMode val="edge"/>
          <c:yMode val="edge"/>
          <c:x val="0.18489389722469285"/>
          <c:y val="1.7166861507648231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Sheet1!$D$1</c:f>
              <c:strCache>
                <c:ptCount val="1"/>
                <c:pt idx="0">
                  <c:v>Inflation Expectations</c:v>
                </c:pt>
              </c:strCache>
            </c:strRef>
          </c:tx>
          <c:spPr>
            <a:solidFill>
              <a:schemeClr val="accent2"/>
            </a:solidFill>
            <a:ln w="9770">
              <a:solidFill>
                <a:schemeClr val="tx1"/>
              </a:solidFill>
              <a:prstDash val="solid"/>
            </a:ln>
          </c:spP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Sheet1!$D$2:$D$173</c:f>
              <c:numCache>
                <c:formatCode>General</c:formatCode>
                <c:ptCount val="172"/>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0.75</c:v>
                </c:pt>
                <c:pt idx="159">
                  <c:v>1.17</c:v>
                </c:pt>
                <c:pt idx="160">
                  <c:v>0.75</c:v>
                </c:pt>
              </c:numCache>
            </c:numRef>
          </c:val>
          <c:extLst xmlns:c16r2="http://schemas.microsoft.com/office/drawing/2015/06/char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224633600"/>
        <c:axId val="224635136"/>
      </c:areaChart>
      <c:lineChart>
        <c:grouping val="standard"/>
        <c:varyColors val="0"/>
        <c:ser>
          <c:idx val="2"/>
          <c:order val="1"/>
          <c:tx>
            <c:strRef>
              <c:f>Sheet1!$C$1</c:f>
              <c:strCache>
                <c:ptCount val="1"/>
                <c:pt idx="0">
                  <c:v>10-yr Treas</c:v>
                </c:pt>
              </c:strCache>
            </c:strRef>
          </c:tx>
          <c:spPr>
            <a:ln w="29309">
              <a:solidFill>
                <a:srgbClr val="0070C0"/>
              </a:solidFill>
              <a:prstDash val="solid"/>
            </a:ln>
          </c:spPr>
          <c:marker>
            <c:symbol val="none"/>
          </c:marke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Sheet1!$C$2:$C$173</c:f>
              <c:numCache>
                <c:formatCode>General</c:formatCode>
                <c:ptCount val="172"/>
                <c:pt idx="0">
                  <c:v>4.76</c:v>
                </c:pt>
                <c:pt idx="1">
                  <c:v>4.72</c:v>
                </c:pt>
                <c:pt idx="2">
                  <c:v>4.5599999999999996</c:v>
                </c:pt>
                <c:pt idx="3">
                  <c:v>4.6900000000000004</c:v>
                </c:pt>
                <c:pt idx="4">
                  <c:v>4.75</c:v>
                </c:pt>
                <c:pt idx="5">
                  <c:v>5.0999999999999996</c:v>
                </c:pt>
                <c:pt idx="6">
                  <c:v>5</c:v>
                </c:pt>
                <c:pt idx="7">
                  <c:v>4.67</c:v>
                </c:pt>
                <c:pt idx="8">
                  <c:v>4.5199999999999996</c:v>
                </c:pt>
                <c:pt idx="9">
                  <c:v>4.53</c:v>
                </c:pt>
                <c:pt idx="10">
                  <c:v>4.1500000000000004</c:v>
                </c:pt>
                <c:pt idx="11">
                  <c:v>4.0999999999999996</c:v>
                </c:pt>
                <c:pt idx="12">
                  <c:v>3.74</c:v>
                </c:pt>
                <c:pt idx="13">
                  <c:v>3.74</c:v>
                </c:pt>
                <c:pt idx="14">
                  <c:v>3.51</c:v>
                </c:pt>
                <c:pt idx="15">
                  <c:v>3.6800001</c:v>
                </c:pt>
                <c:pt idx="16">
                  <c:v>3.8800001000000002</c:v>
                </c:pt>
                <c:pt idx="17">
                  <c:v>4.0999999000000003</c:v>
                </c:pt>
                <c:pt idx="18">
                  <c:v>4.0100002000000003</c:v>
                </c:pt>
                <c:pt idx="19">
                  <c:v>3.8900001</c:v>
                </c:pt>
                <c:pt idx="20">
                  <c:v>3.6900000999999998</c:v>
                </c:pt>
                <c:pt idx="21">
                  <c:v>3.8099999000000002</c:v>
                </c:pt>
                <c:pt idx="22">
                  <c:v>3.53</c:v>
                </c:pt>
                <c:pt idx="23">
                  <c:v>2.4200001000000002</c:v>
                </c:pt>
                <c:pt idx="24">
                  <c:v>2.52</c:v>
                </c:pt>
                <c:pt idx="25">
                  <c:v>2.8699998999999998</c:v>
                </c:pt>
                <c:pt idx="26">
                  <c:v>2.8199999</c:v>
                </c:pt>
                <c:pt idx="27">
                  <c:v>2.9300001</c:v>
                </c:pt>
                <c:pt idx="28">
                  <c:v>3.29</c:v>
                </c:pt>
                <c:pt idx="29">
                  <c:v>3.72</c:v>
                </c:pt>
                <c:pt idx="30">
                  <c:v>3.5599999000000002</c:v>
                </c:pt>
                <c:pt idx="31">
                  <c:v>3.5899999</c:v>
                </c:pt>
                <c:pt idx="32">
                  <c:v>3.4000001000000002</c:v>
                </c:pt>
                <c:pt idx="33">
                  <c:v>3.3900001</c:v>
                </c:pt>
                <c:pt idx="34">
                  <c:v>3.4000001000000002</c:v>
                </c:pt>
                <c:pt idx="35">
                  <c:v>3.5899999</c:v>
                </c:pt>
                <c:pt idx="36">
                  <c:v>3.73</c:v>
                </c:pt>
                <c:pt idx="37">
                  <c:v>3.69</c:v>
                </c:pt>
                <c:pt idx="38">
                  <c:v>3.73</c:v>
                </c:pt>
                <c:pt idx="39">
                  <c:v>3.85</c:v>
                </c:pt>
                <c:pt idx="40">
                  <c:v>3.42</c:v>
                </c:pt>
                <c:pt idx="41">
                  <c:v>3.2</c:v>
                </c:pt>
                <c:pt idx="42">
                  <c:v>3.01</c:v>
                </c:pt>
                <c:pt idx="43">
                  <c:v>2.7</c:v>
                </c:pt>
                <c:pt idx="44">
                  <c:v>2.65</c:v>
                </c:pt>
                <c:pt idx="45">
                  <c:v>2.54</c:v>
                </c:pt>
                <c:pt idx="46">
                  <c:v>2.76</c:v>
                </c:pt>
                <c:pt idx="47">
                  <c:v>3.29</c:v>
                </c:pt>
                <c:pt idx="48">
                  <c:v>3.39</c:v>
                </c:pt>
                <c:pt idx="49">
                  <c:v>3.58</c:v>
                </c:pt>
                <c:pt idx="50">
                  <c:v>3.41</c:v>
                </c:pt>
                <c:pt idx="51">
                  <c:v>3.46</c:v>
                </c:pt>
                <c:pt idx="52">
                  <c:v>3.17</c:v>
                </c:pt>
                <c:pt idx="53">
                  <c:v>3</c:v>
                </c:pt>
                <c:pt idx="54">
                  <c:v>3</c:v>
                </c:pt>
                <c:pt idx="55">
                  <c:v>2.2999999999999998</c:v>
                </c:pt>
                <c:pt idx="56">
                  <c:v>1.98</c:v>
                </c:pt>
                <c:pt idx="57">
                  <c:v>2.15</c:v>
                </c:pt>
                <c:pt idx="58">
                  <c:v>2.0099999999999998</c:v>
                </c:pt>
                <c:pt idx="59">
                  <c:v>1.98</c:v>
                </c:pt>
                <c:pt idx="60">
                  <c:v>1.97</c:v>
                </c:pt>
                <c:pt idx="61">
                  <c:v>1.97</c:v>
                </c:pt>
                <c:pt idx="62">
                  <c:v>2.17</c:v>
                </c:pt>
                <c:pt idx="63">
                  <c:v>2.0499999999999998</c:v>
                </c:pt>
                <c:pt idx="64">
                  <c:v>1.8</c:v>
                </c:pt>
                <c:pt idx="65">
                  <c:v>1.62</c:v>
                </c:pt>
                <c:pt idx="66">
                  <c:v>1.53</c:v>
                </c:pt>
                <c:pt idx="67">
                  <c:v>1.68</c:v>
                </c:pt>
                <c:pt idx="68">
                  <c:v>1.72</c:v>
                </c:pt>
                <c:pt idx="69">
                  <c:v>1.75</c:v>
                </c:pt>
                <c:pt idx="70">
                  <c:v>1.65</c:v>
                </c:pt>
                <c:pt idx="71">
                  <c:v>1.72</c:v>
                </c:pt>
                <c:pt idx="72">
                  <c:v>1.91</c:v>
                </c:pt>
                <c:pt idx="73">
                  <c:v>1.98</c:v>
                </c:pt>
                <c:pt idx="74">
                  <c:v>1.96</c:v>
                </c:pt>
                <c:pt idx="75">
                  <c:v>1.76</c:v>
                </c:pt>
                <c:pt idx="76">
                  <c:v>1.93</c:v>
                </c:pt>
                <c:pt idx="77">
                  <c:v>2.2999999999999998</c:v>
                </c:pt>
                <c:pt idx="78">
                  <c:v>2.58</c:v>
                </c:pt>
                <c:pt idx="79">
                  <c:v>2.74</c:v>
                </c:pt>
                <c:pt idx="80">
                  <c:v>2.81</c:v>
                </c:pt>
                <c:pt idx="81">
                  <c:v>2.62</c:v>
                </c:pt>
                <c:pt idx="82">
                  <c:v>2.72</c:v>
                </c:pt>
                <c:pt idx="83">
                  <c:v>2.9</c:v>
                </c:pt>
                <c:pt idx="84">
                  <c:v>2.86</c:v>
                </c:pt>
                <c:pt idx="85">
                  <c:v>2.71</c:v>
                </c:pt>
                <c:pt idx="86">
                  <c:v>2.72</c:v>
                </c:pt>
                <c:pt idx="87">
                  <c:v>2.71</c:v>
                </c:pt>
                <c:pt idx="88">
                  <c:v>2.56</c:v>
                </c:pt>
                <c:pt idx="89">
                  <c:v>2.6</c:v>
                </c:pt>
                <c:pt idx="90">
                  <c:v>2.54</c:v>
                </c:pt>
                <c:pt idx="91">
                  <c:v>2.42</c:v>
                </c:pt>
                <c:pt idx="92">
                  <c:v>2.5299999999999998</c:v>
                </c:pt>
                <c:pt idx="93">
                  <c:v>2.2999999999999998</c:v>
                </c:pt>
                <c:pt idx="94">
                  <c:v>2.33</c:v>
                </c:pt>
                <c:pt idx="95">
                  <c:v>2.21</c:v>
                </c:pt>
                <c:pt idx="96">
                  <c:v>1.88</c:v>
                </c:pt>
                <c:pt idx="97">
                  <c:v>1.98</c:v>
                </c:pt>
                <c:pt idx="98">
                  <c:v>2.04</c:v>
                </c:pt>
                <c:pt idx="99">
                  <c:v>1.94</c:v>
                </c:pt>
                <c:pt idx="100">
                  <c:v>2.2000000000000002</c:v>
                </c:pt>
                <c:pt idx="101">
                  <c:v>2.36</c:v>
                </c:pt>
                <c:pt idx="102">
                  <c:v>2.3199999999999998</c:v>
                </c:pt>
                <c:pt idx="103">
                  <c:v>2.2000000000000002</c:v>
                </c:pt>
                <c:pt idx="104">
                  <c:v>2.17</c:v>
                </c:pt>
                <c:pt idx="105">
                  <c:v>2.0699999999999998</c:v>
                </c:pt>
                <c:pt idx="106">
                  <c:v>2.2599999999999998</c:v>
                </c:pt>
                <c:pt idx="107">
                  <c:v>2.2400000000000002</c:v>
                </c:pt>
                <c:pt idx="108">
                  <c:v>2.09</c:v>
                </c:pt>
                <c:pt idx="109">
                  <c:v>1.78</c:v>
                </c:pt>
                <c:pt idx="110">
                  <c:v>1.89</c:v>
                </c:pt>
                <c:pt idx="111">
                  <c:v>1.81</c:v>
                </c:pt>
                <c:pt idx="112">
                  <c:v>1.81</c:v>
                </c:pt>
                <c:pt idx="113">
                  <c:v>1.64</c:v>
                </c:pt>
                <c:pt idx="114">
                  <c:v>1.5</c:v>
                </c:pt>
                <c:pt idx="115">
                  <c:v>1.56</c:v>
                </c:pt>
                <c:pt idx="116">
                  <c:v>1.63</c:v>
                </c:pt>
                <c:pt idx="117">
                  <c:v>1.76</c:v>
                </c:pt>
                <c:pt idx="118">
                  <c:v>2.14</c:v>
                </c:pt>
                <c:pt idx="119">
                  <c:v>2.4900000000000002</c:v>
                </c:pt>
                <c:pt idx="120">
                  <c:v>2.4300000000000002</c:v>
                </c:pt>
                <c:pt idx="121">
                  <c:v>2.42</c:v>
                </c:pt>
                <c:pt idx="122">
                  <c:v>2.48</c:v>
                </c:pt>
                <c:pt idx="123">
                  <c:v>2.2999999999999998</c:v>
                </c:pt>
                <c:pt idx="124">
                  <c:v>2.2999999999999998</c:v>
                </c:pt>
                <c:pt idx="125">
                  <c:v>2.19</c:v>
                </c:pt>
                <c:pt idx="126">
                  <c:v>2.3199999999999998</c:v>
                </c:pt>
                <c:pt idx="127">
                  <c:v>2.21</c:v>
                </c:pt>
                <c:pt idx="128">
                  <c:v>2.2000000000000002</c:v>
                </c:pt>
                <c:pt idx="129">
                  <c:v>2.36</c:v>
                </c:pt>
                <c:pt idx="130">
                  <c:v>2.35</c:v>
                </c:pt>
                <c:pt idx="131">
                  <c:v>2.4</c:v>
                </c:pt>
                <c:pt idx="132">
                  <c:v>2.58</c:v>
                </c:pt>
                <c:pt idx="133">
                  <c:v>2.86</c:v>
                </c:pt>
                <c:pt idx="134">
                  <c:v>2.84</c:v>
                </c:pt>
                <c:pt idx="135">
                  <c:v>2.87</c:v>
                </c:pt>
                <c:pt idx="136">
                  <c:v>2.98</c:v>
                </c:pt>
                <c:pt idx="137">
                  <c:v>2.91</c:v>
                </c:pt>
                <c:pt idx="138">
                  <c:v>2.89</c:v>
                </c:pt>
                <c:pt idx="139">
                  <c:v>2.89</c:v>
                </c:pt>
                <c:pt idx="140">
                  <c:v>3</c:v>
                </c:pt>
                <c:pt idx="141">
                  <c:v>3.15</c:v>
                </c:pt>
                <c:pt idx="142">
                  <c:v>3.12</c:v>
                </c:pt>
                <c:pt idx="143">
                  <c:v>2.83</c:v>
                </c:pt>
                <c:pt idx="144">
                  <c:v>2.71</c:v>
                </c:pt>
                <c:pt idx="145">
                  <c:v>2.68</c:v>
                </c:pt>
                <c:pt idx="146">
                  <c:v>2.57</c:v>
                </c:pt>
                <c:pt idx="147">
                  <c:v>2.5299999999999998</c:v>
                </c:pt>
                <c:pt idx="148">
                  <c:v>2.4</c:v>
                </c:pt>
                <c:pt idx="149">
                  <c:v>2.0699999999999998</c:v>
                </c:pt>
                <c:pt idx="150">
                  <c:v>2.06</c:v>
                </c:pt>
                <c:pt idx="151">
                  <c:v>1.63</c:v>
                </c:pt>
                <c:pt idx="152">
                  <c:v>1.7</c:v>
                </c:pt>
                <c:pt idx="153">
                  <c:v>1.71</c:v>
                </c:pt>
                <c:pt idx="154">
                  <c:v>1.81</c:v>
                </c:pt>
                <c:pt idx="155">
                  <c:v>1.86</c:v>
                </c:pt>
                <c:pt idx="156">
                  <c:v>1.76</c:v>
                </c:pt>
                <c:pt idx="157">
                  <c:v>1.5</c:v>
                </c:pt>
                <c:pt idx="158">
                  <c:v>0.92</c:v>
                </c:pt>
                <c:pt idx="159">
                  <c:v>0.67</c:v>
                </c:pt>
              </c:numCache>
            </c:numRef>
          </c:val>
          <c:smooth val="0"/>
          <c:extLst xmlns:c16r2="http://schemas.microsoft.com/office/drawing/2015/06/char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224633600"/>
        <c:axId val="224635136"/>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Sheet1!$B$2:$B$173</c:f>
              <c:numCache>
                <c:formatCode>General</c:formatCode>
                <c:ptCount val="172"/>
                <c:pt idx="0">
                  <c:v>2.44</c:v>
                </c:pt>
                <c:pt idx="1">
                  <c:v>2.36</c:v>
                </c:pt>
                <c:pt idx="2">
                  <c:v>2.1800000000000002</c:v>
                </c:pt>
                <c:pt idx="3">
                  <c:v>2.2599999999999998</c:v>
                </c:pt>
                <c:pt idx="4">
                  <c:v>2.37</c:v>
                </c:pt>
                <c:pt idx="5">
                  <c:v>2.69</c:v>
                </c:pt>
                <c:pt idx="6">
                  <c:v>2.64</c:v>
                </c:pt>
                <c:pt idx="7">
                  <c:v>2.44</c:v>
                </c:pt>
                <c:pt idx="8">
                  <c:v>2.2599999999999998</c:v>
                </c:pt>
                <c:pt idx="9">
                  <c:v>2.2000000000000002</c:v>
                </c:pt>
                <c:pt idx="10">
                  <c:v>1.77</c:v>
                </c:pt>
                <c:pt idx="11">
                  <c:v>1.79</c:v>
                </c:pt>
                <c:pt idx="12">
                  <c:v>1.47</c:v>
                </c:pt>
                <c:pt idx="13">
                  <c:v>1.41</c:v>
                </c:pt>
                <c:pt idx="14">
                  <c:v>1.0900000000000001</c:v>
                </c:pt>
                <c:pt idx="15">
                  <c:v>1.36</c:v>
                </c:pt>
                <c:pt idx="16">
                  <c:v>1.46</c:v>
                </c:pt>
                <c:pt idx="17">
                  <c:v>1.63</c:v>
                </c:pt>
                <c:pt idx="18">
                  <c:v>1.57</c:v>
                </c:pt>
                <c:pt idx="19">
                  <c:v>1.68</c:v>
                </c:pt>
                <c:pt idx="20">
                  <c:v>1.85</c:v>
                </c:pt>
                <c:pt idx="21">
                  <c:v>2.75</c:v>
                </c:pt>
                <c:pt idx="22">
                  <c:v>2.89</c:v>
                </c:pt>
                <c:pt idx="23">
                  <c:v>2.17</c:v>
                </c:pt>
                <c:pt idx="24">
                  <c:v>1.91</c:v>
                </c:pt>
                <c:pt idx="25">
                  <c:v>1.75</c:v>
                </c:pt>
                <c:pt idx="26">
                  <c:v>1.71</c:v>
                </c:pt>
                <c:pt idx="27">
                  <c:v>1.57</c:v>
                </c:pt>
                <c:pt idx="28">
                  <c:v>1.72</c:v>
                </c:pt>
                <c:pt idx="29">
                  <c:v>1.86</c:v>
                </c:pt>
                <c:pt idx="30">
                  <c:v>1.82</c:v>
                </c:pt>
                <c:pt idx="31">
                  <c:v>1.77</c:v>
                </c:pt>
                <c:pt idx="32">
                  <c:v>1.64</c:v>
                </c:pt>
                <c:pt idx="33">
                  <c:v>1.48</c:v>
                </c:pt>
                <c:pt idx="34">
                  <c:v>1.28</c:v>
                </c:pt>
                <c:pt idx="35">
                  <c:v>1.36</c:v>
                </c:pt>
                <c:pt idx="36">
                  <c:v>1.37</c:v>
                </c:pt>
                <c:pt idx="37">
                  <c:v>1.42</c:v>
                </c:pt>
                <c:pt idx="38">
                  <c:v>1.51</c:v>
                </c:pt>
                <c:pt idx="39">
                  <c:v>1.5</c:v>
                </c:pt>
                <c:pt idx="40">
                  <c:v>1.31</c:v>
                </c:pt>
                <c:pt idx="41">
                  <c:v>1.26</c:v>
                </c:pt>
                <c:pt idx="42">
                  <c:v>1.24</c:v>
                </c:pt>
                <c:pt idx="43">
                  <c:v>1.02</c:v>
                </c:pt>
                <c:pt idx="44">
                  <c:v>0.91</c:v>
                </c:pt>
                <c:pt idx="45">
                  <c:v>0.53</c:v>
                </c:pt>
                <c:pt idx="46">
                  <c:v>0.67</c:v>
                </c:pt>
                <c:pt idx="47">
                  <c:v>1.04</c:v>
                </c:pt>
                <c:pt idx="48">
                  <c:v>1.06</c:v>
                </c:pt>
                <c:pt idx="49">
                  <c:v>1.24</c:v>
                </c:pt>
                <c:pt idx="50">
                  <c:v>0.96</c:v>
                </c:pt>
                <c:pt idx="51">
                  <c:v>0.86</c:v>
                </c:pt>
                <c:pt idx="52">
                  <c:v>0.78</c:v>
                </c:pt>
                <c:pt idx="53">
                  <c:v>0.76</c:v>
                </c:pt>
                <c:pt idx="54">
                  <c:v>0.62</c:v>
                </c:pt>
                <c:pt idx="55">
                  <c:v>0.14000000000000001</c:v>
                </c:pt>
                <c:pt idx="56">
                  <c:v>0.08</c:v>
                </c:pt>
                <c:pt idx="57">
                  <c:v>0.19</c:v>
                </c:pt>
                <c:pt idx="58">
                  <c:v>0</c:v>
                </c:pt>
                <c:pt idx="59">
                  <c:v>-0.03</c:v>
                </c:pt>
                <c:pt idx="60">
                  <c:v>-0.11</c:v>
                </c:pt>
                <c:pt idx="61">
                  <c:v>-0.25</c:v>
                </c:pt>
                <c:pt idx="62">
                  <c:v>-0.14000000000000001</c:v>
                </c:pt>
                <c:pt idx="63">
                  <c:v>-0.21</c:v>
                </c:pt>
                <c:pt idx="64">
                  <c:v>-0.34</c:v>
                </c:pt>
                <c:pt idx="65">
                  <c:v>-0.5</c:v>
                </c:pt>
                <c:pt idx="66">
                  <c:v>-0.6</c:v>
                </c:pt>
                <c:pt idx="67">
                  <c:v>-0.59</c:v>
                </c:pt>
                <c:pt idx="68">
                  <c:v>-0.71</c:v>
                </c:pt>
                <c:pt idx="69">
                  <c:v>-0.75</c:v>
                </c:pt>
                <c:pt idx="70">
                  <c:v>-0.77</c:v>
                </c:pt>
                <c:pt idx="71">
                  <c:v>-0.76</c:v>
                </c:pt>
                <c:pt idx="72">
                  <c:v>-0.61</c:v>
                </c:pt>
                <c:pt idx="73">
                  <c:v>-0.56999999999999995</c:v>
                </c:pt>
                <c:pt idx="74">
                  <c:v>-0.59</c:v>
                </c:pt>
                <c:pt idx="75">
                  <c:v>-0.65</c:v>
                </c:pt>
                <c:pt idx="76">
                  <c:v>-0.36</c:v>
                </c:pt>
                <c:pt idx="77">
                  <c:v>0.25</c:v>
                </c:pt>
                <c:pt idx="78">
                  <c:v>0.46</c:v>
                </c:pt>
                <c:pt idx="79">
                  <c:v>0.55000000000000004</c:v>
                </c:pt>
                <c:pt idx="80">
                  <c:v>0.66</c:v>
                </c:pt>
                <c:pt idx="81">
                  <c:v>0.43</c:v>
                </c:pt>
                <c:pt idx="82">
                  <c:v>0.55000000000000004</c:v>
                </c:pt>
                <c:pt idx="83">
                  <c:v>0.74</c:v>
                </c:pt>
                <c:pt idx="84">
                  <c:v>0.63</c:v>
                </c:pt>
                <c:pt idx="85">
                  <c:v>0.55000000000000004</c:v>
                </c:pt>
                <c:pt idx="86">
                  <c:v>0.56000000000000005</c:v>
                </c:pt>
                <c:pt idx="87">
                  <c:v>0.54</c:v>
                </c:pt>
                <c:pt idx="88">
                  <c:v>0.37</c:v>
                </c:pt>
                <c:pt idx="89">
                  <c:v>0.37</c:v>
                </c:pt>
                <c:pt idx="90">
                  <c:v>0.28000000000000003</c:v>
                </c:pt>
                <c:pt idx="91">
                  <c:v>0.22</c:v>
                </c:pt>
                <c:pt idx="92">
                  <c:v>0.46</c:v>
                </c:pt>
                <c:pt idx="93">
                  <c:v>0.38</c:v>
                </c:pt>
                <c:pt idx="94">
                  <c:v>0.45</c:v>
                </c:pt>
                <c:pt idx="95">
                  <c:v>0.51</c:v>
                </c:pt>
                <c:pt idx="96">
                  <c:v>0.27</c:v>
                </c:pt>
                <c:pt idx="97">
                  <c:v>0.26</c:v>
                </c:pt>
                <c:pt idx="98">
                  <c:v>0.28000000000000003</c:v>
                </c:pt>
                <c:pt idx="99">
                  <c:v>0.08</c:v>
                </c:pt>
                <c:pt idx="100">
                  <c:v>0.33</c:v>
                </c:pt>
                <c:pt idx="101">
                  <c:v>0.5</c:v>
                </c:pt>
                <c:pt idx="102">
                  <c:v>0.5</c:v>
                </c:pt>
                <c:pt idx="103">
                  <c:v>0.57999999999999996</c:v>
                </c:pt>
                <c:pt idx="104">
                  <c:v>0.65</c:v>
                </c:pt>
                <c:pt idx="105">
                  <c:v>0.56999999999999995</c:v>
                </c:pt>
                <c:pt idx="106">
                  <c:v>0.69</c:v>
                </c:pt>
                <c:pt idx="107">
                  <c:v>0.73</c:v>
                </c:pt>
                <c:pt idx="108">
                  <c:v>0.67</c:v>
                </c:pt>
                <c:pt idx="109">
                  <c:v>0.47</c:v>
                </c:pt>
                <c:pt idx="110">
                  <c:v>0.34</c:v>
                </c:pt>
                <c:pt idx="111">
                  <c:v>0.19</c:v>
                </c:pt>
                <c:pt idx="112">
                  <c:v>0.21</c:v>
                </c:pt>
                <c:pt idx="113">
                  <c:v>0.17</c:v>
                </c:pt>
                <c:pt idx="114">
                  <c:v>0.04</c:v>
                </c:pt>
                <c:pt idx="115">
                  <c:v>0.09</c:v>
                </c:pt>
                <c:pt idx="116">
                  <c:v>0.12</c:v>
                </c:pt>
                <c:pt idx="117">
                  <c:v>0.1</c:v>
                </c:pt>
                <c:pt idx="118">
                  <c:v>0.32</c:v>
                </c:pt>
                <c:pt idx="119">
                  <c:v>0.56000000000000005</c:v>
                </c:pt>
                <c:pt idx="120">
                  <c:v>0.42</c:v>
                </c:pt>
                <c:pt idx="121">
                  <c:v>0.4</c:v>
                </c:pt>
                <c:pt idx="122">
                  <c:v>0.49</c:v>
                </c:pt>
                <c:pt idx="123">
                  <c:v>0.39</c:v>
                </c:pt>
                <c:pt idx="124">
                  <c:v>0.47</c:v>
                </c:pt>
                <c:pt idx="125">
                  <c:v>0.46</c:v>
                </c:pt>
                <c:pt idx="126">
                  <c:v>0.55000000000000004</c:v>
                </c:pt>
                <c:pt idx="127">
                  <c:v>0.43</c:v>
                </c:pt>
                <c:pt idx="128">
                  <c:v>0.37</c:v>
                </c:pt>
                <c:pt idx="129">
                  <c:v>0.5</c:v>
                </c:pt>
                <c:pt idx="130">
                  <c:v>0.5</c:v>
                </c:pt>
                <c:pt idx="131">
                  <c:v>0.5</c:v>
                </c:pt>
                <c:pt idx="132">
                  <c:v>0.54</c:v>
                </c:pt>
                <c:pt idx="133">
                  <c:v>0.76</c:v>
                </c:pt>
                <c:pt idx="134">
                  <c:v>0.75</c:v>
                </c:pt>
                <c:pt idx="135">
                  <c:v>0.74</c:v>
                </c:pt>
                <c:pt idx="136">
                  <c:v>0.84</c:v>
                </c:pt>
                <c:pt idx="137">
                  <c:v>0.79</c:v>
                </c:pt>
                <c:pt idx="138">
                  <c:v>0.77</c:v>
                </c:pt>
                <c:pt idx="139">
                  <c:v>0.79</c:v>
                </c:pt>
                <c:pt idx="140">
                  <c:v>0.88</c:v>
                </c:pt>
                <c:pt idx="141">
                  <c:v>1.04</c:v>
                </c:pt>
                <c:pt idx="142">
                  <c:v>1.1100000000000001</c:v>
                </c:pt>
                <c:pt idx="143">
                  <c:v>1.02</c:v>
                </c:pt>
                <c:pt idx="144">
                  <c:v>0.92</c:v>
                </c:pt>
                <c:pt idx="145">
                  <c:v>0.8</c:v>
                </c:pt>
                <c:pt idx="146">
                  <c:v>0.66</c:v>
                </c:pt>
                <c:pt idx="147">
                  <c:v>0.6</c:v>
                </c:pt>
                <c:pt idx="148">
                  <c:v>0.56999999999999995</c:v>
                </c:pt>
                <c:pt idx="149">
                  <c:v>0.37</c:v>
                </c:pt>
                <c:pt idx="150">
                  <c:v>0.31</c:v>
                </c:pt>
                <c:pt idx="151">
                  <c:v>0.04</c:v>
                </c:pt>
                <c:pt idx="152">
                  <c:v>0.11</c:v>
                </c:pt>
                <c:pt idx="153">
                  <c:v>0.15</c:v>
                </c:pt>
                <c:pt idx="154">
                  <c:v>0.17</c:v>
                </c:pt>
                <c:pt idx="155">
                  <c:v>0.14000000000000001</c:v>
                </c:pt>
                <c:pt idx="156">
                  <c:v>0.04</c:v>
                </c:pt>
                <c:pt idx="157">
                  <c:v>-0.11</c:v>
                </c:pt>
                <c:pt idx="158">
                  <c:v>0.17</c:v>
                </c:pt>
                <c:pt idx="159">
                  <c:v>-0.5</c:v>
                </c:pt>
              </c:numCache>
            </c:numRef>
          </c:val>
          <c:smooth val="0"/>
          <c:extLst xmlns:c16r2="http://schemas.microsoft.com/office/drawing/2015/06/char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224649216"/>
        <c:axId val="224650752"/>
      </c:lineChart>
      <c:catAx>
        <c:axId val="224633600"/>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224635136"/>
        <c:crosses val="autoZero"/>
        <c:auto val="1"/>
        <c:lblAlgn val="ctr"/>
        <c:lblOffset val="100"/>
        <c:tickLblSkip val="12"/>
        <c:tickMarkSkip val="12"/>
        <c:noMultiLvlLbl val="0"/>
      </c:catAx>
      <c:valAx>
        <c:axId val="224635136"/>
        <c:scaling>
          <c:orientation val="minMax"/>
          <c:max val="6"/>
          <c:min val="-1"/>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224633600"/>
        <c:crosses val="autoZero"/>
        <c:crossBetween val="midCat"/>
        <c:majorUnit val="0.5"/>
      </c:valAx>
      <c:catAx>
        <c:axId val="224649216"/>
        <c:scaling>
          <c:orientation val="minMax"/>
        </c:scaling>
        <c:delete val="1"/>
        <c:axPos val="b"/>
        <c:numFmt formatCode="General" sourceLinked="1"/>
        <c:majorTickMark val="out"/>
        <c:minorTickMark val="none"/>
        <c:tickLblPos val="nextTo"/>
        <c:crossAx val="224650752"/>
        <c:crosses val="autoZero"/>
        <c:auto val="1"/>
        <c:lblAlgn val="ctr"/>
        <c:lblOffset val="100"/>
        <c:noMultiLvlLbl val="0"/>
      </c:catAx>
      <c:valAx>
        <c:axId val="224650752"/>
        <c:scaling>
          <c:orientation val="minMax"/>
          <c:max val="6"/>
          <c:min val="-1"/>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224649216"/>
        <c:crosses val="max"/>
        <c:crossBetween val="midCat"/>
        <c:majorUnit val="0.5"/>
      </c:valAx>
      <c:spPr>
        <a:noFill/>
        <a:ln w="19539">
          <a:noFill/>
        </a:ln>
      </c:spPr>
    </c:plotArea>
    <c:legend>
      <c:legendPos val="r"/>
      <c:layout>
        <c:manualLayout>
          <c:xMode val="edge"/>
          <c:yMode val="edge"/>
          <c:x val="7.4339620073099522E-2"/>
          <c:y val="0.18496240862846239"/>
          <c:w val="0.83773268991240313"/>
          <c:h val="4.7216786371249896E-2"/>
        </c:manualLayout>
      </c:layout>
      <c:overlay val="0"/>
      <c:spPr>
        <a:noFill/>
        <a:ln w="12700">
          <a:solidFill>
            <a:schemeClr val="tx1"/>
          </a:solidFill>
          <a:prstDash val="solid"/>
        </a:ln>
      </c:spPr>
      <c:txPr>
        <a:bodyPr/>
        <a:lstStyle/>
        <a:p>
          <a:pPr>
            <a:defRPr sz="900"/>
          </a:pPr>
          <a:endParaRPr lang="en-US"/>
        </a:p>
      </c:txPr>
    </c:legend>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2">
                <a:lumMod val="90000"/>
              </a:schemeClr>
            </a:solidFill>
            <a:ln w="9393">
              <a:solidFill>
                <a:schemeClr val="tx1"/>
              </a:solidFill>
              <a:prstDash val="solid"/>
            </a:ln>
          </c:spP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Sheet1!$E$2:$E$398</c:f>
              <c:numCache>
                <c:formatCode>General</c:formatCode>
                <c:ptCount val="385"/>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0.1</c:v>
                </c:pt>
                <c:pt idx="369">
                  <c:v>0.1</c:v>
                </c:pt>
                <c:pt idx="370">
                  <c:v>0.1</c:v>
                </c:pt>
                <c:pt idx="371">
                  <c:v>0.1</c:v>
                </c:pt>
                <c:pt idx="372">
                  <c:v>0.1</c:v>
                </c:pt>
                <c:pt idx="373">
                  <c:v>0.1</c:v>
                </c:pt>
                <c:pt idx="374">
                  <c:v>0.1</c:v>
                </c:pt>
                <c:pt idx="375">
                  <c:v>0.1</c:v>
                </c:pt>
                <c:pt idx="376">
                  <c:v>0.1</c:v>
                </c:pt>
                <c:pt idx="377">
                  <c:v>0.1</c:v>
                </c:pt>
                <c:pt idx="378">
                  <c:v>0.1</c:v>
                </c:pt>
                <c:pt idx="379">
                  <c:v>0.1</c:v>
                </c:pt>
                <c:pt idx="380">
                  <c:v>0.1</c:v>
                </c:pt>
                <c:pt idx="381">
                  <c:v>0.1</c:v>
                </c:pt>
                <c:pt idx="382">
                  <c:v>0.1</c:v>
                </c:pt>
                <c:pt idx="383">
                  <c:v>0.1</c:v>
                </c:pt>
              </c:numCache>
            </c:numRef>
          </c:val>
          <c:extLst xmlns:c16r2="http://schemas.microsoft.com/office/drawing/2015/06/char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296384000"/>
        <c:axId val="296385536"/>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Sheet1!$B$2:$B$398</c:f>
              <c:numCache>
                <c:formatCode>General</c:formatCode>
                <c:ptCount val="385"/>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c:v>
                </c:pt>
                <c:pt idx="337">
                  <c:v>0.26</c:v>
                </c:pt>
                <c:pt idx="338">
                  <c:v>0.22</c:v>
                </c:pt>
                <c:pt idx="339">
                  <c:v>0.21</c:v>
                </c:pt>
                <c:pt idx="340">
                  <c:v>0.21</c:v>
                </c:pt>
                <c:pt idx="341">
                  <c:v>0.2</c:v>
                </c:pt>
                <c:pt idx="342">
                  <c:v>0.19</c:v>
                </c:pt>
              </c:numCache>
            </c:numRef>
          </c:val>
          <c:smooth val="0"/>
          <c:extLst xmlns:c16r2="http://schemas.microsoft.com/office/drawing/2015/06/char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Sheet1!$C$2:$C$398</c:f>
              <c:numCache>
                <c:formatCode>General</c:formatCode>
                <c:ptCount val="385"/>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0.71096100766703008</c:v>
                </c:pt>
                <c:pt idx="337">
                  <c:v>0.71188981380066008</c:v>
                </c:pt>
                <c:pt idx="338">
                  <c:v>0.60666089813801016</c:v>
                </c:pt>
                <c:pt idx="339">
                  <c:v>0.57316396562267014</c:v>
                </c:pt>
                <c:pt idx="340">
                  <c:v>0.54</c:v>
                </c:pt>
                <c:pt idx="341">
                  <c:v>0.51</c:v>
                </c:pt>
                <c:pt idx="342">
                  <c:v>0.5</c:v>
                </c:pt>
              </c:numCache>
            </c:numRef>
          </c:val>
          <c:smooth val="0"/>
          <c:extLst xmlns:c16r2="http://schemas.microsoft.com/office/drawing/2015/06/char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Sheet1!$D$2:$D$398</c:f>
              <c:numCache>
                <c:formatCode>General</c:formatCode>
                <c:ptCount val="385"/>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1.9923896907216003</c:v>
                </c:pt>
                <c:pt idx="337">
                  <c:v>1.94</c:v>
                </c:pt>
                <c:pt idx="338">
                  <c:v>1.67</c:v>
                </c:pt>
                <c:pt idx="339">
                  <c:v>1.57</c:v>
                </c:pt>
                <c:pt idx="340">
                  <c:v>1.57</c:v>
                </c:pt>
                <c:pt idx="341">
                  <c:v>1.54</c:v>
                </c:pt>
                <c:pt idx="342">
                  <c:v>1.46</c:v>
                </c:pt>
              </c:numCache>
            </c:numRef>
          </c:val>
          <c:smooth val="0"/>
          <c:extLst xmlns:c16r2="http://schemas.microsoft.com/office/drawing/2015/06/char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296384000"/>
        <c:axId val="296385536"/>
      </c:lineChart>
      <c:catAx>
        <c:axId val="296384000"/>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96385536"/>
        <c:crosses val="autoZero"/>
        <c:auto val="1"/>
        <c:lblAlgn val="ctr"/>
        <c:lblOffset val="100"/>
        <c:tickLblSkip val="12"/>
        <c:tickMarkSkip val="12"/>
        <c:noMultiLvlLbl val="0"/>
      </c:catAx>
      <c:valAx>
        <c:axId val="296385536"/>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96384000"/>
        <c:crosses val="autoZero"/>
        <c:crossBetween val="midCat"/>
      </c:valAx>
      <c:spPr>
        <a:noFill/>
        <a:ln w="9393">
          <a:solidFill>
            <a:schemeClr val="tx1"/>
          </a:solidFill>
          <a:prstDash val="solid"/>
        </a:ln>
      </c:spPr>
    </c:plotArea>
    <c:legend>
      <c:legendPos val="r"/>
      <c:layout>
        <c:manualLayout>
          <c:xMode val="edge"/>
          <c:yMode val="edge"/>
          <c:x val="0.74356546086123265"/>
          <c:y val="0.16431097079075369"/>
          <c:w val="0.22985643401736117"/>
          <c:h val="0.3315814578159045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Times New Roman"/>
                <a:cs typeface="Times New Roman"/>
              </a:defRPr>
            </a:pPr>
            <a:r>
              <a:rPr lang="en-US" sz="2000">
                <a:latin typeface="+mn-lt"/>
              </a:rPr>
              <a:t>Yield on Assets
vs 10-year Treasury Rate </a:t>
            </a:r>
          </a:p>
        </c:rich>
      </c:tx>
      <c:layout>
        <c:manualLayout>
          <c:xMode val="edge"/>
          <c:yMode val="edge"/>
          <c:x val="0.34218969609091299"/>
          <c:y val="3.0385077019391422E-2"/>
        </c:manualLayout>
      </c:layout>
      <c:overlay val="0"/>
      <c:spPr>
        <a:noFill/>
        <a:ln w="23955">
          <a:noFill/>
        </a:ln>
      </c:spPr>
    </c:title>
    <c:autoTitleDeleted val="0"/>
    <c:plotArea>
      <c:layout>
        <c:manualLayout>
          <c:layoutTarget val="inner"/>
          <c:xMode val="edge"/>
          <c:yMode val="edge"/>
          <c:x val="8.9230769230769225E-2"/>
          <c:y val="0.18218623481781376"/>
          <c:w val="0.8323076923076923"/>
          <c:h val="0.74340201211415535"/>
        </c:manualLayout>
      </c:layout>
      <c:areaChart>
        <c:grouping val="stacked"/>
        <c:varyColors val="0"/>
        <c:ser>
          <c:idx val="3"/>
          <c:order val="1"/>
          <c:tx>
            <c:strRef>
              <c:f>Sheet1!$D$1</c:f>
              <c:strCache>
                <c:ptCount val="1"/>
                <c:pt idx="0">
                  <c:v>Yield on Assets</c:v>
                </c:pt>
              </c:strCache>
            </c:strRef>
          </c:tx>
          <c:spPr>
            <a:solidFill>
              <a:schemeClr val="accent4">
                <a:lumMod val="60000"/>
                <a:lumOff val="40000"/>
              </a:schemeClr>
            </a:solidFill>
            <a:ln w="11978">
              <a:solidFill>
                <a:schemeClr val="tx1"/>
              </a:solidFill>
              <a:prstDash val="solid"/>
            </a:ln>
          </c:spPr>
          <c:cat>
            <c:strRef>
              <c:f>Sheet1!$A$2:$A$404</c:f>
              <c:strCache>
                <c:ptCount val="397"/>
                <c:pt idx="0">
                  <c:v>88</c:v>
                </c:pt>
                <c:pt idx="12">
                  <c:v>89</c:v>
                </c:pt>
                <c:pt idx="24">
                  <c:v>90</c:v>
                </c:pt>
                <c:pt idx="36">
                  <c:v>91</c:v>
                </c:pt>
                <c:pt idx="48">
                  <c:v>92</c:v>
                </c:pt>
                <c:pt idx="60">
                  <c:v>93</c:v>
                </c:pt>
                <c:pt idx="72">
                  <c:v>94</c:v>
                </c:pt>
                <c:pt idx="84">
                  <c:v>95</c:v>
                </c:pt>
                <c:pt idx="96">
                  <c:v>96</c:v>
                </c:pt>
                <c:pt idx="108">
                  <c:v>97</c:v>
                </c:pt>
                <c:pt idx="120">
                  <c:v>98</c:v>
                </c:pt>
                <c:pt idx="132">
                  <c:v>99</c:v>
                </c:pt>
                <c:pt idx="144">
                  <c:v>00</c:v>
                </c:pt>
                <c:pt idx="156">
                  <c:v>01</c:v>
                </c:pt>
                <c:pt idx="168">
                  <c:v>02</c:v>
                </c:pt>
                <c:pt idx="180">
                  <c:v>03</c:v>
                </c:pt>
                <c:pt idx="192">
                  <c:v>04</c:v>
                </c:pt>
                <c:pt idx="204">
                  <c:v>05</c:v>
                </c:pt>
                <c:pt idx="216">
                  <c:v>06</c:v>
                </c:pt>
                <c:pt idx="228">
                  <c:v>07</c:v>
                </c:pt>
                <c:pt idx="240">
                  <c:v>08</c:v>
                </c:pt>
                <c:pt idx="252">
                  <c:v>09</c:v>
                </c:pt>
                <c:pt idx="264">
                  <c:v>10</c:v>
                </c:pt>
                <c:pt idx="276">
                  <c:v>11</c:v>
                </c:pt>
                <c:pt idx="288">
                  <c:v>12</c:v>
                </c:pt>
                <c:pt idx="300">
                  <c:v>13</c:v>
                </c:pt>
                <c:pt idx="312">
                  <c:v>14</c:v>
                </c:pt>
                <c:pt idx="324">
                  <c:v>15</c:v>
                </c:pt>
                <c:pt idx="336">
                  <c:v>16</c:v>
                </c:pt>
                <c:pt idx="348">
                  <c:v>17</c:v>
                </c:pt>
                <c:pt idx="360">
                  <c:v>18</c:v>
                </c:pt>
                <c:pt idx="372">
                  <c:v>19</c:v>
                </c:pt>
                <c:pt idx="384">
                  <c:v>20</c:v>
                </c:pt>
                <c:pt idx="396">
                  <c:v>21</c:v>
                </c:pt>
              </c:strCache>
            </c:strRef>
          </c:cat>
          <c:val>
            <c:numRef>
              <c:f>Sheet1!$D$2:$D$404</c:f>
              <c:numCache>
                <c:formatCode>General</c:formatCode>
                <c:ptCount val="403"/>
                <c:pt idx="0">
                  <c:v>9.56</c:v>
                </c:pt>
                <c:pt idx="1">
                  <c:v>9.56</c:v>
                </c:pt>
                <c:pt idx="2">
                  <c:v>9.56</c:v>
                </c:pt>
                <c:pt idx="3">
                  <c:v>9.56</c:v>
                </c:pt>
                <c:pt idx="4">
                  <c:v>9.56</c:v>
                </c:pt>
                <c:pt idx="5">
                  <c:v>9.56</c:v>
                </c:pt>
                <c:pt idx="6">
                  <c:v>9.56</c:v>
                </c:pt>
                <c:pt idx="7">
                  <c:v>9.56</c:v>
                </c:pt>
                <c:pt idx="8">
                  <c:v>9.56</c:v>
                </c:pt>
                <c:pt idx="9">
                  <c:v>9.56</c:v>
                </c:pt>
                <c:pt idx="10">
                  <c:v>9.56</c:v>
                </c:pt>
                <c:pt idx="11">
                  <c:v>9.56</c:v>
                </c:pt>
                <c:pt idx="12">
                  <c:v>10</c:v>
                </c:pt>
                <c:pt idx="13">
                  <c:v>10</c:v>
                </c:pt>
                <c:pt idx="14">
                  <c:v>10</c:v>
                </c:pt>
                <c:pt idx="15">
                  <c:v>10</c:v>
                </c:pt>
                <c:pt idx="16">
                  <c:v>10</c:v>
                </c:pt>
                <c:pt idx="17">
                  <c:v>10</c:v>
                </c:pt>
                <c:pt idx="18">
                  <c:v>10</c:v>
                </c:pt>
                <c:pt idx="19">
                  <c:v>10</c:v>
                </c:pt>
                <c:pt idx="20">
                  <c:v>10</c:v>
                </c:pt>
                <c:pt idx="21">
                  <c:v>10</c:v>
                </c:pt>
                <c:pt idx="22">
                  <c:v>10</c:v>
                </c:pt>
                <c:pt idx="23">
                  <c:v>10</c:v>
                </c:pt>
                <c:pt idx="24">
                  <c:v>9.8800000000000008</c:v>
                </c:pt>
                <c:pt idx="25">
                  <c:v>9.8800000000000008</c:v>
                </c:pt>
                <c:pt idx="26">
                  <c:v>9.8800000000000008</c:v>
                </c:pt>
                <c:pt idx="27">
                  <c:v>9.8800000000000008</c:v>
                </c:pt>
                <c:pt idx="28">
                  <c:v>9.8800000000000008</c:v>
                </c:pt>
                <c:pt idx="29">
                  <c:v>9.8800000000000008</c:v>
                </c:pt>
                <c:pt idx="30">
                  <c:v>9.8800000000000008</c:v>
                </c:pt>
                <c:pt idx="31">
                  <c:v>9.8800000000000008</c:v>
                </c:pt>
                <c:pt idx="32">
                  <c:v>9.8800000000000008</c:v>
                </c:pt>
                <c:pt idx="33">
                  <c:v>9.8800000000000008</c:v>
                </c:pt>
                <c:pt idx="34">
                  <c:v>9.8800000000000008</c:v>
                </c:pt>
                <c:pt idx="35">
                  <c:v>9.8800000000000008</c:v>
                </c:pt>
                <c:pt idx="36">
                  <c:v>9.16</c:v>
                </c:pt>
                <c:pt idx="37">
                  <c:v>9.16</c:v>
                </c:pt>
                <c:pt idx="38">
                  <c:v>9.16</c:v>
                </c:pt>
                <c:pt idx="39">
                  <c:v>9.16</c:v>
                </c:pt>
                <c:pt idx="40">
                  <c:v>9.16</c:v>
                </c:pt>
                <c:pt idx="41">
                  <c:v>9.16</c:v>
                </c:pt>
                <c:pt idx="42">
                  <c:v>9.16</c:v>
                </c:pt>
                <c:pt idx="43">
                  <c:v>9.16</c:v>
                </c:pt>
                <c:pt idx="44">
                  <c:v>9.16</c:v>
                </c:pt>
                <c:pt idx="45">
                  <c:v>9.16</c:v>
                </c:pt>
                <c:pt idx="46">
                  <c:v>9.16</c:v>
                </c:pt>
                <c:pt idx="47">
                  <c:v>9.16</c:v>
                </c:pt>
                <c:pt idx="48">
                  <c:v>7.95</c:v>
                </c:pt>
                <c:pt idx="49">
                  <c:v>7.95</c:v>
                </c:pt>
                <c:pt idx="50">
                  <c:v>7.95</c:v>
                </c:pt>
                <c:pt idx="51">
                  <c:v>7.95</c:v>
                </c:pt>
                <c:pt idx="52">
                  <c:v>7.95</c:v>
                </c:pt>
                <c:pt idx="53">
                  <c:v>7.95</c:v>
                </c:pt>
                <c:pt idx="54">
                  <c:v>7.95</c:v>
                </c:pt>
                <c:pt idx="55">
                  <c:v>7.95</c:v>
                </c:pt>
                <c:pt idx="56">
                  <c:v>7.95</c:v>
                </c:pt>
                <c:pt idx="57">
                  <c:v>7.95</c:v>
                </c:pt>
                <c:pt idx="58">
                  <c:v>7.95</c:v>
                </c:pt>
                <c:pt idx="59">
                  <c:v>7.95</c:v>
                </c:pt>
                <c:pt idx="60">
                  <c:v>7.04</c:v>
                </c:pt>
                <c:pt idx="61">
                  <c:v>7.04</c:v>
                </c:pt>
                <c:pt idx="62">
                  <c:v>7.04</c:v>
                </c:pt>
                <c:pt idx="63">
                  <c:v>7.04</c:v>
                </c:pt>
                <c:pt idx="64">
                  <c:v>7.04</c:v>
                </c:pt>
                <c:pt idx="65">
                  <c:v>7.04</c:v>
                </c:pt>
                <c:pt idx="66">
                  <c:v>7.04</c:v>
                </c:pt>
                <c:pt idx="67">
                  <c:v>7.04</c:v>
                </c:pt>
                <c:pt idx="68">
                  <c:v>7.04</c:v>
                </c:pt>
                <c:pt idx="69">
                  <c:v>7.04</c:v>
                </c:pt>
                <c:pt idx="70">
                  <c:v>7.04</c:v>
                </c:pt>
                <c:pt idx="71">
                  <c:v>7.04</c:v>
                </c:pt>
                <c:pt idx="72">
                  <c:v>6.84</c:v>
                </c:pt>
                <c:pt idx="73">
                  <c:v>6.84</c:v>
                </c:pt>
                <c:pt idx="74">
                  <c:v>6.84</c:v>
                </c:pt>
                <c:pt idx="75">
                  <c:v>6.84</c:v>
                </c:pt>
                <c:pt idx="76">
                  <c:v>6.84</c:v>
                </c:pt>
                <c:pt idx="77">
                  <c:v>6.84</c:v>
                </c:pt>
                <c:pt idx="78">
                  <c:v>6.84</c:v>
                </c:pt>
                <c:pt idx="79">
                  <c:v>6.84</c:v>
                </c:pt>
                <c:pt idx="80">
                  <c:v>6.84</c:v>
                </c:pt>
                <c:pt idx="81">
                  <c:v>6.84</c:v>
                </c:pt>
                <c:pt idx="82">
                  <c:v>6.84</c:v>
                </c:pt>
                <c:pt idx="83">
                  <c:v>6.84</c:v>
                </c:pt>
                <c:pt idx="84">
                  <c:v>7.39</c:v>
                </c:pt>
                <c:pt idx="85">
                  <c:v>7.39</c:v>
                </c:pt>
                <c:pt idx="86">
                  <c:v>7.39</c:v>
                </c:pt>
                <c:pt idx="87">
                  <c:v>7.39</c:v>
                </c:pt>
                <c:pt idx="88">
                  <c:v>7.39</c:v>
                </c:pt>
                <c:pt idx="89">
                  <c:v>7.39</c:v>
                </c:pt>
                <c:pt idx="90">
                  <c:v>7.39</c:v>
                </c:pt>
                <c:pt idx="91">
                  <c:v>7.39</c:v>
                </c:pt>
                <c:pt idx="92">
                  <c:v>7.39</c:v>
                </c:pt>
                <c:pt idx="93">
                  <c:v>7.39</c:v>
                </c:pt>
                <c:pt idx="94">
                  <c:v>7.39</c:v>
                </c:pt>
                <c:pt idx="95">
                  <c:v>7.39</c:v>
                </c:pt>
                <c:pt idx="96">
                  <c:v>7.47</c:v>
                </c:pt>
                <c:pt idx="97">
                  <c:v>7.47</c:v>
                </c:pt>
                <c:pt idx="98">
                  <c:v>7.47</c:v>
                </c:pt>
                <c:pt idx="99">
                  <c:v>7.47</c:v>
                </c:pt>
                <c:pt idx="100">
                  <c:v>7.47</c:v>
                </c:pt>
                <c:pt idx="101">
                  <c:v>7.47</c:v>
                </c:pt>
                <c:pt idx="102">
                  <c:v>7.47</c:v>
                </c:pt>
                <c:pt idx="103">
                  <c:v>7.47</c:v>
                </c:pt>
                <c:pt idx="104">
                  <c:v>7.47</c:v>
                </c:pt>
                <c:pt idx="105">
                  <c:v>7.47</c:v>
                </c:pt>
                <c:pt idx="106">
                  <c:v>7.47</c:v>
                </c:pt>
                <c:pt idx="107">
                  <c:v>7.47</c:v>
                </c:pt>
                <c:pt idx="108">
                  <c:v>7.54</c:v>
                </c:pt>
                <c:pt idx="109">
                  <c:v>7.54</c:v>
                </c:pt>
                <c:pt idx="110">
                  <c:v>7.54</c:v>
                </c:pt>
                <c:pt idx="111">
                  <c:v>7.54</c:v>
                </c:pt>
                <c:pt idx="112">
                  <c:v>7.54</c:v>
                </c:pt>
                <c:pt idx="113">
                  <c:v>7.54</c:v>
                </c:pt>
                <c:pt idx="114">
                  <c:v>7.54</c:v>
                </c:pt>
                <c:pt idx="115">
                  <c:v>7.54</c:v>
                </c:pt>
                <c:pt idx="116">
                  <c:v>7.54</c:v>
                </c:pt>
                <c:pt idx="117">
                  <c:v>7.54</c:v>
                </c:pt>
                <c:pt idx="118">
                  <c:v>7.54</c:v>
                </c:pt>
                <c:pt idx="119">
                  <c:v>7.54</c:v>
                </c:pt>
                <c:pt idx="120">
                  <c:v>7.38</c:v>
                </c:pt>
                <c:pt idx="121">
                  <c:v>7.38</c:v>
                </c:pt>
                <c:pt idx="122">
                  <c:v>7.38</c:v>
                </c:pt>
                <c:pt idx="123">
                  <c:v>7.38</c:v>
                </c:pt>
                <c:pt idx="124">
                  <c:v>7.38</c:v>
                </c:pt>
                <c:pt idx="125">
                  <c:v>7.38</c:v>
                </c:pt>
                <c:pt idx="126">
                  <c:v>7.38</c:v>
                </c:pt>
                <c:pt idx="127">
                  <c:v>7.38</c:v>
                </c:pt>
                <c:pt idx="128">
                  <c:v>7.38</c:v>
                </c:pt>
                <c:pt idx="129">
                  <c:v>7.38</c:v>
                </c:pt>
                <c:pt idx="130">
                  <c:v>7.38</c:v>
                </c:pt>
                <c:pt idx="131">
                  <c:v>7.38</c:v>
                </c:pt>
                <c:pt idx="132">
                  <c:v>7.07</c:v>
                </c:pt>
                <c:pt idx="133">
                  <c:v>7.07</c:v>
                </c:pt>
                <c:pt idx="134">
                  <c:v>7.07</c:v>
                </c:pt>
                <c:pt idx="135">
                  <c:v>7.07</c:v>
                </c:pt>
                <c:pt idx="136">
                  <c:v>7.07</c:v>
                </c:pt>
                <c:pt idx="137">
                  <c:v>7.07</c:v>
                </c:pt>
                <c:pt idx="138">
                  <c:v>7.07</c:v>
                </c:pt>
                <c:pt idx="139">
                  <c:v>7.07</c:v>
                </c:pt>
                <c:pt idx="140">
                  <c:v>7.07</c:v>
                </c:pt>
                <c:pt idx="141">
                  <c:v>7.07</c:v>
                </c:pt>
                <c:pt idx="142">
                  <c:v>7.07</c:v>
                </c:pt>
                <c:pt idx="143">
                  <c:v>7.07</c:v>
                </c:pt>
                <c:pt idx="144">
                  <c:v>7.34</c:v>
                </c:pt>
                <c:pt idx="145">
                  <c:v>7.34</c:v>
                </c:pt>
                <c:pt idx="146">
                  <c:v>7.34</c:v>
                </c:pt>
                <c:pt idx="147">
                  <c:v>7.34</c:v>
                </c:pt>
                <c:pt idx="148">
                  <c:v>7.34</c:v>
                </c:pt>
                <c:pt idx="149">
                  <c:v>7.34</c:v>
                </c:pt>
                <c:pt idx="150">
                  <c:v>7.34</c:v>
                </c:pt>
                <c:pt idx="151">
                  <c:v>7.34</c:v>
                </c:pt>
                <c:pt idx="152">
                  <c:v>7.34</c:v>
                </c:pt>
                <c:pt idx="153">
                  <c:v>7.34</c:v>
                </c:pt>
                <c:pt idx="154">
                  <c:v>7.34</c:v>
                </c:pt>
                <c:pt idx="155">
                  <c:v>7.34</c:v>
                </c:pt>
                <c:pt idx="156">
                  <c:v>6.93</c:v>
                </c:pt>
                <c:pt idx="157">
                  <c:v>6.93</c:v>
                </c:pt>
                <c:pt idx="158">
                  <c:v>6.93</c:v>
                </c:pt>
                <c:pt idx="159">
                  <c:v>6.93</c:v>
                </c:pt>
                <c:pt idx="160">
                  <c:v>6.93</c:v>
                </c:pt>
                <c:pt idx="161">
                  <c:v>6.93</c:v>
                </c:pt>
                <c:pt idx="162">
                  <c:v>6.93</c:v>
                </c:pt>
                <c:pt idx="163">
                  <c:v>6.93</c:v>
                </c:pt>
                <c:pt idx="164">
                  <c:v>6.93</c:v>
                </c:pt>
                <c:pt idx="165">
                  <c:v>6.93</c:v>
                </c:pt>
                <c:pt idx="166">
                  <c:v>6.93</c:v>
                </c:pt>
                <c:pt idx="167">
                  <c:v>6.93</c:v>
                </c:pt>
                <c:pt idx="168">
                  <c:v>5.89</c:v>
                </c:pt>
                <c:pt idx="169">
                  <c:v>5.89</c:v>
                </c:pt>
                <c:pt idx="170">
                  <c:v>5.89</c:v>
                </c:pt>
                <c:pt idx="171">
                  <c:v>5.89</c:v>
                </c:pt>
                <c:pt idx="172">
                  <c:v>5.89</c:v>
                </c:pt>
                <c:pt idx="173">
                  <c:v>5.89</c:v>
                </c:pt>
                <c:pt idx="174">
                  <c:v>5.89</c:v>
                </c:pt>
                <c:pt idx="175">
                  <c:v>5.89</c:v>
                </c:pt>
                <c:pt idx="176">
                  <c:v>5.89</c:v>
                </c:pt>
                <c:pt idx="177">
                  <c:v>5.89</c:v>
                </c:pt>
                <c:pt idx="178">
                  <c:v>5.89</c:v>
                </c:pt>
                <c:pt idx="179">
                  <c:v>5.89</c:v>
                </c:pt>
                <c:pt idx="180">
                  <c:v>5.03</c:v>
                </c:pt>
                <c:pt idx="181">
                  <c:v>5.03</c:v>
                </c:pt>
                <c:pt idx="182">
                  <c:v>5.03</c:v>
                </c:pt>
                <c:pt idx="183">
                  <c:v>5.03</c:v>
                </c:pt>
                <c:pt idx="184">
                  <c:v>5.03</c:v>
                </c:pt>
                <c:pt idx="185">
                  <c:v>5.03</c:v>
                </c:pt>
                <c:pt idx="186">
                  <c:v>5.03</c:v>
                </c:pt>
                <c:pt idx="187">
                  <c:v>5.03</c:v>
                </c:pt>
                <c:pt idx="188">
                  <c:v>5.03</c:v>
                </c:pt>
                <c:pt idx="189">
                  <c:v>5.03</c:v>
                </c:pt>
                <c:pt idx="190">
                  <c:v>5.03</c:v>
                </c:pt>
                <c:pt idx="191">
                  <c:v>5.03</c:v>
                </c:pt>
                <c:pt idx="192">
                  <c:v>4.72</c:v>
                </c:pt>
                <c:pt idx="193">
                  <c:v>4.72</c:v>
                </c:pt>
                <c:pt idx="194">
                  <c:v>4.72</c:v>
                </c:pt>
                <c:pt idx="195">
                  <c:v>4.72</c:v>
                </c:pt>
                <c:pt idx="196">
                  <c:v>4.72</c:v>
                </c:pt>
                <c:pt idx="197">
                  <c:v>4.72</c:v>
                </c:pt>
                <c:pt idx="198">
                  <c:v>4.72</c:v>
                </c:pt>
                <c:pt idx="199">
                  <c:v>4.72</c:v>
                </c:pt>
                <c:pt idx="200">
                  <c:v>4.72</c:v>
                </c:pt>
                <c:pt idx="201">
                  <c:v>4.72</c:v>
                </c:pt>
                <c:pt idx="202">
                  <c:v>4.72</c:v>
                </c:pt>
                <c:pt idx="203">
                  <c:v>4.72</c:v>
                </c:pt>
                <c:pt idx="204">
                  <c:v>4.97</c:v>
                </c:pt>
                <c:pt idx="205">
                  <c:v>4.97</c:v>
                </c:pt>
                <c:pt idx="206">
                  <c:v>4.97</c:v>
                </c:pt>
                <c:pt idx="207">
                  <c:v>4.97</c:v>
                </c:pt>
                <c:pt idx="208">
                  <c:v>4.97</c:v>
                </c:pt>
                <c:pt idx="209">
                  <c:v>4.97</c:v>
                </c:pt>
                <c:pt idx="210">
                  <c:v>4.97</c:v>
                </c:pt>
                <c:pt idx="211">
                  <c:v>4.97</c:v>
                </c:pt>
                <c:pt idx="212">
                  <c:v>4.97</c:v>
                </c:pt>
                <c:pt idx="213">
                  <c:v>4.97</c:v>
                </c:pt>
                <c:pt idx="214">
                  <c:v>4.97</c:v>
                </c:pt>
                <c:pt idx="215">
                  <c:v>4.97</c:v>
                </c:pt>
                <c:pt idx="216">
                  <c:v>5.52</c:v>
                </c:pt>
                <c:pt idx="217">
                  <c:v>5.52</c:v>
                </c:pt>
                <c:pt idx="218">
                  <c:v>5.52</c:v>
                </c:pt>
                <c:pt idx="219">
                  <c:v>5.52</c:v>
                </c:pt>
                <c:pt idx="220">
                  <c:v>5.52</c:v>
                </c:pt>
                <c:pt idx="221">
                  <c:v>5.52</c:v>
                </c:pt>
                <c:pt idx="222">
                  <c:v>5.52</c:v>
                </c:pt>
                <c:pt idx="223">
                  <c:v>5.52</c:v>
                </c:pt>
                <c:pt idx="224">
                  <c:v>5.52</c:v>
                </c:pt>
                <c:pt idx="225">
                  <c:v>5.52</c:v>
                </c:pt>
                <c:pt idx="226">
                  <c:v>5.52</c:v>
                </c:pt>
                <c:pt idx="227">
                  <c:v>5.52</c:v>
                </c:pt>
                <c:pt idx="228">
                  <c:v>5.89</c:v>
                </c:pt>
                <c:pt idx="229">
                  <c:v>5.89</c:v>
                </c:pt>
                <c:pt idx="230">
                  <c:v>5.89</c:v>
                </c:pt>
                <c:pt idx="231">
                  <c:v>5.89</c:v>
                </c:pt>
                <c:pt idx="232">
                  <c:v>5.89</c:v>
                </c:pt>
                <c:pt idx="233">
                  <c:v>5.89</c:v>
                </c:pt>
                <c:pt idx="234">
                  <c:v>5.89</c:v>
                </c:pt>
                <c:pt idx="235">
                  <c:v>5.89</c:v>
                </c:pt>
                <c:pt idx="236">
                  <c:v>5.89</c:v>
                </c:pt>
                <c:pt idx="237">
                  <c:v>5.89</c:v>
                </c:pt>
                <c:pt idx="238">
                  <c:v>5.89</c:v>
                </c:pt>
                <c:pt idx="239">
                  <c:v>5.89</c:v>
                </c:pt>
                <c:pt idx="240">
                  <c:v>5.56</c:v>
                </c:pt>
                <c:pt idx="241">
                  <c:v>5.56</c:v>
                </c:pt>
                <c:pt idx="242">
                  <c:v>5.56</c:v>
                </c:pt>
                <c:pt idx="243">
                  <c:v>5.56</c:v>
                </c:pt>
                <c:pt idx="244">
                  <c:v>5.56</c:v>
                </c:pt>
                <c:pt idx="245">
                  <c:v>5.56</c:v>
                </c:pt>
                <c:pt idx="246">
                  <c:v>5.56</c:v>
                </c:pt>
                <c:pt idx="247">
                  <c:v>5.56</c:v>
                </c:pt>
                <c:pt idx="248">
                  <c:v>5.56</c:v>
                </c:pt>
                <c:pt idx="249">
                  <c:v>5.56</c:v>
                </c:pt>
                <c:pt idx="250">
                  <c:v>5.56</c:v>
                </c:pt>
                <c:pt idx="251">
                  <c:v>5.56</c:v>
                </c:pt>
                <c:pt idx="252">
                  <c:v>4.91</c:v>
                </c:pt>
                <c:pt idx="253">
                  <c:v>4.91</c:v>
                </c:pt>
                <c:pt idx="254">
                  <c:v>4.91</c:v>
                </c:pt>
                <c:pt idx="255">
                  <c:v>4.91</c:v>
                </c:pt>
                <c:pt idx="256">
                  <c:v>4.91</c:v>
                </c:pt>
                <c:pt idx="257">
                  <c:v>4.91</c:v>
                </c:pt>
                <c:pt idx="258">
                  <c:v>4.91</c:v>
                </c:pt>
                <c:pt idx="259">
                  <c:v>4.91</c:v>
                </c:pt>
                <c:pt idx="260">
                  <c:v>4.91</c:v>
                </c:pt>
                <c:pt idx="261">
                  <c:v>4.91</c:v>
                </c:pt>
                <c:pt idx="262">
                  <c:v>4.91</c:v>
                </c:pt>
                <c:pt idx="263">
                  <c:v>4.91</c:v>
                </c:pt>
                <c:pt idx="264">
                  <c:v>4.46</c:v>
                </c:pt>
                <c:pt idx="265">
                  <c:v>4.46</c:v>
                </c:pt>
                <c:pt idx="266">
                  <c:v>4.46</c:v>
                </c:pt>
                <c:pt idx="267">
                  <c:v>4.46</c:v>
                </c:pt>
                <c:pt idx="268">
                  <c:v>4.46</c:v>
                </c:pt>
                <c:pt idx="269">
                  <c:v>4.46</c:v>
                </c:pt>
                <c:pt idx="270">
                  <c:v>4.46</c:v>
                </c:pt>
                <c:pt idx="271">
                  <c:v>4.46</c:v>
                </c:pt>
                <c:pt idx="272">
                  <c:v>4.46</c:v>
                </c:pt>
                <c:pt idx="273">
                  <c:v>4.46</c:v>
                </c:pt>
                <c:pt idx="274">
                  <c:v>4.46</c:v>
                </c:pt>
                <c:pt idx="275">
                  <c:v>4.46</c:v>
                </c:pt>
                <c:pt idx="276">
                  <c:v>4.05</c:v>
                </c:pt>
                <c:pt idx="277">
                  <c:v>4.05</c:v>
                </c:pt>
                <c:pt idx="278">
                  <c:v>4.05</c:v>
                </c:pt>
                <c:pt idx="279">
                  <c:v>4.05</c:v>
                </c:pt>
                <c:pt idx="280">
                  <c:v>4.05</c:v>
                </c:pt>
                <c:pt idx="281">
                  <c:v>4.05</c:v>
                </c:pt>
                <c:pt idx="282">
                  <c:v>4.05</c:v>
                </c:pt>
                <c:pt idx="283">
                  <c:v>4.05</c:v>
                </c:pt>
                <c:pt idx="284">
                  <c:v>4.05</c:v>
                </c:pt>
                <c:pt idx="285">
                  <c:v>4.05</c:v>
                </c:pt>
                <c:pt idx="286">
                  <c:v>4.05</c:v>
                </c:pt>
                <c:pt idx="287">
                  <c:v>4.05</c:v>
                </c:pt>
                <c:pt idx="288">
                  <c:v>3.66</c:v>
                </c:pt>
                <c:pt idx="289">
                  <c:v>3.66</c:v>
                </c:pt>
                <c:pt idx="290">
                  <c:v>3.66</c:v>
                </c:pt>
                <c:pt idx="291">
                  <c:v>3.66</c:v>
                </c:pt>
                <c:pt idx="292">
                  <c:v>3.66</c:v>
                </c:pt>
                <c:pt idx="293">
                  <c:v>3.66</c:v>
                </c:pt>
                <c:pt idx="294">
                  <c:v>3.66</c:v>
                </c:pt>
                <c:pt idx="295">
                  <c:v>3.66</c:v>
                </c:pt>
                <c:pt idx="296">
                  <c:v>3.66</c:v>
                </c:pt>
                <c:pt idx="297">
                  <c:v>3.66</c:v>
                </c:pt>
                <c:pt idx="298">
                  <c:v>3.66</c:v>
                </c:pt>
                <c:pt idx="299">
                  <c:v>3.66</c:v>
                </c:pt>
                <c:pt idx="300">
                  <c:v>3.4</c:v>
                </c:pt>
                <c:pt idx="301">
                  <c:v>3.4</c:v>
                </c:pt>
                <c:pt idx="302">
                  <c:v>3.4</c:v>
                </c:pt>
                <c:pt idx="303">
                  <c:v>3.4</c:v>
                </c:pt>
                <c:pt idx="304">
                  <c:v>3.4</c:v>
                </c:pt>
                <c:pt idx="305">
                  <c:v>3.4</c:v>
                </c:pt>
                <c:pt idx="306">
                  <c:v>3.4</c:v>
                </c:pt>
                <c:pt idx="307">
                  <c:v>3.4</c:v>
                </c:pt>
                <c:pt idx="308">
                  <c:v>3.4</c:v>
                </c:pt>
                <c:pt idx="309">
                  <c:v>3.4</c:v>
                </c:pt>
                <c:pt idx="310">
                  <c:v>3.4</c:v>
                </c:pt>
                <c:pt idx="311">
                  <c:v>3.4</c:v>
                </c:pt>
                <c:pt idx="312">
                  <c:v>3.36</c:v>
                </c:pt>
                <c:pt idx="313">
                  <c:v>3.36</c:v>
                </c:pt>
                <c:pt idx="314">
                  <c:v>3.36</c:v>
                </c:pt>
                <c:pt idx="315">
                  <c:v>3.36</c:v>
                </c:pt>
                <c:pt idx="316">
                  <c:v>3.36</c:v>
                </c:pt>
                <c:pt idx="317">
                  <c:v>3.36</c:v>
                </c:pt>
                <c:pt idx="318">
                  <c:v>3.36</c:v>
                </c:pt>
                <c:pt idx="319">
                  <c:v>3.36</c:v>
                </c:pt>
                <c:pt idx="320">
                  <c:v>3.36</c:v>
                </c:pt>
                <c:pt idx="321">
                  <c:v>3.36</c:v>
                </c:pt>
                <c:pt idx="322">
                  <c:v>3.36</c:v>
                </c:pt>
                <c:pt idx="323">
                  <c:v>3.36</c:v>
                </c:pt>
                <c:pt idx="324">
                  <c:v>3.36</c:v>
                </c:pt>
                <c:pt idx="325">
                  <c:v>3.36</c:v>
                </c:pt>
                <c:pt idx="326">
                  <c:v>3.36</c:v>
                </c:pt>
                <c:pt idx="327">
                  <c:v>3.36</c:v>
                </c:pt>
                <c:pt idx="328">
                  <c:v>3.36</c:v>
                </c:pt>
                <c:pt idx="329">
                  <c:v>3.36</c:v>
                </c:pt>
                <c:pt idx="330">
                  <c:v>3.36</c:v>
                </c:pt>
                <c:pt idx="331">
                  <c:v>3.36</c:v>
                </c:pt>
                <c:pt idx="332">
                  <c:v>3.36</c:v>
                </c:pt>
                <c:pt idx="333">
                  <c:v>3.36</c:v>
                </c:pt>
                <c:pt idx="334">
                  <c:v>3.36</c:v>
                </c:pt>
                <c:pt idx="335">
                  <c:v>3.36</c:v>
                </c:pt>
                <c:pt idx="336">
                  <c:v>3.39</c:v>
                </c:pt>
                <c:pt idx="337">
                  <c:v>3.39</c:v>
                </c:pt>
                <c:pt idx="338">
                  <c:v>3.39</c:v>
                </c:pt>
                <c:pt idx="339">
                  <c:v>3.39</c:v>
                </c:pt>
                <c:pt idx="340">
                  <c:v>3.39</c:v>
                </c:pt>
                <c:pt idx="341">
                  <c:v>3.39</c:v>
                </c:pt>
                <c:pt idx="342">
                  <c:v>3.39</c:v>
                </c:pt>
                <c:pt idx="343">
                  <c:v>3.39</c:v>
                </c:pt>
                <c:pt idx="344">
                  <c:v>3.39</c:v>
                </c:pt>
                <c:pt idx="345">
                  <c:v>3.39</c:v>
                </c:pt>
                <c:pt idx="346">
                  <c:v>3.39</c:v>
                </c:pt>
                <c:pt idx="347">
                  <c:v>3.39</c:v>
                </c:pt>
                <c:pt idx="348">
                  <c:v>3.53</c:v>
                </c:pt>
                <c:pt idx="349">
                  <c:v>3.53</c:v>
                </c:pt>
                <c:pt idx="350">
                  <c:v>3.53</c:v>
                </c:pt>
                <c:pt idx="351">
                  <c:v>3.53</c:v>
                </c:pt>
                <c:pt idx="352">
                  <c:v>3.53</c:v>
                </c:pt>
                <c:pt idx="353">
                  <c:v>3.53</c:v>
                </c:pt>
                <c:pt idx="354">
                  <c:v>3.53</c:v>
                </c:pt>
                <c:pt idx="355">
                  <c:v>3.53</c:v>
                </c:pt>
                <c:pt idx="356">
                  <c:v>3.53</c:v>
                </c:pt>
                <c:pt idx="357">
                  <c:v>3.53</c:v>
                </c:pt>
                <c:pt idx="358">
                  <c:v>3.53</c:v>
                </c:pt>
                <c:pt idx="359">
                  <c:v>3.53</c:v>
                </c:pt>
                <c:pt idx="360">
                  <c:v>3.8</c:v>
                </c:pt>
                <c:pt idx="361">
                  <c:v>3.8</c:v>
                </c:pt>
                <c:pt idx="362">
                  <c:v>3.8</c:v>
                </c:pt>
                <c:pt idx="363">
                  <c:v>3.8</c:v>
                </c:pt>
                <c:pt idx="364">
                  <c:v>3.8</c:v>
                </c:pt>
                <c:pt idx="365">
                  <c:v>3.8</c:v>
                </c:pt>
                <c:pt idx="366">
                  <c:v>3.8</c:v>
                </c:pt>
                <c:pt idx="367">
                  <c:v>3.8</c:v>
                </c:pt>
                <c:pt idx="368">
                  <c:v>3.8</c:v>
                </c:pt>
                <c:pt idx="369">
                  <c:v>3.8</c:v>
                </c:pt>
                <c:pt idx="370">
                  <c:v>3.8</c:v>
                </c:pt>
                <c:pt idx="371">
                  <c:v>3.8</c:v>
                </c:pt>
                <c:pt idx="372">
                  <c:v>4.04</c:v>
                </c:pt>
                <c:pt idx="373">
                  <c:v>4.04</c:v>
                </c:pt>
                <c:pt idx="374">
                  <c:v>4.04</c:v>
                </c:pt>
                <c:pt idx="375">
                  <c:v>4.04</c:v>
                </c:pt>
                <c:pt idx="376">
                  <c:v>4.04</c:v>
                </c:pt>
                <c:pt idx="377">
                  <c:v>4.04</c:v>
                </c:pt>
                <c:pt idx="378">
                  <c:v>4.04</c:v>
                </c:pt>
                <c:pt idx="379">
                  <c:v>4.04</c:v>
                </c:pt>
                <c:pt idx="380">
                  <c:v>4.04</c:v>
                </c:pt>
                <c:pt idx="381">
                  <c:v>4.04</c:v>
                </c:pt>
                <c:pt idx="382">
                  <c:v>4.04</c:v>
                </c:pt>
                <c:pt idx="383">
                  <c:v>4.04</c:v>
                </c:pt>
              </c:numCache>
            </c:numRef>
          </c:val>
          <c:extLst xmlns:c16r2="http://schemas.microsoft.com/office/drawing/2015/06/chart">
            <c:ext xmlns:c16="http://schemas.microsoft.com/office/drawing/2014/chart" uri="{C3380CC4-5D6E-409C-BE32-E72D297353CC}">
              <c16:uniqueId val="{00000000-35B2-4267-AC9E-464DCA91C79D}"/>
            </c:ext>
          </c:extLst>
        </c:ser>
        <c:dLbls>
          <c:showLegendKey val="0"/>
          <c:showVal val="0"/>
          <c:showCatName val="0"/>
          <c:showSerName val="0"/>
          <c:showPercent val="0"/>
          <c:showBubbleSize val="0"/>
        </c:dLbls>
        <c:axId val="242985984"/>
        <c:axId val="242995968"/>
      </c:areaChart>
      <c:lineChart>
        <c:grouping val="standard"/>
        <c:varyColors val="0"/>
        <c:ser>
          <c:idx val="0"/>
          <c:order val="0"/>
          <c:tx>
            <c:strRef>
              <c:f>Sheet1!$B$1</c:f>
              <c:strCache>
                <c:ptCount val="1"/>
                <c:pt idx="0">
                  <c:v>10-Year Treasury</c:v>
                </c:pt>
              </c:strCache>
            </c:strRef>
          </c:tx>
          <c:spPr>
            <a:ln w="23955">
              <a:solidFill>
                <a:srgbClr val="FF0000"/>
              </a:solidFill>
              <a:prstDash val="solid"/>
            </a:ln>
          </c:spPr>
          <c:marker>
            <c:symbol val="none"/>
          </c:marker>
          <c:cat>
            <c:strRef>
              <c:f>Sheet1!$A$2:$A$404</c:f>
              <c:strCache>
                <c:ptCount val="397"/>
                <c:pt idx="0">
                  <c:v>88</c:v>
                </c:pt>
                <c:pt idx="12">
                  <c:v>89</c:v>
                </c:pt>
                <c:pt idx="24">
                  <c:v>90</c:v>
                </c:pt>
                <c:pt idx="36">
                  <c:v>91</c:v>
                </c:pt>
                <c:pt idx="48">
                  <c:v>92</c:v>
                </c:pt>
                <c:pt idx="60">
                  <c:v>93</c:v>
                </c:pt>
                <c:pt idx="72">
                  <c:v>94</c:v>
                </c:pt>
                <c:pt idx="84">
                  <c:v>95</c:v>
                </c:pt>
                <c:pt idx="96">
                  <c:v>96</c:v>
                </c:pt>
                <c:pt idx="108">
                  <c:v>97</c:v>
                </c:pt>
                <c:pt idx="120">
                  <c:v>98</c:v>
                </c:pt>
                <c:pt idx="132">
                  <c:v>99</c:v>
                </c:pt>
                <c:pt idx="144">
                  <c:v>00</c:v>
                </c:pt>
                <c:pt idx="156">
                  <c:v>01</c:v>
                </c:pt>
                <c:pt idx="168">
                  <c:v>02</c:v>
                </c:pt>
                <c:pt idx="180">
                  <c:v>03</c:v>
                </c:pt>
                <c:pt idx="192">
                  <c:v>04</c:v>
                </c:pt>
                <c:pt idx="204">
                  <c:v>05</c:v>
                </c:pt>
                <c:pt idx="216">
                  <c:v>06</c:v>
                </c:pt>
                <c:pt idx="228">
                  <c:v>07</c:v>
                </c:pt>
                <c:pt idx="240">
                  <c:v>08</c:v>
                </c:pt>
                <c:pt idx="252">
                  <c:v>09</c:v>
                </c:pt>
                <c:pt idx="264">
                  <c:v>10</c:v>
                </c:pt>
                <c:pt idx="276">
                  <c:v>11</c:v>
                </c:pt>
                <c:pt idx="288">
                  <c:v>12</c:v>
                </c:pt>
                <c:pt idx="300">
                  <c:v>13</c:v>
                </c:pt>
                <c:pt idx="312">
                  <c:v>14</c:v>
                </c:pt>
                <c:pt idx="324">
                  <c:v>15</c:v>
                </c:pt>
                <c:pt idx="336">
                  <c:v>16</c:v>
                </c:pt>
                <c:pt idx="348">
                  <c:v>17</c:v>
                </c:pt>
                <c:pt idx="360">
                  <c:v>18</c:v>
                </c:pt>
                <c:pt idx="372">
                  <c:v>19</c:v>
                </c:pt>
                <c:pt idx="384">
                  <c:v>20</c:v>
                </c:pt>
                <c:pt idx="396">
                  <c:v>21</c:v>
                </c:pt>
              </c:strCache>
            </c:strRef>
          </c:cat>
          <c:val>
            <c:numRef>
              <c:f>Sheet1!$B$2:$B$404</c:f>
              <c:numCache>
                <c:formatCode>General</c:formatCode>
                <c:ptCount val="403"/>
                <c:pt idx="0">
                  <c:v>8.67</c:v>
                </c:pt>
                <c:pt idx="1">
                  <c:v>8.2100000000000009</c:v>
                </c:pt>
                <c:pt idx="2">
                  <c:v>8.3699999999999992</c:v>
                </c:pt>
                <c:pt idx="3">
                  <c:v>8.7200000000000006</c:v>
                </c:pt>
                <c:pt idx="4">
                  <c:v>9.09</c:v>
                </c:pt>
                <c:pt idx="5">
                  <c:v>8.92</c:v>
                </c:pt>
                <c:pt idx="6">
                  <c:v>9.06</c:v>
                </c:pt>
                <c:pt idx="7">
                  <c:v>9.26</c:v>
                </c:pt>
                <c:pt idx="8">
                  <c:v>8.98</c:v>
                </c:pt>
                <c:pt idx="9">
                  <c:v>8.8000000000000007</c:v>
                </c:pt>
                <c:pt idx="10">
                  <c:v>8.9600000000000009</c:v>
                </c:pt>
                <c:pt idx="11">
                  <c:v>9.11</c:v>
                </c:pt>
                <c:pt idx="12">
                  <c:v>9.09</c:v>
                </c:pt>
                <c:pt idx="13">
                  <c:v>9.17</c:v>
                </c:pt>
                <c:pt idx="14">
                  <c:v>9.36</c:v>
                </c:pt>
                <c:pt idx="15">
                  <c:v>9.18</c:v>
                </c:pt>
                <c:pt idx="16">
                  <c:v>8.86</c:v>
                </c:pt>
                <c:pt idx="17">
                  <c:v>8.2799999999999994</c:v>
                </c:pt>
                <c:pt idx="18">
                  <c:v>8.02</c:v>
                </c:pt>
                <c:pt idx="19">
                  <c:v>8.11</c:v>
                </c:pt>
                <c:pt idx="20">
                  <c:v>8.19</c:v>
                </c:pt>
                <c:pt idx="21">
                  <c:v>8.01</c:v>
                </c:pt>
                <c:pt idx="22">
                  <c:v>7.87</c:v>
                </c:pt>
                <c:pt idx="23">
                  <c:v>7.84</c:v>
                </c:pt>
                <c:pt idx="24">
                  <c:v>8.2100000000000009</c:v>
                </c:pt>
                <c:pt idx="25">
                  <c:v>8.4700000000000006</c:v>
                </c:pt>
                <c:pt idx="26">
                  <c:v>8.59</c:v>
                </c:pt>
                <c:pt idx="27">
                  <c:v>8.7899999999999991</c:v>
                </c:pt>
                <c:pt idx="28">
                  <c:v>8.76</c:v>
                </c:pt>
                <c:pt idx="29">
                  <c:v>8.48</c:v>
                </c:pt>
                <c:pt idx="30">
                  <c:v>8.4700000000000006</c:v>
                </c:pt>
                <c:pt idx="31">
                  <c:v>8.75</c:v>
                </c:pt>
                <c:pt idx="32">
                  <c:v>8.89</c:v>
                </c:pt>
                <c:pt idx="33">
                  <c:v>8.7200000000000006</c:v>
                </c:pt>
                <c:pt idx="34">
                  <c:v>8.39</c:v>
                </c:pt>
                <c:pt idx="35">
                  <c:v>8.08</c:v>
                </c:pt>
                <c:pt idx="36">
                  <c:v>8.09</c:v>
                </c:pt>
                <c:pt idx="37">
                  <c:v>7.85</c:v>
                </c:pt>
                <c:pt idx="38">
                  <c:v>8.11</c:v>
                </c:pt>
                <c:pt idx="39">
                  <c:v>8.0399999999999991</c:v>
                </c:pt>
                <c:pt idx="40">
                  <c:v>8.07</c:v>
                </c:pt>
                <c:pt idx="41">
                  <c:v>8.2799999999999994</c:v>
                </c:pt>
                <c:pt idx="42">
                  <c:v>8.27</c:v>
                </c:pt>
                <c:pt idx="43">
                  <c:v>7.9</c:v>
                </c:pt>
                <c:pt idx="44">
                  <c:v>7.65</c:v>
                </c:pt>
                <c:pt idx="45">
                  <c:v>7.53</c:v>
                </c:pt>
                <c:pt idx="46">
                  <c:v>7.42</c:v>
                </c:pt>
                <c:pt idx="47">
                  <c:v>7.09</c:v>
                </c:pt>
                <c:pt idx="48">
                  <c:v>7.03</c:v>
                </c:pt>
                <c:pt idx="49">
                  <c:v>7.34</c:v>
                </c:pt>
                <c:pt idx="50">
                  <c:v>7.54</c:v>
                </c:pt>
                <c:pt idx="51">
                  <c:v>7.48</c:v>
                </c:pt>
                <c:pt idx="52">
                  <c:v>7.39</c:v>
                </c:pt>
                <c:pt idx="53">
                  <c:v>7.26</c:v>
                </c:pt>
                <c:pt idx="54">
                  <c:v>6.84</c:v>
                </c:pt>
                <c:pt idx="55">
                  <c:v>6.59</c:v>
                </c:pt>
                <c:pt idx="56">
                  <c:v>6.42</c:v>
                </c:pt>
                <c:pt idx="57">
                  <c:v>6.59</c:v>
                </c:pt>
                <c:pt idx="58">
                  <c:v>6.87</c:v>
                </c:pt>
                <c:pt idx="59">
                  <c:v>6.77</c:v>
                </c:pt>
                <c:pt idx="60">
                  <c:v>6.6</c:v>
                </c:pt>
                <c:pt idx="61">
                  <c:v>6.26</c:v>
                </c:pt>
                <c:pt idx="62">
                  <c:v>5.98</c:v>
                </c:pt>
                <c:pt idx="63">
                  <c:v>5.97</c:v>
                </c:pt>
                <c:pt idx="64">
                  <c:v>6.04</c:v>
                </c:pt>
                <c:pt idx="65">
                  <c:v>5.96</c:v>
                </c:pt>
                <c:pt idx="66">
                  <c:v>5.81</c:v>
                </c:pt>
                <c:pt idx="67">
                  <c:v>5.68</c:v>
                </c:pt>
                <c:pt idx="68">
                  <c:v>5.36</c:v>
                </c:pt>
                <c:pt idx="69">
                  <c:v>5.33</c:v>
                </c:pt>
                <c:pt idx="70">
                  <c:v>5.72</c:v>
                </c:pt>
                <c:pt idx="71">
                  <c:v>5.77</c:v>
                </c:pt>
                <c:pt idx="72">
                  <c:v>5.75</c:v>
                </c:pt>
                <c:pt idx="73">
                  <c:v>5.97</c:v>
                </c:pt>
                <c:pt idx="74">
                  <c:v>6.48</c:v>
                </c:pt>
                <c:pt idx="75">
                  <c:v>6.97</c:v>
                </c:pt>
                <c:pt idx="76">
                  <c:v>7.18</c:v>
                </c:pt>
                <c:pt idx="77">
                  <c:v>7.1</c:v>
                </c:pt>
                <c:pt idx="78">
                  <c:v>7.3</c:v>
                </c:pt>
                <c:pt idx="79">
                  <c:v>7.24</c:v>
                </c:pt>
                <c:pt idx="80">
                  <c:v>7.46</c:v>
                </c:pt>
                <c:pt idx="81">
                  <c:v>7.74</c:v>
                </c:pt>
                <c:pt idx="82">
                  <c:v>7.96</c:v>
                </c:pt>
                <c:pt idx="83">
                  <c:v>7.81</c:v>
                </c:pt>
                <c:pt idx="84">
                  <c:v>7.78</c:v>
                </c:pt>
                <c:pt idx="85">
                  <c:v>7.47</c:v>
                </c:pt>
                <c:pt idx="86">
                  <c:v>7.2</c:v>
                </c:pt>
                <c:pt idx="87">
                  <c:v>7.06</c:v>
                </c:pt>
                <c:pt idx="88">
                  <c:v>6.63</c:v>
                </c:pt>
                <c:pt idx="89">
                  <c:v>6.17</c:v>
                </c:pt>
                <c:pt idx="90">
                  <c:v>6.28</c:v>
                </c:pt>
                <c:pt idx="91">
                  <c:v>6.49</c:v>
                </c:pt>
                <c:pt idx="92">
                  <c:v>6.2</c:v>
                </c:pt>
                <c:pt idx="93">
                  <c:v>6.04</c:v>
                </c:pt>
                <c:pt idx="94">
                  <c:v>5.93</c:v>
                </c:pt>
                <c:pt idx="95">
                  <c:v>5.71</c:v>
                </c:pt>
                <c:pt idx="96">
                  <c:v>5.65</c:v>
                </c:pt>
                <c:pt idx="97">
                  <c:v>5.81</c:v>
                </c:pt>
                <c:pt idx="98">
                  <c:v>6.27</c:v>
                </c:pt>
                <c:pt idx="99">
                  <c:v>6.51</c:v>
                </c:pt>
                <c:pt idx="100">
                  <c:v>6.74</c:v>
                </c:pt>
                <c:pt idx="101">
                  <c:v>6.91</c:v>
                </c:pt>
                <c:pt idx="102">
                  <c:v>6.87</c:v>
                </c:pt>
                <c:pt idx="103">
                  <c:v>6.64</c:v>
                </c:pt>
                <c:pt idx="104">
                  <c:v>6.83</c:v>
                </c:pt>
                <c:pt idx="105">
                  <c:v>6.53</c:v>
                </c:pt>
                <c:pt idx="106">
                  <c:v>6.2</c:v>
                </c:pt>
                <c:pt idx="107">
                  <c:v>6.3</c:v>
                </c:pt>
                <c:pt idx="108">
                  <c:v>6.58</c:v>
                </c:pt>
                <c:pt idx="109">
                  <c:v>6.42</c:v>
                </c:pt>
                <c:pt idx="110">
                  <c:v>6.27</c:v>
                </c:pt>
                <c:pt idx="111">
                  <c:v>6.91</c:v>
                </c:pt>
                <c:pt idx="112">
                  <c:v>6.71</c:v>
                </c:pt>
                <c:pt idx="113">
                  <c:v>6.49</c:v>
                </c:pt>
                <c:pt idx="114">
                  <c:v>6.22</c:v>
                </c:pt>
                <c:pt idx="115">
                  <c:v>6.3</c:v>
                </c:pt>
                <c:pt idx="116">
                  <c:v>6.21</c:v>
                </c:pt>
                <c:pt idx="117">
                  <c:v>6.03</c:v>
                </c:pt>
                <c:pt idx="118">
                  <c:v>5.88</c:v>
                </c:pt>
                <c:pt idx="119">
                  <c:v>5.81</c:v>
                </c:pt>
                <c:pt idx="120">
                  <c:v>5.54</c:v>
                </c:pt>
                <c:pt idx="121">
                  <c:v>5.57</c:v>
                </c:pt>
                <c:pt idx="122">
                  <c:v>5.65</c:v>
                </c:pt>
                <c:pt idx="123">
                  <c:v>5.64</c:v>
                </c:pt>
                <c:pt idx="124">
                  <c:v>5.65</c:v>
                </c:pt>
                <c:pt idx="125">
                  <c:v>5.5</c:v>
                </c:pt>
                <c:pt idx="126">
                  <c:v>5.46</c:v>
                </c:pt>
                <c:pt idx="127">
                  <c:v>5.34</c:v>
                </c:pt>
                <c:pt idx="128">
                  <c:v>4.8099999999999996</c:v>
                </c:pt>
                <c:pt idx="129">
                  <c:v>4.53</c:v>
                </c:pt>
                <c:pt idx="130">
                  <c:v>4.83</c:v>
                </c:pt>
                <c:pt idx="131">
                  <c:v>4.6500000000000004</c:v>
                </c:pt>
                <c:pt idx="132">
                  <c:v>4.72</c:v>
                </c:pt>
                <c:pt idx="133">
                  <c:v>5</c:v>
                </c:pt>
                <c:pt idx="134">
                  <c:v>5.23</c:v>
                </c:pt>
                <c:pt idx="135">
                  <c:v>5.18</c:v>
                </c:pt>
                <c:pt idx="136">
                  <c:v>5.56</c:v>
                </c:pt>
                <c:pt idx="137">
                  <c:v>5.9</c:v>
                </c:pt>
                <c:pt idx="138">
                  <c:v>5.79</c:v>
                </c:pt>
                <c:pt idx="139">
                  <c:v>5.94</c:v>
                </c:pt>
                <c:pt idx="140">
                  <c:v>5.92</c:v>
                </c:pt>
                <c:pt idx="141">
                  <c:v>6.11</c:v>
                </c:pt>
                <c:pt idx="142">
                  <c:v>6.03</c:v>
                </c:pt>
                <c:pt idx="143">
                  <c:v>6.28</c:v>
                </c:pt>
                <c:pt idx="144">
                  <c:v>6.66</c:v>
                </c:pt>
                <c:pt idx="145">
                  <c:v>6.52</c:v>
                </c:pt>
                <c:pt idx="146">
                  <c:v>5.99</c:v>
                </c:pt>
                <c:pt idx="147">
                  <c:v>6.47</c:v>
                </c:pt>
                <c:pt idx="148">
                  <c:v>6.44</c:v>
                </c:pt>
                <c:pt idx="149">
                  <c:v>6.1</c:v>
                </c:pt>
                <c:pt idx="150">
                  <c:v>6.05</c:v>
                </c:pt>
                <c:pt idx="151">
                  <c:v>5.83</c:v>
                </c:pt>
                <c:pt idx="152">
                  <c:v>5.8</c:v>
                </c:pt>
                <c:pt idx="153">
                  <c:v>5.72</c:v>
                </c:pt>
                <c:pt idx="154">
                  <c:v>5.72</c:v>
                </c:pt>
                <c:pt idx="155">
                  <c:v>5.24</c:v>
                </c:pt>
                <c:pt idx="156">
                  <c:v>5.16</c:v>
                </c:pt>
                <c:pt idx="157">
                  <c:v>5.0999999999999996</c:v>
                </c:pt>
                <c:pt idx="158">
                  <c:v>4.8899999999999997</c:v>
                </c:pt>
                <c:pt idx="159">
                  <c:v>5.14</c:v>
                </c:pt>
                <c:pt idx="160">
                  <c:v>5.14</c:v>
                </c:pt>
                <c:pt idx="161">
                  <c:v>5.28</c:v>
                </c:pt>
                <c:pt idx="162">
                  <c:v>5.27</c:v>
                </c:pt>
                <c:pt idx="163">
                  <c:v>4.97</c:v>
                </c:pt>
                <c:pt idx="164">
                  <c:v>4.7300000000000004</c:v>
                </c:pt>
                <c:pt idx="165">
                  <c:v>4.57</c:v>
                </c:pt>
                <c:pt idx="166">
                  <c:v>4.6500000000000004</c:v>
                </c:pt>
                <c:pt idx="167">
                  <c:v>5.09</c:v>
                </c:pt>
                <c:pt idx="168">
                  <c:v>5.04</c:v>
                </c:pt>
                <c:pt idx="169">
                  <c:v>4.91</c:v>
                </c:pt>
                <c:pt idx="170">
                  <c:v>5.28</c:v>
                </c:pt>
                <c:pt idx="171">
                  <c:v>5.21</c:v>
                </c:pt>
                <c:pt idx="172">
                  <c:v>5.16</c:v>
                </c:pt>
                <c:pt idx="173">
                  <c:v>4.93</c:v>
                </c:pt>
                <c:pt idx="174">
                  <c:v>4.6500000000000004</c:v>
                </c:pt>
                <c:pt idx="175">
                  <c:v>4.26</c:v>
                </c:pt>
                <c:pt idx="176">
                  <c:v>3.87</c:v>
                </c:pt>
                <c:pt idx="177">
                  <c:v>3.94</c:v>
                </c:pt>
                <c:pt idx="178">
                  <c:v>4.05</c:v>
                </c:pt>
                <c:pt idx="179">
                  <c:v>4.03</c:v>
                </c:pt>
                <c:pt idx="180">
                  <c:v>4.05</c:v>
                </c:pt>
                <c:pt idx="181">
                  <c:v>3.9</c:v>
                </c:pt>
                <c:pt idx="182">
                  <c:v>3.81</c:v>
                </c:pt>
                <c:pt idx="183">
                  <c:v>3.96</c:v>
                </c:pt>
                <c:pt idx="184">
                  <c:v>3.57</c:v>
                </c:pt>
                <c:pt idx="185">
                  <c:v>3.3</c:v>
                </c:pt>
                <c:pt idx="186">
                  <c:v>3.98</c:v>
                </c:pt>
                <c:pt idx="187">
                  <c:v>4.45</c:v>
                </c:pt>
                <c:pt idx="188">
                  <c:v>4.2699999999999996</c:v>
                </c:pt>
                <c:pt idx="189">
                  <c:v>4.29</c:v>
                </c:pt>
                <c:pt idx="190">
                  <c:v>4.3</c:v>
                </c:pt>
                <c:pt idx="191">
                  <c:v>4.2699999999999996</c:v>
                </c:pt>
                <c:pt idx="192">
                  <c:v>4.1500000000000004</c:v>
                </c:pt>
                <c:pt idx="193">
                  <c:v>4.08</c:v>
                </c:pt>
                <c:pt idx="194">
                  <c:v>3.83</c:v>
                </c:pt>
                <c:pt idx="195">
                  <c:v>4.3499999999999996</c:v>
                </c:pt>
                <c:pt idx="196">
                  <c:v>4.72</c:v>
                </c:pt>
                <c:pt idx="197">
                  <c:v>4.7300000000000004</c:v>
                </c:pt>
                <c:pt idx="198">
                  <c:v>4.5</c:v>
                </c:pt>
                <c:pt idx="199">
                  <c:v>4.28</c:v>
                </c:pt>
                <c:pt idx="200">
                  <c:v>4.13</c:v>
                </c:pt>
                <c:pt idx="201">
                  <c:v>4.0999999999999996</c:v>
                </c:pt>
                <c:pt idx="202">
                  <c:v>4.1900000000000004</c:v>
                </c:pt>
                <c:pt idx="203">
                  <c:v>4.2300000000000004</c:v>
                </c:pt>
                <c:pt idx="204">
                  <c:v>4.22</c:v>
                </c:pt>
                <c:pt idx="205">
                  <c:v>4.17</c:v>
                </c:pt>
                <c:pt idx="206">
                  <c:v>4.5</c:v>
                </c:pt>
                <c:pt idx="207">
                  <c:v>4.34</c:v>
                </c:pt>
                <c:pt idx="208">
                  <c:v>4.1399999999999997</c:v>
                </c:pt>
                <c:pt idx="209">
                  <c:v>4</c:v>
                </c:pt>
                <c:pt idx="210">
                  <c:v>4.18</c:v>
                </c:pt>
                <c:pt idx="211">
                  <c:v>4.26</c:v>
                </c:pt>
                <c:pt idx="212">
                  <c:v>4.2</c:v>
                </c:pt>
                <c:pt idx="213">
                  <c:v>4.46</c:v>
                </c:pt>
                <c:pt idx="214">
                  <c:v>4.54</c:v>
                </c:pt>
                <c:pt idx="215">
                  <c:v>4.47</c:v>
                </c:pt>
                <c:pt idx="216">
                  <c:v>4.42</c:v>
                </c:pt>
                <c:pt idx="217">
                  <c:v>4.57</c:v>
                </c:pt>
                <c:pt idx="218">
                  <c:v>4.72</c:v>
                </c:pt>
                <c:pt idx="219">
                  <c:v>4.99</c:v>
                </c:pt>
                <c:pt idx="220">
                  <c:v>5.1100000000000003</c:v>
                </c:pt>
                <c:pt idx="221">
                  <c:v>5.1100000000000003</c:v>
                </c:pt>
                <c:pt idx="222">
                  <c:v>5.09</c:v>
                </c:pt>
                <c:pt idx="223">
                  <c:v>4.88</c:v>
                </c:pt>
                <c:pt idx="224">
                  <c:v>4.72</c:v>
                </c:pt>
                <c:pt idx="225">
                  <c:v>4.7300000000000004</c:v>
                </c:pt>
                <c:pt idx="226">
                  <c:v>4.5999999999999996</c:v>
                </c:pt>
                <c:pt idx="227">
                  <c:v>4.5599999999999996</c:v>
                </c:pt>
                <c:pt idx="228">
                  <c:v>4.76</c:v>
                </c:pt>
                <c:pt idx="229">
                  <c:v>4.72</c:v>
                </c:pt>
                <c:pt idx="230">
                  <c:v>4.5599999999999996</c:v>
                </c:pt>
                <c:pt idx="231">
                  <c:v>4.6900000000000004</c:v>
                </c:pt>
                <c:pt idx="232">
                  <c:v>4.75</c:v>
                </c:pt>
                <c:pt idx="233">
                  <c:v>5.0999999999999996</c:v>
                </c:pt>
                <c:pt idx="234">
                  <c:v>5</c:v>
                </c:pt>
                <c:pt idx="235">
                  <c:v>4.67</c:v>
                </c:pt>
                <c:pt idx="236">
                  <c:v>4.5199999999999996</c:v>
                </c:pt>
                <c:pt idx="237">
                  <c:v>4.53</c:v>
                </c:pt>
                <c:pt idx="238">
                  <c:v>4.1500000000000004</c:v>
                </c:pt>
                <c:pt idx="239">
                  <c:v>4.0999999999999996</c:v>
                </c:pt>
                <c:pt idx="240">
                  <c:v>3.74</c:v>
                </c:pt>
                <c:pt idx="241">
                  <c:v>3.74</c:v>
                </c:pt>
                <c:pt idx="242">
                  <c:v>3.51</c:v>
                </c:pt>
                <c:pt idx="243">
                  <c:v>3.6800001</c:v>
                </c:pt>
                <c:pt idx="244">
                  <c:v>3.8800001000000002</c:v>
                </c:pt>
                <c:pt idx="245">
                  <c:v>4.0999999000000003</c:v>
                </c:pt>
                <c:pt idx="246">
                  <c:v>4.0100002000000003</c:v>
                </c:pt>
                <c:pt idx="247">
                  <c:v>3.8900001</c:v>
                </c:pt>
                <c:pt idx="248">
                  <c:v>3.6900000999999998</c:v>
                </c:pt>
                <c:pt idx="249">
                  <c:v>3.8099999000000002</c:v>
                </c:pt>
                <c:pt idx="250">
                  <c:v>3.53</c:v>
                </c:pt>
                <c:pt idx="251">
                  <c:v>2.4200001000000002</c:v>
                </c:pt>
                <c:pt idx="252">
                  <c:v>2.52</c:v>
                </c:pt>
                <c:pt idx="253">
                  <c:v>2.8699998999999998</c:v>
                </c:pt>
                <c:pt idx="254">
                  <c:v>2.8199999</c:v>
                </c:pt>
                <c:pt idx="255">
                  <c:v>2.9300001</c:v>
                </c:pt>
                <c:pt idx="256">
                  <c:v>3.29</c:v>
                </c:pt>
                <c:pt idx="257">
                  <c:v>3.72</c:v>
                </c:pt>
                <c:pt idx="258">
                  <c:v>3.5599999000000002</c:v>
                </c:pt>
                <c:pt idx="259">
                  <c:v>3.5899999</c:v>
                </c:pt>
                <c:pt idx="260">
                  <c:v>3.4000001000000002</c:v>
                </c:pt>
                <c:pt idx="261">
                  <c:v>3.3900001</c:v>
                </c:pt>
                <c:pt idx="262">
                  <c:v>3.4000001000000002</c:v>
                </c:pt>
                <c:pt idx="263">
                  <c:v>3.5899999</c:v>
                </c:pt>
                <c:pt idx="264">
                  <c:v>3.73</c:v>
                </c:pt>
                <c:pt idx="265">
                  <c:v>3.6900000999999998</c:v>
                </c:pt>
                <c:pt idx="266">
                  <c:v>3.73</c:v>
                </c:pt>
                <c:pt idx="267">
                  <c:v>3.8499998999999998</c:v>
                </c:pt>
                <c:pt idx="268">
                  <c:v>3.4200001000000002</c:v>
                </c:pt>
                <c:pt idx="269">
                  <c:v>3.2</c:v>
                </c:pt>
                <c:pt idx="270">
                  <c:v>3.01</c:v>
                </c:pt>
                <c:pt idx="271">
                  <c:v>2.7</c:v>
                </c:pt>
                <c:pt idx="272">
                  <c:v>2.6500001000000002</c:v>
                </c:pt>
                <c:pt idx="273">
                  <c:v>2.54</c:v>
                </c:pt>
                <c:pt idx="274">
                  <c:v>2.76</c:v>
                </c:pt>
                <c:pt idx="275">
                  <c:v>3.29</c:v>
                </c:pt>
                <c:pt idx="276">
                  <c:v>3.39</c:v>
                </c:pt>
                <c:pt idx="277">
                  <c:v>3.58</c:v>
                </c:pt>
                <c:pt idx="278">
                  <c:v>3.41</c:v>
                </c:pt>
                <c:pt idx="279">
                  <c:v>3.46</c:v>
                </c:pt>
                <c:pt idx="280">
                  <c:v>3.17</c:v>
                </c:pt>
                <c:pt idx="281">
                  <c:v>3</c:v>
                </c:pt>
                <c:pt idx="282">
                  <c:v>3</c:v>
                </c:pt>
                <c:pt idx="283">
                  <c:v>2.2999999999999998</c:v>
                </c:pt>
                <c:pt idx="284">
                  <c:v>1.98</c:v>
                </c:pt>
                <c:pt idx="285">
                  <c:v>2.15</c:v>
                </c:pt>
                <c:pt idx="286">
                  <c:v>2.0099999999999998</c:v>
                </c:pt>
                <c:pt idx="287">
                  <c:v>1.98</c:v>
                </c:pt>
                <c:pt idx="288">
                  <c:v>1.97</c:v>
                </c:pt>
                <c:pt idx="289">
                  <c:v>1.97</c:v>
                </c:pt>
                <c:pt idx="290">
                  <c:v>2.17</c:v>
                </c:pt>
                <c:pt idx="291">
                  <c:v>2.0499999999999998</c:v>
                </c:pt>
                <c:pt idx="292">
                  <c:v>1.8</c:v>
                </c:pt>
                <c:pt idx="293">
                  <c:v>1.62</c:v>
                </c:pt>
                <c:pt idx="294">
                  <c:v>1.53</c:v>
                </c:pt>
                <c:pt idx="295">
                  <c:v>1.68</c:v>
                </c:pt>
                <c:pt idx="296">
                  <c:v>1.72</c:v>
                </c:pt>
                <c:pt idx="297">
                  <c:v>1.75</c:v>
                </c:pt>
                <c:pt idx="298">
                  <c:v>1.65</c:v>
                </c:pt>
                <c:pt idx="299">
                  <c:v>1.72</c:v>
                </c:pt>
                <c:pt idx="300">
                  <c:v>1.91</c:v>
                </c:pt>
                <c:pt idx="301">
                  <c:v>1.98</c:v>
                </c:pt>
                <c:pt idx="302">
                  <c:v>1.96</c:v>
                </c:pt>
                <c:pt idx="303">
                  <c:v>1.76</c:v>
                </c:pt>
                <c:pt idx="304">
                  <c:v>1.93</c:v>
                </c:pt>
                <c:pt idx="305">
                  <c:v>2.2999999999999998</c:v>
                </c:pt>
                <c:pt idx="306">
                  <c:v>2.58</c:v>
                </c:pt>
                <c:pt idx="307">
                  <c:v>2.74</c:v>
                </c:pt>
                <c:pt idx="308">
                  <c:v>2.81</c:v>
                </c:pt>
                <c:pt idx="309">
                  <c:v>2.62</c:v>
                </c:pt>
                <c:pt idx="310">
                  <c:v>2.72</c:v>
                </c:pt>
                <c:pt idx="311">
                  <c:v>2.9</c:v>
                </c:pt>
                <c:pt idx="312">
                  <c:v>2.86</c:v>
                </c:pt>
                <c:pt idx="313">
                  <c:v>2.71</c:v>
                </c:pt>
                <c:pt idx="314">
                  <c:v>2.72</c:v>
                </c:pt>
                <c:pt idx="315">
                  <c:v>2.71</c:v>
                </c:pt>
                <c:pt idx="316">
                  <c:v>2.56</c:v>
                </c:pt>
                <c:pt idx="317">
                  <c:v>2.6</c:v>
                </c:pt>
                <c:pt idx="318">
                  <c:v>2.54</c:v>
                </c:pt>
                <c:pt idx="319">
                  <c:v>2.42</c:v>
                </c:pt>
                <c:pt idx="320">
                  <c:v>2.5299999999999998</c:v>
                </c:pt>
                <c:pt idx="321">
                  <c:v>2.2999999999999998</c:v>
                </c:pt>
                <c:pt idx="322">
                  <c:v>2.33</c:v>
                </c:pt>
                <c:pt idx="323">
                  <c:v>2.21</c:v>
                </c:pt>
                <c:pt idx="324">
                  <c:v>1.88</c:v>
                </c:pt>
                <c:pt idx="325">
                  <c:v>1.98</c:v>
                </c:pt>
                <c:pt idx="326">
                  <c:v>2.04</c:v>
                </c:pt>
                <c:pt idx="327">
                  <c:v>1.94</c:v>
                </c:pt>
                <c:pt idx="328">
                  <c:v>2.2000000000000002</c:v>
                </c:pt>
                <c:pt idx="329">
                  <c:v>2.36</c:v>
                </c:pt>
                <c:pt idx="330">
                  <c:v>2.3199999999999998</c:v>
                </c:pt>
                <c:pt idx="331">
                  <c:v>2.2000000000000002</c:v>
                </c:pt>
                <c:pt idx="332">
                  <c:v>2.17</c:v>
                </c:pt>
                <c:pt idx="333">
                  <c:v>2.0699999999999998</c:v>
                </c:pt>
                <c:pt idx="334">
                  <c:v>2.2599999999999998</c:v>
                </c:pt>
                <c:pt idx="335">
                  <c:v>2.2400000000000002</c:v>
                </c:pt>
                <c:pt idx="336">
                  <c:v>2.09</c:v>
                </c:pt>
                <c:pt idx="337">
                  <c:v>1.78</c:v>
                </c:pt>
                <c:pt idx="338">
                  <c:v>1.89</c:v>
                </c:pt>
                <c:pt idx="339">
                  <c:v>1.81</c:v>
                </c:pt>
                <c:pt idx="340">
                  <c:v>1.81</c:v>
                </c:pt>
                <c:pt idx="341">
                  <c:v>1.64</c:v>
                </c:pt>
                <c:pt idx="342">
                  <c:v>1.5</c:v>
                </c:pt>
                <c:pt idx="343">
                  <c:v>1.56</c:v>
                </c:pt>
                <c:pt idx="344">
                  <c:v>1.63</c:v>
                </c:pt>
                <c:pt idx="345">
                  <c:v>1.76</c:v>
                </c:pt>
                <c:pt idx="346">
                  <c:v>2.14</c:v>
                </c:pt>
                <c:pt idx="347">
                  <c:v>2.4900000000000002</c:v>
                </c:pt>
                <c:pt idx="348">
                  <c:v>2.4300000000000002</c:v>
                </c:pt>
                <c:pt idx="349">
                  <c:v>2.42</c:v>
                </c:pt>
                <c:pt idx="350">
                  <c:v>2.48</c:v>
                </c:pt>
                <c:pt idx="351">
                  <c:v>2.2999999999999998</c:v>
                </c:pt>
                <c:pt idx="352">
                  <c:v>2.2999999999999998</c:v>
                </c:pt>
                <c:pt idx="353">
                  <c:v>2.19</c:v>
                </c:pt>
                <c:pt idx="354">
                  <c:v>2.3199999999999998</c:v>
                </c:pt>
                <c:pt idx="355">
                  <c:v>2.21</c:v>
                </c:pt>
                <c:pt idx="356">
                  <c:v>2.2000000000000002</c:v>
                </c:pt>
                <c:pt idx="357">
                  <c:v>2.36</c:v>
                </c:pt>
                <c:pt idx="358">
                  <c:v>2.35</c:v>
                </c:pt>
                <c:pt idx="359">
                  <c:v>2.4</c:v>
                </c:pt>
                <c:pt idx="360">
                  <c:v>2.58</c:v>
                </c:pt>
                <c:pt idx="361">
                  <c:v>2.86</c:v>
                </c:pt>
                <c:pt idx="362">
                  <c:v>2.84</c:v>
                </c:pt>
                <c:pt idx="363">
                  <c:v>2.87</c:v>
                </c:pt>
                <c:pt idx="364">
                  <c:v>2.98</c:v>
                </c:pt>
                <c:pt idx="365">
                  <c:v>2.91</c:v>
                </c:pt>
                <c:pt idx="366">
                  <c:v>2.89</c:v>
                </c:pt>
                <c:pt idx="367">
                  <c:v>2.89</c:v>
                </c:pt>
                <c:pt idx="368">
                  <c:v>3</c:v>
                </c:pt>
                <c:pt idx="369">
                  <c:v>3.15</c:v>
                </c:pt>
                <c:pt idx="370">
                  <c:v>3.12</c:v>
                </c:pt>
                <c:pt idx="371">
                  <c:v>2.83</c:v>
                </c:pt>
                <c:pt idx="372">
                  <c:v>2.71</c:v>
                </c:pt>
                <c:pt idx="373">
                  <c:v>2.68</c:v>
                </c:pt>
                <c:pt idx="374">
                  <c:v>2.57</c:v>
                </c:pt>
                <c:pt idx="375">
                  <c:v>2.5299999999999998</c:v>
                </c:pt>
                <c:pt idx="376">
                  <c:v>2.4</c:v>
                </c:pt>
                <c:pt idx="377">
                  <c:v>2.0699999999999998</c:v>
                </c:pt>
                <c:pt idx="378">
                  <c:v>2.06</c:v>
                </c:pt>
                <c:pt idx="379">
                  <c:v>1.63</c:v>
                </c:pt>
                <c:pt idx="380">
                  <c:v>1.7</c:v>
                </c:pt>
                <c:pt idx="381">
                  <c:v>1.71</c:v>
                </c:pt>
                <c:pt idx="382">
                  <c:v>1.81</c:v>
                </c:pt>
                <c:pt idx="383">
                  <c:v>1.86</c:v>
                </c:pt>
                <c:pt idx="384">
                  <c:v>1.76</c:v>
                </c:pt>
                <c:pt idx="385">
                  <c:v>1.5</c:v>
                </c:pt>
                <c:pt idx="386">
                  <c:v>0.92</c:v>
                </c:pt>
              </c:numCache>
            </c:numRef>
          </c:val>
          <c:smooth val="0"/>
          <c:extLst xmlns:c16r2="http://schemas.microsoft.com/office/drawing/2015/06/chart">
            <c:ext xmlns:c16="http://schemas.microsoft.com/office/drawing/2014/chart" uri="{C3380CC4-5D6E-409C-BE32-E72D297353CC}">
              <c16:uniqueId val="{00000001-35B2-4267-AC9E-464DCA91C79D}"/>
            </c:ext>
          </c:extLst>
        </c:ser>
        <c:ser>
          <c:idx val="4"/>
          <c:order val="2"/>
          <c:tx>
            <c:strRef>
              <c:f>Sheet1!$E$1</c:f>
              <c:strCache>
                <c:ptCount val="1"/>
                <c:pt idx="0">
                  <c:v>1.2% = Average Risk Premium</c:v>
                </c:pt>
              </c:strCache>
            </c:strRef>
          </c:tx>
          <c:spPr>
            <a:ln w="35933">
              <a:solidFill>
                <a:schemeClr val="accent2"/>
              </a:solidFill>
              <a:prstDash val="solid"/>
            </a:ln>
          </c:spPr>
          <c:marker>
            <c:symbol val="none"/>
          </c:marker>
          <c:cat>
            <c:strRef>
              <c:f>Sheet1!$A$2:$A$404</c:f>
              <c:strCache>
                <c:ptCount val="397"/>
                <c:pt idx="0">
                  <c:v>88</c:v>
                </c:pt>
                <c:pt idx="12">
                  <c:v>89</c:v>
                </c:pt>
                <c:pt idx="24">
                  <c:v>90</c:v>
                </c:pt>
                <c:pt idx="36">
                  <c:v>91</c:v>
                </c:pt>
                <c:pt idx="48">
                  <c:v>92</c:v>
                </c:pt>
                <c:pt idx="60">
                  <c:v>93</c:v>
                </c:pt>
                <c:pt idx="72">
                  <c:v>94</c:v>
                </c:pt>
                <c:pt idx="84">
                  <c:v>95</c:v>
                </c:pt>
                <c:pt idx="96">
                  <c:v>96</c:v>
                </c:pt>
                <c:pt idx="108">
                  <c:v>97</c:v>
                </c:pt>
                <c:pt idx="120">
                  <c:v>98</c:v>
                </c:pt>
                <c:pt idx="132">
                  <c:v>99</c:v>
                </c:pt>
                <c:pt idx="144">
                  <c:v>00</c:v>
                </c:pt>
                <c:pt idx="156">
                  <c:v>01</c:v>
                </c:pt>
                <c:pt idx="168">
                  <c:v>02</c:v>
                </c:pt>
                <c:pt idx="180">
                  <c:v>03</c:v>
                </c:pt>
                <c:pt idx="192">
                  <c:v>04</c:v>
                </c:pt>
                <c:pt idx="204">
                  <c:v>05</c:v>
                </c:pt>
                <c:pt idx="216">
                  <c:v>06</c:v>
                </c:pt>
                <c:pt idx="228">
                  <c:v>07</c:v>
                </c:pt>
                <c:pt idx="240">
                  <c:v>08</c:v>
                </c:pt>
                <c:pt idx="252">
                  <c:v>09</c:v>
                </c:pt>
                <c:pt idx="264">
                  <c:v>10</c:v>
                </c:pt>
                <c:pt idx="276">
                  <c:v>11</c:v>
                </c:pt>
                <c:pt idx="288">
                  <c:v>12</c:v>
                </c:pt>
                <c:pt idx="300">
                  <c:v>13</c:v>
                </c:pt>
                <c:pt idx="312">
                  <c:v>14</c:v>
                </c:pt>
                <c:pt idx="324">
                  <c:v>15</c:v>
                </c:pt>
                <c:pt idx="336">
                  <c:v>16</c:v>
                </c:pt>
                <c:pt idx="348">
                  <c:v>17</c:v>
                </c:pt>
                <c:pt idx="360">
                  <c:v>18</c:v>
                </c:pt>
                <c:pt idx="372">
                  <c:v>19</c:v>
                </c:pt>
                <c:pt idx="384">
                  <c:v>20</c:v>
                </c:pt>
                <c:pt idx="396">
                  <c:v>21</c:v>
                </c:pt>
              </c:strCache>
            </c:strRef>
          </c:cat>
          <c:val>
            <c:numRef>
              <c:f>Sheet1!$E$2:$E$404</c:f>
              <c:numCache>
                <c:formatCode>General</c:formatCode>
                <c:ptCount val="403"/>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pt idx="224">
                  <c:v>1.2</c:v>
                </c:pt>
                <c:pt idx="225">
                  <c:v>1.2</c:v>
                </c:pt>
                <c:pt idx="226">
                  <c:v>1.2</c:v>
                </c:pt>
                <c:pt idx="227">
                  <c:v>1.2</c:v>
                </c:pt>
                <c:pt idx="228">
                  <c:v>1.2</c:v>
                </c:pt>
                <c:pt idx="229">
                  <c:v>1.2</c:v>
                </c:pt>
                <c:pt idx="230">
                  <c:v>1.2</c:v>
                </c:pt>
                <c:pt idx="231">
                  <c:v>1.2</c:v>
                </c:pt>
                <c:pt idx="232">
                  <c:v>1.2</c:v>
                </c:pt>
                <c:pt idx="233">
                  <c:v>1.2</c:v>
                </c:pt>
                <c:pt idx="234">
                  <c:v>1.2</c:v>
                </c:pt>
                <c:pt idx="235">
                  <c:v>1.2</c:v>
                </c:pt>
                <c:pt idx="236">
                  <c:v>1.2</c:v>
                </c:pt>
                <c:pt idx="237">
                  <c:v>1.2</c:v>
                </c:pt>
                <c:pt idx="238">
                  <c:v>1.2</c:v>
                </c:pt>
                <c:pt idx="239">
                  <c:v>1.2</c:v>
                </c:pt>
                <c:pt idx="240">
                  <c:v>1.2</c:v>
                </c:pt>
                <c:pt idx="241">
                  <c:v>1.2</c:v>
                </c:pt>
                <c:pt idx="242">
                  <c:v>1.2</c:v>
                </c:pt>
                <c:pt idx="243">
                  <c:v>1.2</c:v>
                </c:pt>
                <c:pt idx="244">
                  <c:v>1.2</c:v>
                </c:pt>
                <c:pt idx="245">
                  <c:v>1.2</c:v>
                </c:pt>
                <c:pt idx="246">
                  <c:v>1.2</c:v>
                </c:pt>
                <c:pt idx="247">
                  <c:v>1.2</c:v>
                </c:pt>
                <c:pt idx="248">
                  <c:v>1.2</c:v>
                </c:pt>
                <c:pt idx="249">
                  <c:v>1.2</c:v>
                </c:pt>
                <c:pt idx="250">
                  <c:v>1.2</c:v>
                </c:pt>
                <c:pt idx="251">
                  <c:v>1.2</c:v>
                </c:pt>
                <c:pt idx="252">
                  <c:v>1.2</c:v>
                </c:pt>
                <c:pt idx="253">
                  <c:v>1.2</c:v>
                </c:pt>
                <c:pt idx="254">
                  <c:v>1.2</c:v>
                </c:pt>
                <c:pt idx="255">
                  <c:v>1.2</c:v>
                </c:pt>
                <c:pt idx="256">
                  <c:v>1.2</c:v>
                </c:pt>
                <c:pt idx="257">
                  <c:v>1.2</c:v>
                </c:pt>
                <c:pt idx="258">
                  <c:v>1.2</c:v>
                </c:pt>
                <c:pt idx="259">
                  <c:v>1.2</c:v>
                </c:pt>
                <c:pt idx="260">
                  <c:v>1.2</c:v>
                </c:pt>
                <c:pt idx="261">
                  <c:v>1.2</c:v>
                </c:pt>
                <c:pt idx="262">
                  <c:v>1.2</c:v>
                </c:pt>
                <c:pt idx="263">
                  <c:v>1.2</c:v>
                </c:pt>
                <c:pt idx="264">
                  <c:v>1.2</c:v>
                </c:pt>
                <c:pt idx="265">
                  <c:v>1.2</c:v>
                </c:pt>
                <c:pt idx="266">
                  <c:v>1.2</c:v>
                </c:pt>
                <c:pt idx="267">
                  <c:v>1.2</c:v>
                </c:pt>
                <c:pt idx="268">
                  <c:v>1.2</c:v>
                </c:pt>
                <c:pt idx="269">
                  <c:v>1.2</c:v>
                </c:pt>
                <c:pt idx="270">
                  <c:v>1.2</c:v>
                </c:pt>
                <c:pt idx="271">
                  <c:v>1.2</c:v>
                </c:pt>
                <c:pt idx="272">
                  <c:v>1.2</c:v>
                </c:pt>
                <c:pt idx="273">
                  <c:v>1.2</c:v>
                </c:pt>
                <c:pt idx="274">
                  <c:v>1.2</c:v>
                </c:pt>
                <c:pt idx="275">
                  <c:v>1.2</c:v>
                </c:pt>
                <c:pt idx="276">
                  <c:v>1.2</c:v>
                </c:pt>
                <c:pt idx="277">
                  <c:v>1.2</c:v>
                </c:pt>
                <c:pt idx="278">
                  <c:v>1.2</c:v>
                </c:pt>
                <c:pt idx="279">
                  <c:v>1.2</c:v>
                </c:pt>
                <c:pt idx="280">
                  <c:v>1.2</c:v>
                </c:pt>
                <c:pt idx="281">
                  <c:v>1.2</c:v>
                </c:pt>
                <c:pt idx="282">
                  <c:v>1.2</c:v>
                </c:pt>
                <c:pt idx="283">
                  <c:v>1.2</c:v>
                </c:pt>
                <c:pt idx="284">
                  <c:v>1.2</c:v>
                </c:pt>
                <c:pt idx="285">
                  <c:v>1.2</c:v>
                </c:pt>
                <c:pt idx="286">
                  <c:v>1.2</c:v>
                </c:pt>
                <c:pt idx="287">
                  <c:v>1.2</c:v>
                </c:pt>
                <c:pt idx="288">
                  <c:v>1.2</c:v>
                </c:pt>
                <c:pt idx="289">
                  <c:v>1.2</c:v>
                </c:pt>
                <c:pt idx="290">
                  <c:v>1.2</c:v>
                </c:pt>
                <c:pt idx="291">
                  <c:v>1.2</c:v>
                </c:pt>
                <c:pt idx="292">
                  <c:v>1.2</c:v>
                </c:pt>
                <c:pt idx="293">
                  <c:v>1.2</c:v>
                </c:pt>
                <c:pt idx="294">
                  <c:v>1.2</c:v>
                </c:pt>
                <c:pt idx="295">
                  <c:v>1.2</c:v>
                </c:pt>
                <c:pt idx="296">
                  <c:v>1.2</c:v>
                </c:pt>
                <c:pt idx="297">
                  <c:v>1.2</c:v>
                </c:pt>
                <c:pt idx="298">
                  <c:v>1.2</c:v>
                </c:pt>
                <c:pt idx="299">
                  <c:v>1.2</c:v>
                </c:pt>
                <c:pt idx="300">
                  <c:v>1.2</c:v>
                </c:pt>
                <c:pt idx="301">
                  <c:v>1.2</c:v>
                </c:pt>
                <c:pt idx="302">
                  <c:v>1.2</c:v>
                </c:pt>
                <c:pt idx="303">
                  <c:v>1.2</c:v>
                </c:pt>
                <c:pt idx="304">
                  <c:v>1.2</c:v>
                </c:pt>
                <c:pt idx="305">
                  <c:v>1.2</c:v>
                </c:pt>
                <c:pt idx="306">
                  <c:v>1.2</c:v>
                </c:pt>
                <c:pt idx="307">
                  <c:v>1.2</c:v>
                </c:pt>
                <c:pt idx="308">
                  <c:v>1.2</c:v>
                </c:pt>
                <c:pt idx="309">
                  <c:v>1.2</c:v>
                </c:pt>
                <c:pt idx="310">
                  <c:v>1.2</c:v>
                </c:pt>
                <c:pt idx="311">
                  <c:v>1.2</c:v>
                </c:pt>
                <c:pt idx="312">
                  <c:v>1.2</c:v>
                </c:pt>
                <c:pt idx="313">
                  <c:v>1.2</c:v>
                </c:pt>
                <c:pt idx="314">
                  <c:v>1.2</c:v>
                </c:pt>
                <c:pt idx="315">
                  <c:v>1.2</c:v>
                </c:pt>
                <c:pt idx="316">
                  <c:v>1.2</c:v>
                </c:pt>
                <c:pt idx="317">
                  <c:v>1.2</c:v>
                </c:pt>
                <c:pt idx="318">
                  <c:v>1.2</c:v>
                </c:pt>
                <c:pt idx="319">
                  <c:v>1.2</c:v>
                </c:pt>
                <c:pt idx="320">
                  <c:v>1.2</c:v>
                </c:pt>
                <c:pt idx="321">
                  <c:v>1.2</c:v>
                </c:pt>
                <c:pt idx="322">
                  <c:v>1.2</c:v>
                </c:pt>
                <c:pt idx="323">
                  <c:v>1.2</c:v>
                </c:pt>
                <c:pt idx="324">
                  <c:v>1.2</c:v>
                </c:pt>
                <c:pt idx="325">
                  <c:v>1.2</c:v>
                </c:pt>
                <c:pt idx="326">
                  <c:v>1.2</c:v>
                </c:pt>
                <c:pt idx="327">
                  <c:v>1.2</c:v>
                </c:pt>
                <c:pt idx="328">
                  <c:v>1.2</c:v>
                </c:pt>
                <c:pt idx="329">
                  <c:v>1.2</c:v>
                </c:pt>
                <c:pt idx="330">
                  <c:v>1.2</c:v>
                </c:pt>
                <c:pt idx="331">
                  <c:v>1.2</c:v>
                </c:pt>
                <c:pt idx="332">
                  <c:v>1.2</c:v>
                </c:pt>
                <c:pt idx="333">
                  <c:v>1.2</c:v>
                </c:pt>
                <c:pt idx="334">
                  <c:v>1.2</c:v>
                </c:pt>
                <c:pt idx="335">
                  <c:v>1.2</c:v>
                </c:pt>
                <c:pt idx="336">
                  <c:v>1.2</c:v>
                </c:pt>
                <c:pt idx="337">
                  <c:v>1.2</c:v>
                </c:pt>
                <c:pt idx="338">
                  <c:v>1.2</c:v>
                </c:pt>
                <c:pt idx="339">
                  <c:v>1.2</c:v>
                </c:pt>
                <c:pt idx="340">
                  <c:v>1.2</c:v>
                </c:pt>
                <c:pt idx="341">
                  <c:v>1.2</c:v>
                </c:pt>
                <c:pt idx="342">
                  <c:v>1.2</c:v>
                </c:pt>
                <c:pt idx="343">
                  <c:v>1.2</c:v>
                </c:pt>
                <c:pt idx="344">
                  <c:v>1.2</c:v>
                </c:pt>
                <c:pt idx="345">
                  <c:v>1.2</c:v>
                </c:pt>
                <c:pt idx="346">
                  <c:v>1.2</c:v>
                </c:pt>
                <c:pt idx="347">
                  <c:v>1.2</c:v>
                </c:pt>
                <c:pt idx="348">
                  <c:v>1.2</c:v>
                </c:pt>
                <c:pt idx="349">
                  <c:v>1.2</c:v>
                </c:pt>
                <c:pt idx="350">
                  <c:v>1.2</c:v>
                </c:pt>
                <c:pt idx="351">
                  <c:v>1.2</c:v>
                </c:pt>
                <c:pt idx="352">
                  <c:v>1.2</c:v>
                </c:pt>
                <c:pt idx="353">
                  <c:v>1.2</c:v>
                </c:pt>
                <c:pt idx="354">
                  <c:v>1.2</c:v>
                </c:pt>
                <c:pt idx="355">
                  <c:v>1.2</c:v>
                </c:pt>
                <c:pt idx="356">
                  <c:v>1.2</c:v>
                </c:pt>
                <c:pt idx="357">
                  <c:v>1.2</c:v>
                </c:pt>
                <c:pt idx="358">
                  <c:v>1.2</c:v>
                </c:pt>
                <c:pt idx="359">
                  <c:v>1.2</c:v>
                </c:pt>
                <c:pt idx="360">
                  <c:v>1.2</c:v>
                </c:pt>
                <c:pt idx="361">
                  <c:v>1.2</c:v>
                </c:pt>
                <c:pt idx="362">
                  <c:v>1.2</c:v>
                </c:pt>
                <c:pt idx="363">
                  <c:v>1.2</c:v>
                </c:pt>
                <c:pt idx="364">
                  <c:v>1.2</c:v>
                </c:pt>
                <c:pt idx="365">
                  <c:v>1.2</c:v>
                </c:pt>
                <c:pt idx="366">
                  <c:v>1.2</c:v>
                </c:pt>
                <c:pt idx="367">
                  <c:v>1.2</c:v>
                </c:pt>
                <c:pt idx="368">
                  <c:v>1.2</c:v>
                </c:pt>
                <c:pt idx="369">
                  <c:v>1.2</c:v>
                </c:pt>
                <c:pt idx="370">
                  <c:v>1.2</c:v>
                </c:pt>
                <c:pt idx="371">
                  <c:v>1.2</c:v>
                </c:pt>
                <c:pt idx="372">
                  <c:v>1.2</c:v>
                </c:pt>
                <c:pt idx="373">
                  <c:v>1.2</c:v>
                </c:pt>
                <c:pt idx="374">
                  <c:v>1.2</c:v>
                </c:pt>
                <c:pt idx="375">
                  <c:v>1.2</c:v>
                </c:pt>
                <c:pt idx="376">
                  <c:v>1.2</c:v>
                </c:pt>
                <c:pt idx="377">
                  <c:v>1.2</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1.2</c:v>
                </c:pt>
                <c:pt idx="393">
                  <c:v>1.2</c:v>
                </c:pt>
                <c:pt idx="394">
                  <c:v>1.2</c:v>
                </c:pt>
                <c:pt idx="395">
                  <c:v>1.2</c:v>
                </c:pt>
                <c:pt idx="396">
                  <c:v>1.2</c:v>
                </c:pt>
              </c:numCache>
            </c:numRef>
          </c:val>
          <c:smooth val="0"/>
          <c:extLst xmlns:c16r2="http://schemas.microsoft.com/office/drawing/2015/06/chart">
            <c:ext xmlns:c16="http://schemas.microsoft.com/office/drawing/2014/chart" uri="{C3380CC4-5D6E-409C-BE32-E72D297353CC}">
              <c16:uniqueId val="{00000002-35B2-4267-AC9E-464DCA91C79D}"/>
            </c:ext>
          </c:extLst>
        </c:ser>
        <c:dLbls>
          <c:showLegendKey val="0"/>
          <c:showVal val="0"/>
          <c:showCatName val="0"/>
          <c:showSerName val="0"/>
          <c:showPercent val="0"/>
          <c:showBubbleSize val="0"/>
        </c:dLbls>
        <c:marker val="1"/>
        <c:smooth val="0"/>
        <c:axId val="242997888"/>
        <c:axId val="242999680"/>
      </c:lineChart>
      <c:catAx>
        <c:axId val="242985984"/>
        <c:scaling>
          <c:orientation val="minMax"/>
        </c:scaling>
        <c:delete val="0"/>
        <c:axPos val="b"/>
        <c:numFmt formatCode="General" sourceLinked="1"/>
        <c:majorTickMark val="out"/>
        <c:minorTickMark val="none"/>
        <c:tickLblPos val="nextTo"/>
        <c:spPr>
          <a:ln w="299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42995968"/>
        <c:crosses val="autoZero"/>
        <c:auto val="1"/>
        <c:lblAlgn val="ctr"/>
        <c:lblOffset val="100"/>
        <c:tickLblSkip val="12"/>
        <c:tickMarkSkip val="12"/>
        <c:noMultiLvlLbl val="0"/>
      </c:catAx>
      <c:valAx>
        <c:axId val="242995968"/>
        <c:scaling>
          <c:orientation val="minMax"/>
          <c:max val="11"/>
          <c:min val="0"/>
        </c:scaling>
        <c:delete val="0"/>
        <c:axPos val="l"/>
        <c:majorGridlines>
          <c:spPr>
            <a:ln w="11978">
              <a:solidFill>
                <a:schemeClr val="tx1"/>
              </a:solidFill>
              <a:prstDash val="solid"/>
            </a:ln>
          </c:spPr>
        </c:majorGridlines>
        <c:title>
          <c:tx>
            <c:rich>
              <a:bodyPr/>
              <a:lstStyle/>
              <a:p>
                <a:pPr>
                  <a:defRPr sz="1100" b="1" i="0" u="none" strike="noStrike" baseline="0">
                    <a:solidFill>
                      <a:schemeClr val="tx1"/>
                    </a:solidFill>
                    <a:latin typeface="+mn-lt"/>
                    <a:ea typeface="Times New Roman"/>
                    <a:cs typeface="Times New Roman"/>
                  </a:defRPr>
                </a:pPr>
                <a:r>
                  <a:rPr lang="en-US" sz="1100">
                    <a:latin typeface="+mn-lt"/>
                  </a:rPr>
                  <a:t>Yield on Assets %</a:t>
                </a:r>
              </a:p>
            </c:rich>
          </c:tx>
          <c:layout>
            <c:manualLayout>
              <c:xMode val="edge"/>
              <c:yMode val="edge"/>
              <c:x val="1.9778201596383414E-2"/>
              <c:y val="0.38407315546233567"/>
            </c:manualLayout>
          </c:layout>
          <c:overlay val="0"/>
          <c:spPr>
            <a:noFill/>
            <a:ln w="23955">
              <a:noFill/>
            </a:ln>
          </c:spPr>
        </c:title>
        <c:numFmt formatCode="General" sourceLinked="1"/>
        <c:majorTickMark val="out"/>
        <c:minorTickMark val="none"/>
        <c:tickLblPos val="nextTo"/>
        <c:spPr>
          <a:ln w="299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42985984"/>
        <c:crosses val="autoZero"/>
        <c:crossBetween val="midCat"/>
        <c:majorUnit val="1"/>
      </c:valAx>
      <c:catAx>
        <c:axId val="242997888"/>
        <c:scaling>
          <c:orientation val="minMax"/>
        </c:scaling>
        <c:delete val="1"/>
        <c:axPos val="b"/>
        <c:numFmt formatCode="General" sourceLinked="1"/>
        <c:majorTickMark val="out"/>
        <c:minorTickMark val="none"/>
        <c:tickLblPos val="nextTo"/>
        <c:crossAx val="242999680"/>
        <c:crosses val="autoZero"/>
        <c:auto val="1"/>
        <c:lblAlgn val="ctr"/>
        <c:lblOffset val="100"/>
        <c:noMultiLvlLbl val="0"/>
      </c:catAx>
      <c:valAx>
        <c:axId val="242999680"/>
        <c:scaling>
          <c:orientation val="minMax"/>
          <c:max val="11"/>
          <c:min val="0"/>
        </c:scaling>
        <c:delete val="0"/>
        <c:axPos val="r"/>
        <c:title>
          <c:tx>
            <c:rich>
              <a:bodyPr/>
              <a:lstStyle/>
              <a:p>
                <a:pPr>
                  <a:defRPr sz="1100" b="1" i="0" u="none" strike="noStrike" baseline="0">
                    <a:solidFill>
                      <a:schemeClr val="tx1"/>
                    </a:solidFill>
                    <a:latin typeface="+mn-lt"/>
                    <a:ea typeface="Times New Roman"/>
                    <a:cs typeface="Times New Roman"/>
                  </a:defRPr>
                </a:pPr>
                <a:r>
                  <a:rPr lang="en-US" sz="1100">
                    <a:latin typeface="+mn-lt"/>
                  </a:rPr>
                  <a:t>Percent</a:t>
                </a:r>
              </a:p>
            </c:rich>
          </c:tx>
          <c:layout>
            <c:manualLayout>
              <c:xMode val="edge"/>
              <c:yMode val="edge"/>
              <c:x val="0.96103549675489541"/>
              <c:y val="0.43415868825788245"/>
            </c:manualLayout>
          </c:layout>
          <c:overlay val="0"/>
          <c:spPr>
            <a:noFill/>
            <a:ln w="23955">
              <a:noFill/>
            </a:ln>
          </c:spPr>
        </c:title>
        <c:numFmt formatCode="General" sourceLinked="1"/>
        <c:majorTickMark val="cross"/>
        <c:minorTickMark val="none"/>
        <c:tickLblPos val="nextTo"/>
        <c:spPr>
          <a:ln w="299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42997888"/>
        <c:crosses val="max"/>
        <c:crossBetween val="midCat"/>
        <c:majorUnit val="1"/>
      </c:valAx>
      <c:spPr>
        <a:noFill/>
        <a:ln w="23955">
          <a:noFill/>
        </a:ln>
      </c:spPr>
    </c:plotArea>
    <c:legend>
      <c:legendPos val="r"/>
      <c:layout>
        <c:manualLayout>
          <c:xMode val="edge"/>
          <c:yMode val="edge"/>
          <c:x val="0.34478488980994343"/>
          <c:y val="0.1806697875835889"/>
          <c:w val="0.32079820283113053"/>
          <c:h val="0.14673699363189396"/>
        </c:manualLayout>
      </c:layout>
      <c:overlay val="0"/>
      <c:spPr>
        <a:solidFill>
          <a:srgbClr val="FFFFFF"/>
        </a:solidFill>
        <a:ln w="12700">
          <a:solidFill>
            <a:schemeClr val="tx1"/>
          </a:solidFill>
          <a:prstDash val="solid"/>
        </a:ln>
      </c:spPr>
      <c:txPr>
        <a:bodyPr/>
        <a:lstStyle/>
        <a:p>
          <a:pPr>
            <a:defRPr sz="12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74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U.S. Vehicles Sales</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Seasonally Adjusted Annual Rate</a:t>
            </a:r>
          </a:p>
        </c:rich>
      </c:tx>
      <c:layout>
        <c:manualLayout>
          <c:xMode val="edge"/>
          <c:yMode val="edge"/>
          <c:x val="0.19172854881104193"/>
          <c:y val="0"/>
        </c:manualLayout>
      </c:layout>
      <c:overlay val="0"/>
      <c:spPr>
        <a:noFill/>
        <a:ln w="16654">
          <a:noFill/>
        </a:ln>
      </c:spPr>
    </c:title>
    <c:autoTitleDeleted val="0"/>
    <c:plotArea>
      <c:layout>
        <c:manualLayout>
          <c:layoutTarget val="inner"/>
          <c:xMode val="edge"/>
          <c:yMode val="edge"/>
          <c:x val="9.4684385382059796E-2"/>
          <c:y val="0.12897526501766785"/>
          <c:w val="0.81893687707641194"/>
          <c:h val="0.72968197879858654"/>
        </c:manualLayout>
      </c:layout>
      <c:areaChart>
        <c:grouping val="standard"/>
        <c:varyColors val="0"/>
        <c:ser>
          <c:idx val="0"/>
          <c:order val="1"/>
          <c:tx>
            <c:strRef>
              <c:f>Sheet1!$C$1</c:f>
              <c:strCache>
                <c:ptCount val="1"/>
                <c:pt idx="0">
                  <c:v>Recession</c:v>
                </c:pt>
              </c:strCache>
            </c:strRef>
          </c:tx>
          <c:spPr>
            <a:solidFill>
              <a:srgbClr val="800000"/>
            </a:solidFill>
            <a:ln w="8327">
              <a:no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Sheet1!$C$2:$C$206</c:f>
              <c:numCache>
                <c:formatCode>General</c:formatCode>
                <c:ptCount val="205"/>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numCache>
            </c:numRef>
          </c:val>
          <c:extLst xmlns:c16r2="http://schemas.microsoft.com/office/drawing/2015/06/chart">
            <c:ext xmlns:c16="http://schemas.microsoft.com/office/drawing/2014/chart" uri="{C3380CC4-5D6E-409C-BE32-E72D297353CC}">
              <c16:uniqueId val="{00000000-0DDB-444D-ACAB-F33720DB241C}"/>
            </c:ext>
          </c:extLst>
        </c:ser>
        <c:dLbls>
          <c:showLegendKey val="0"/>
          <c:showVal val="0"/>
          <c:showCatName val="0"/>
          <c:showSerName val="0"/>
          <c:showPercent val="0"/>
          <c:showBubbleSize val="0"/>
        </c:dLbls>
        <c:axId val="204810880"/>
        <c:axId val="204817152"/>
      </c:areaChart>
      <c:areaChart>
        <c:grouping val="stacked"/>
        <c:varyColors val="0"/>
        <c:ser>
          <c:idx val="4"/>
          <c:order val="0"/>
          <c:tx>
            <c:strRef>
              <c:f>Sheet1!$B$1</c:f>
              <c:strCache>
                <c:ptCount val="1"/>
                <c:pt idx="0">
                  <c:v>New Auto Sales</c:v>
                </c:pt>
              </c:strCache>
            </c:strRef>
          </c:tx>
          <c:spPr>
            <a:solidFill>
              <a:srgbClr val="0070C0"/>
            </a:solidFill>
            <a:ln w="8327">
              <a:solidFill>
                <a:schemeClr val="tx1"/>
              </a:solid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Sheet1!$B$2:$B$206</c:f>
              <c:numCache>
                <c:formatCode>General</c:formatCode>
                <c:ptCount val="205"/>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16.925000000000001</c:v>
                </c:pt>
                <c:pt idx="157" formatCode="0.000">
                  <c:v>16.75</c:v>
                </c:pt>
                <c:pt idx="158" formatCode="0.000">
                  <c:v>11.397</c:v>
                </c:pt>
                <c:pt idx="159" formatCode="0.000">
                  <c:v>8.7430000000000003</c:v>
                </c:pt>
                <c:pt idx="160" formatCode="0.000">
                  <c:v>12.196</c:v>
                </c:pt>
                <c:pt idx="161" formatCode="0.000">
                  <c:v>13.069000000000001</c:v>
                </c:pt>
                <c:pt idx="162" formatCode="0.000">
                  <c:v>14.52</c:v>
                </c:pt>
                <c:pt idx="163" formatCode="0.000">
                  <c:v>14.52</c:v>
                </c:pt>
              </c:numCache>
            </c:numRef>
          </c:val>
          <c:extLst xmlns:c16r2="http://schemas.microsoft.com/office/drawing/2015/06/chart">
            <c:ext xmlns:c16="http://schemas.microsoft.com/office/drawing/2014/chart" uri="{C3380CC4-5D6E-409C-BE32-E72D297353CC}">
              <c16:uniqueId val="{00000001-0DDB-444D-ACAB-F33720DB241C}"/>
            </c:ext>
          </c:extLst>
        </c:ser>
        <c:dLbls>
          <c:showLegendKey val="0"/>
          <c:showVal val="0"/>
          <c:showCatName val="0"/>
          <c:showSerName val="0"/>
          <c:showPercent val="0"/>
          <c:showBubbleSize val="0"/>
        </c:dLbls>
        <c:axId val="222323840"/>
        <c:axId val="228475648"/>
      </c:areaChart>
      <c:lineChart>
        <c:grouping val="standard"/>
        <c:varyColors val="0"/>
        <c:ser>
          <c:idx val="1"/>
          <c:order val="2"/>
          <c:tx>
            <c:strRef>
              <c:f>Sheet1!$D$1</c:f>
              <c:strCache>
                <c:ptCount val="1"/>
                <c:pt idx="0">
                  <c:v>Inherent Demand</c:v>
                </c:pt>
              </c:strCache>
            </c:strRef>
          </c:tx>
          <c:spPr>
            <a:ln w="8327">
              <a:solidFill>
                <a:schemeClr val="accent2"/>
              </a:solidFill>
              <a:prstDash val="solid"/>
            </a:ln>
          </c:spPr>
          <c:marker>
            <c:symbol val="square"/>
            <c:size val="3"/>
            <c:spPr>
              <a:solidFill>
                <a:srgbClr val="FF6600"/>
              </a:solidFill>
              <a:ln>
                <a:solidFill>
                  <a:srgbClr val="FF6600"/>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Sheet1!$D$2:$D$206</c:f>
              <c:numCache>
                <c:formatCode>General</c:formatCode>
                <c:ptCount val="205"/>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pt idx="168">
                  <c:v>16.5</c:v>
                </c:pt>
                <c:pt idx="169">
                  <c:v>16.5</c:v>
                </c:pt>
                <c:pt idx="170">
                  <c:v>16.5</c:v>
                </c:pt>
                <c:pt idx="171">
                  <c:v>16.5</c:v>
                </c:pt>
                <c:pt idx="172">
                  <c:v>16.5</c:v>
                </c:pt>
                <c:pt idx="173">
                  <c:v>16.5</c:v>
                </c:pt>
                <c:pt idx="174">
                  <c:v>16.5</c:v>
                </c:pt>
                <c:pt idx="175">
                  <c:v>16.5</c:v>
                </c:pt>
                <c:pt idx="176">
                  <c:v>16.5</c:v>
                </c:pt>
                <c:pt idx="177">
                  <c:v>16.5</c:v>
                </c:pt>
                <c:pt idx="178">
                  <c:v>16.5</c:v>
                </c:pt>
                <c:pt idx="179">
                  <c:v>16.5</c:v>
                </c:pt>
                <c:pt idx="180">
                  <c:v>16.5</c:v>
                </c:pt>
                <c:pt idx="181">
                  <c:v>16.5</c:v>
                </c:pt>
                <c:pt idx="182">
                  <c:v>16.5</c:v>
                </c:pt>
                <c:pt idx="183">
                  <c:v>16.5</c:v>
                </c:pt>
                <c:pt idx="184">
                  <c:v>16.5</c:v>
                </c:pt>
                <c:pt idx="185">
                  <c:v>16.5</c:v>
                </c:pt>
                <c:pt idx="186">
                  <c:v>16.5</c:v>
                </c:pt>
                <c:pt idx="187">
                  <c:v>16.5</c:v>
                </c:pt>
                <c:pt idx="188">
                  <c:v>16.5</c:v>
                </c:pt>
                <c:pt idx="189">
                  <c:v>16.5</c:v>
                </c:pt>
                <c:pt idx="190">
                  <c:v>16.5</c:v>
                </c:pt>
                <c:pt idx="191">
                  <c:v>16.5</c:v>
                </c:pt>
                <c:pt idx="192">
                  <c:v>16.5</c:v>
                </c:pt>
                <c:pt idx="193">
                  <c:v>16.5</c:v>
                </c:pt>
                <c:pt idx="194">
                  <c:v>16.5</c:v>
                </c:pt>
                <c:pt idx="195">
                  <c:v>16.5</c:v>
                </c:pt>
                <c:pt idx="196">
                  <c:v>16.5</c:v>
                </c:pt>
                <c:pt idx="197">
                  <c:v>16.5</c:v>
                </c:pt>
                <c:pt idx="198">
                  <c:v>16.5</c:v>
                </c:pt>
                <c:pt idx="199">
                  <c:v>16.5</c:v>
                </c:pt>
                <c:pt idx="200">
                  <c:v>16.5</c:v>
                </c:pt>
                <c:pt idx="201">
                  <c:v>16.5</c:v>
                </c:pt>
                <c:pt idx="202">
                  <c:v>16.5</c:v>
                </c:pt>
                <c:pt idx="203">
                  <c:v>16.5</c:v>
                </c:pt>
                <c:pt idx="204">
                  <c:v>16.5</c:v>
                </c:pt>
              </c:numCache>
            </c:numRef>
          </c:val>
          <c:smooth val="0"/>
          <c:extLst xmlns:c16r2="http://schemas.microsoft.com/office/drawing/2015/06/chart">
            <c:ext xmlns:c16="http://schemas.microsoft.com/office/drawing/2014/chart" uri="{C3380CC4-5D6E-409C-BE32-E72D297353CC}">
              <c16:uniqueId val="{00000002-0DDB-444D-ACAB-F33720DB241C}"/>
            </c:ext>
          </c:extLst>
        </c:ser>
        <c:ser>
          <c:idx val="2"/>
          <c:order val="3"/>
          <c:tx>
            <c:strRef>
              <c:f>Sheet1!$E$1</c:f>
              <c:strCache>
                <c:ptCount val="1"/>
                <c:pt idx="0">
                  <c:v>Auto Sales Forecast</c:v>
                </c:pt>
              </c:strCache>
            </c:strRef>
          </c:tx>
          <c:spPr>
            <a:ln w="8327">
              <a:solidFill>
                <a:schemeClr val="accent4"/>
              </a:solidFill>
              <a:prstDash val="solid"/>
            </a:ln>
          </c:spPr>
          <c:marker>
            <c:symbol val="triangle"/>
            <c:size val="3"/>
            <c:spPr>
              <a:solidFill>
                <a:schemeClr val="accent4"/>
              </a:solidFill>
              <a:ln>
                <a:solidFill>
                  <a:schemeClr val="accent4"/>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Sheet1!$E$2:$E$206</c:f>
              <c:numCache>
                <c:formatCode>General</c:formatCode>
                <c:ptCount val="205"/>
                <c:pt idx="164">
                  <c:v>15</c:v>
                </c:pt>
                <c:pt idx="165">
                  <c:v>15</c:v>
                </c:pt>
                <c:pt idx="166">
                  <c:v>15</c:v>
                </c:pt>
                <c:pt idx="167">
                  <c:v>16</c:v>
                </c:pt>
                <c:pt idx="168">
                  <c:v>16</c:v>
                </c:pt>
                <c:pt idx="169">
                  <c:v>16</c:v>
                </c:pt>
                <c:pt idx="170">
                  <c:v>16.5</c:v>
                </c:pt>
                <c:pt idx="171">
                  <c:v>16.5</c:v>
                </c:pt>
                <c:pt idx="172">
                  <c:v>16.5</c:v>
                </c:pt>
                <c:pt idx="173">
                  <c:v>16.5</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numCache>
            </c:numRef>
          </c:val>
          <c:smooth val="0"/>
          <c:extLst xmlns:c16r2="http://schemas.microsoft.com/office/drawing/2015/06/chart">
            <c:ext xmlns:c16="http://schemas.microsoft.com/office/drawing/2014/chart" uri="{C3380CC4-5D6E-409C-BE32-E72D297353CC}">
              <c16:uniqueId val="{00000003-0DDB-444D-ACAB-F33720DB241C}"/>
            </c:ext>
          </c:extLst>
        </c:ser>
        <c:dLbls>
          <c:showLegendKey val="0"/>
          <c:showVal val="0"/>
          <c:showCatName val="0"/>
          <c:showSerName val="0"/>
          <c:showPercent val="0"/>
          <c:showBubbleSize val="0"/>
        </c:dLbls>
        <c:marker val="1"/>
        <c:smooth val="0"/>
        <c:axId val="222323840"/>
        <c:axId val="228475648"/>
      </c:lineChart>
      <c:catAx>
        <c:axId val="204810880"/>
        <c:scaling>
          <c:orientation val="minMax"/>
        </c:scaling>
        <c:delete val="0"/>
        <c:axPos val="b"/>
        <c:title>
          <c:tx>
            <c:rich>
              <a:bodyPr/>
              <a:lstStyle/>
              <a:p>
                <a:pPr>
                  <a:defRPr sz="900" b="0" i="0" u="none" strike="noStrike" baseline="0">
                    <a:solidFill>
                      <a:schemeClr val="tx1"/>
                    </a:solidFill>
                    <a:latin typeface="Arial"/>
                    <a:ea typeface="Arial"/>
                    <a:cs typeface="Arial"/>
                  </a:defRPr>
                </a:pPr>
                <a:r>
                  <a:rPr lang="en-US" sz="900" b="0"/>
                  <a:t>Source: Autodata Corp.</a:t>
                </a:r>
              </a:p>
            </c:rich>
          </c:tx>
          <c:layout>
            <c:manualLayout>
              <c:xMode val="edge"/>
              <c:yMode val="edge"/>
              <c:x val="7.8586950056999342E-3"/>
              <c:y val="0.95101950367187016"/>
            </c:manualLayout>
          </c:layout>
          <c:overlay val="0"/>
          <c:spPr>
            <a:noFill/>
            <a:ln w="16654">
              <a:noFill/>
            </a:ln>
          </c:spPr>
        </c:title>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4817152"/>
        <c:crosses val="autoZero"/>
        <c:auto val="1"/>
        <c:lblAlgn val="ctr"/>
        <c:lblOffset val="100"/>
        <c:tickLblSkip val="12"/>
        <c:tickMarkSkip val="12"/>
        <c:noMultiLvlLbl val="0"/>
      </c:catAx>
      <c:valAx>
        <c:axId val="204817152"/>
        <c:scaling>
          <c:orientation val="minMax"/>
          <c:max val="20"/>
          <c:min val="6"/>
        </c:scaling>
        <c:delete val="0"/>
        <c:axPos val="l"/>
        <c:majorGridlines>
          <c:spPr>
            <a:ln w="2082">
              <a:solidFill>
                <a:schemeClr val="tx1"/>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100"/>
                  <a:t>Millions of Units</a:t>
                </a:r>
              </a:p>
            </c:rich>
          </c:tx>
          <c:layout>
            <c:manualLayout>
              <c:xMode val="edge"/>
              <c:yMode val="edge"/>
              <c:x val="8.1042862915964575E-3"/>
              <c:y val="1.2073107132581729E-3"/>
            </c:manualLayout>
          </c:layout>
          <c:overlay val="0"/>
          <c:spPr>
            <a:noFill/>
            <a:ln w="16654">
              <a:noFill/>
            </a:ln>
          </c:spPr>
        </c:title>
        <c:numFmt formatCode="#,##0" sourceLinked="0"/>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4810880"/>
        <c:crosses val="autoZero"/>
        <c:crossBetween val="midCat"/>
        <c:majorUnit val="1"/>
        <c:minorUnit val="1"/>
      </c:valAx>
      <c:catAx>
        <c:axId val="222323840"/>
        <c:scaling>
          <c:orientation val="minMax"/>
        </c:scaling>
        <c:delete val="1"/>
        <c:axPos val="b"/>
        <c:numFmt formatCode="General" sourceLinked="1"/>
        <c:majorTickMark val="out"/>
        <c:minorTickMark val="none"/>
        <c:tickLblPos val="nextTo"/>
        <c:crossAx val="228475648"/>
        <c:crosses val="autoZero"/>
        <c:auto val="1"/>
        <c:lblAlgn val="ctr"/>
        <c:lblOffset val="100"/>
        <c:noMultiLvlLbl val="0"/>
      </c:catAx>
      <c:valAx>
        <c:axId val="228475648"/>
        <c:scaling>
          <c:orientation val="minMax"/>
          <c:max val="20"/>
          <c:min val="6"/>
        </c:scaling>
        <c:delete val="0"/>
        <c:axPos val="r"/>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2323840"/>
        <c:crosses val="max"/>
        <c:crossBetween val="midCat"/>
        <c:majorUnit val="1"/>
      </c:valAx>
      <c:spPr>
        <a:noFill/>
        <a:ln w="8327">
          <a:solidFill>
            <a:schemeClr val="tx1"/>
          </a:solidFill>
          <a:prstDash val="solid"/>
        </a:ln>
      </c:spPr>
    </c:plotArea>
    <c:legend>
      <c:legendPos val="r"/>
      <c:layout>
        <c:manualLayout>
          <c:xMode val="edge"/>
          <c:yMode val="edge"/>
          <c:x val="0.29433030128351978"/>
          <c:y val="0.6284859500811778"/>
          <c:w val="0.39700996677740863"/>
          <c:h val="0.22670769915235722"/>
        </c:manualLayout>
      </c:layout>
      <c:overlay val="0"/>
      <c:spPr>
        <a:solidFill>
          <a:schemeClr val="bg1"/>
        </a:solidFill>
        <a:ln w="2082">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80"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Existing Home Sales </a:t>
            </a:r>
          </a:p>
          <a:p>
            <a:pPr>
              <a:defRPr sz="1600" b="1" i="0" u="none" strike="noStrike" baseline="0">
                <a:solidFill>
                  <a:schemeClr val="tx1"/>
                </a:solidFill>
                <a:latin typeface="Arial"/>
                <a:ea typeface="Arial"/>
                <a:cs typeface="Arial"/>
              </a:defRPr>
            </a:pPr>
            <a:r>
              <a:rPr lang="en-US" sz="1600" dirty="0"/>
              <a:t>(annual rate) &amp; Inventories </a:t>
            </a:r>
          </a:p>
        </c:rich>
      </c:tx>
      <c:layout>
        <c:manualLayout>
          <c:xMode val="edge"/>
          <c:yMode val="edge"/>
          <c:x val="0.17782828335100662"/>
          <c:y val="0"/>
        </c:manualLayout>
      </c:layout>
      <c:overlay val="0"/>
      <c:spPr>
        <a:noFill/>
        <a:ln w="11984">
          <a:noFill/>
        </a:ln>
      </c:spPr>
    </c:title>
    <c:autoTitleDeleted val="0"/>
    <c:plotArea>
      <c:layout>
        <c:manualLayout>
          <c:layoutTarget val="inner"/>
          <c:xMode val="edge"/>
          <c:yMode val="edge"/>
          <c:x val="0.11166253101736973"/>
          <c:y val="0.19869384778955732"/>
          <c:w val="0.77047146401985112"/>
          <c:h val="0.71158330143509851"/>
        </c:manualLayout>
      </c:layout>
      <c:areaChart>
        <c:grouping val="standard"/>
        <c:varyColors val="0"/>
        <c:ser>
          <c:idx val="0"/>
          <c:order val="1"/>
          <c:tx>
            <c:strRef>
              <c:f>Sheet1!$C$1</c:f>
              <c:strCache>
                <c:ptCount val="1"/>
                <c:pt idx="0">
                  <c:v>Recession</c:v>
                </c:pt>
              </c:strCache>
            </c:strRef>
          </c:tx>
          <c:spPr>
            <a:solidFill>
              <a:srgbClr val="FF0000"/>
            </a:solidFill>
            <a:ln w="5992">
              <a:solidFill>
                <a:schemeClr val="tx1"/>
              </a:solidFill>
              <a:prstDash val="solid"/>
            </a:ln>
          </c:spPr>
          <c:trendline>
            <c:trendlineType val="linear"/>
            <c:dispRSqr val="0"/>
            <c:dispEq val="0"/>
          </c:trendline>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Sheet1!$C$2:$C$289</c:f>
              <c:numCache>
                <c:formatCode>General</c:formatCode>
                <c:ptCount val="288"/>
                <c:pt idx="14">
                  <c:v>8000</c:v>
                </c:pt>
                <c:pt idx="15">
                  <c:v>8000</c:v>
                </c:pt>
                <c:pt idx="16">
                  <c:v>8000</c:v>
                </c:pt>
                <c:pt idx="17">
                  <c:v>8000</c:v>
                </c:pt>
                <c:pt idx="18">
                  <c:v>8000</c:v>
                </c:pt>
                <c:pt idx="19">
                  <c:v>8000</c:v>
                </c:pt>
                <c:pt idx="20">
                  <c:v>8000</c:v>
                </c:pt>
                <c:pt idx="21">
                  <c:v>8000</c:v>
                </c:pt>
                <c:pt idx="22">
                  <c:v>8000</c:v>
                </c:pt>
                <c:pt idx="23">
                  <c:v>8000</c:v>
                </c:pt>
                <c:pt idx="95">
                  <c:v>8000</c:v>
                </c:pt>
                <c:pt idx="96">
                  <c:v>8000</c:v>
                </c:pt>
                <c:pt idx="97">
                  <c:v>8000</c:v>
                </c:pt>
                <c:pt idx="98">
                  <c:v>8000</c:v>
                </c:pt>
                <c:pt idx="99">
                  <c:v>8000</c:v>
                </c:pt>
                <c:pt idx="100">
                  <c:v>8000</c:v>
                </c:pt>
                <c:pt idx="101">
                  <c:v>8000</c:v>
                </c:pt>
                <c:pt idx="102">
                  <c:v>8000</c:v>
                </c:pt>
                <c:pt idx="103">
                  <c:v>8000</c:v>
                </c:pt>
                <c:pt idx="104">
                  <c:v>8000</c:v>
                </c:pt>
                <c:pt idx="105">
                  <c:v>8000</c:v>
                </c:pt>
                <c:pt idx="106">
                  <c:v>8000</c:v>
                </c:pt>
                <c:pt idx="107">
                  <c:v>8000</c:v>
                </c:pt>
                <c:pt idx="108">
                  <c:v>8000</c:v>
                </c:pt>
                <c:pt idx="109">
                  <c:v>8000</c:v>
                </c:pt>
                <c:pt idx="110">
                  <c:v>8000</c:v>
                </c:pt>
                <c:pt idx="111">
                  <c:v>8000</c:v>
                </c:pt>
                <c:pt idx="112">
                  <c:v>8000</c:v>
                </c:pt>
                <c:pt idx="113">
                  <c:v>8000</c:v>
                </c:pt>
              </c:numCache>
            </c:numRef>
          </c:val>
          <c:extLst xmlns:c16r2="http://schemas.microsoft.com/office/drawing/2015/06/chart">
            <c:ext xmlns:c16="http://schemas.microsoft.com/office/drawing/2014/chart" uri="{C3380CC4-5D6E-409C-BE32-E72D297353CC}">
              <c16:uniqueId val="{00000000-F501-440F-AF50-2A0B54D74F02}"/>
            </c:ext>
          </c:extLst>
        </c:ser>
        <c:ser>
          <c:idx val="2"/>
          <c:order val="2"/>
          <c:tx>
            <c:strRef>
              <c:f>Sheet1!$D$1</c:f>
              <c:strCache>
                <c:ptCount val="1"/>
                <c:pt idx="0">
                  <c:v>Sales (Left Axis)</c:v>
                </c:pt>
              </c:strCache>
            </c:strRef>
          </c:tx>
          <c:spPr>
            <a:solidFill>
              <a:srgbClr val="00B050"/>
            </a:solidFill>
            <a:ln w="5992">
              <a:solidFill>
                <a:schemeClr val="tx1"/>
              </a:solidFill>
              <a:prstDash val="solid"/>
            </a:ln>
          </c:spP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Sheet1!$D$2:$D$289</c:f>
              <c:numCache>
                <c:formatCode>General</c:formatCode>
                <c:ptCount val="288"/>
                <c:pt idx="0">
                  <c:v>5047</c:v>
                </c:pt>
                <c:pt idx="1">
                  <c:v>4956</c:v>
                </c:pt>
                <c:pt idx="2">
                  <c:v>5124</c:v>
                </c:pt>
                <c:pt idx="3">
                  <c:v>5024</c:v>
                </c:pt>
                <c:pt idx="4">
                  <c:v>4956</c:v>
                </c:pt>
                <c:pt idx="5">
                  <c:v>4857</c:v>
                </c:pt>
                <c:pt idx="6">
                  <c:v>4790</c:v>
                </c:pt>
                <c:pt idx="7">
                  <c:v>5270</c:v>
                </c:pt>
                <c:pt idx="8">
                  <c:v>5140</c:v>
                </c:pt>
                <c:pt idx="9">
                  <c:v>5140</c:v>
                </c:pt>
                <c:pt idx="10">
                  <c:v>5000</c:v>
                </c:pt>
                <c:pt idx="11">
                  <c:v>4870</c:v>
                </c:pt>
                <c:pt idx="12">
                  <c:v>4870</c:v>
                </c:pt>
                <c:pt idx="13">
                  <c:v>5180</c:v>
                </c:pt>
                <c:pt idx="14">
                  <c:v>5440</c:v>
                </c:pt>
                <c:pt idx="15">
                  <c:v>5200</c:v>
                </c:pt>
                <c:pt idx="16">
                  <c:v>5360</c:v>
                </c:pt>
                <c:pt idx="17">
                  <c:v>5330</c:v>
                </c:pt>
                <c:pt idx="18">
                  <c:v>5200</c:v>
                </c:pt>
                <c:pt idx="19">
                  <c:v>5540</c:v>
                </c:pt>
                <c:pt idx="20">
                  <c:v>4900</c:v>
                </c:pt>
                <c:pt idx="21">
                  <c:v>5180</c:v>
                </c:pt>
                <c:pt idx="22">
                  <c:v>5230</c:v>
                </c:pt>
                <c:pt idx="23">
                  <c:v>5190</c:v>
                </c:pt>
                <c:pt idx="24">
                  <c:v>6050</c:v>
                </c:pt>
                <c:pt idx="25">
                  <c:v>5890</c:v>
                </c:pt>
                <c:pt idx="26">
                  <c:v>5410</c:v>
                </c:pt>
                <c:pt idx="27">
                  <c:v>5770</c:v>
                </c:pt>
                <c:pt idx="28">
                  <c:v>5740</c:v>
                </c:pt>
                <c:pt idx="29">
                  <c:v>5100</c:v>
                </c:pt>
                <c:pt idx="30">
                  <c:v>5300</c:v>
                </c:pt>
                <c:pt idx="31">
                  <c:v>5440</c:v>
                </c:pt>
                <c:pt idx="32">
                  <c:v>5770</c:v>
                </c:pt>
                <c:pt idx="33">
                  <c:v>5760</c:v>
                </c:pt>
                <c:pt idx="34">
                  <c:v>5570</c:v>
                </c:pt>
                <c:pt idx="35">
                  <c:v>5860</c:v>
                </c:pt>
                <c:pt idx="36">
                  <c:v>6100</c:v>
                </c:pt>
                <c:pt idx="37">
                  <c:v>5860</c:v>
                </c:pt>
                <c:pt idx="38">
                  <c:v>5530</c:v>
                </c:pt>
                <c:pt idx="39">
                  <c:v>5800</c:v>
                </c:pt>
                <c:pt idx="40">
                  <c:v>5850</c:v>
                </c:pt>
                <c:pt idx="41">
                  <c:v>5830</c:v>
                </c:pt>
                <c:pt idx="42">
                  <c:v>5830</c:v>
                </c:pt>
                <c:pt idx="43">
                  <c:v>6130</c:v>
                </c:pt>
                <c:pt idx="44">
                  <c:v>6470</c:v>
                </c:pt>
                <c:pt idx="45">
                  <c:v>6350</c:v>
                </c:pt>
                <c:pt idx="46">
                  <c:v>6050</c:v>
                </c:pt>
                <c:pt idx="47">
                  <c:v>6470</c:v>
                </c:pt>
                <c:pt idx="48">
                  <c:v>6000</c:v>
                </c:pt>
                <c:pt idx="49">
                  <c:v>6130</c:v>
                </c:pt>
                <c:pt idx="50">
                  <c:v>6480</c:v>
                </c:pt>
                <c:pt idx="51">
                  <c:v>6630</c:v>
                </c:pt>
                <c:pt idx="52">
                  <c:v>6810</c:v>
                </c:pt>
                <c:pt idx="53">
                  <c:v>6950</c:v>
                </c:pt>
                <c:pt idx="54">
                  <c:v>6720</c:v>
                </c:pt>
                <c:pt idx="55">
                  <c:v>6550</c:v>
                </c:pt>
                <c:pt idx="56">
                  <c:v>6750</c:v>
                </c:pt>
                <c:pt idx="57">
                  <c:v>6760</c:v>
                </c:pt>
                <c:pt idx="58">
                  <c:v>6920</c:v>
                </c:pt>
                <c:pt idx="59">
                  <c:v>6690</c:v>
                </c:pt>
                <c:pt idx="60" formatCode="#,##0">
                  <c:v>6920</c:v>
                </c:pt>
                <c:pt idx="61" formatCode="#,##0">
                  <c:v>6930</c:v>
                </c:pt>
                <c:pt idx="62" formatCode="#,##0">
                  <c:v>6970</c:v>
                </c:pt>
                <c:pt idx="63" formatCode="#,##0">
                  <c:v>7170</c:v>
                </c:pt>
                <c:pt idx="64" formatCode="#,##0">
                  <c:v>7140</c:v>
                </c:pt>
                <c:pt idx="65" formatCode="#,##0">
                  <c:v>7270</c:v>
                </c:pt>
                <c:pt idx="66" formatCode="#,##0">
                  <c:v>7130</c:v>
                </c:pt>
                <c:pt idx="67" formatCode="#,##0">
                  <c:v>7210</c:v>
                </c:pt>
                <c:pt idx="68" formatCode="#,##0">
                  <c:v>7200</c:v>
                </c:pt>
                <c:pt idx="69" formatCode="#,##0">
                  <c:v>7050</c:v>
                </c:pt>
                <c:pt idx="70" formatCode="#,##0">
                  <c:v>7030</c:v>
                </c:pt>
                <c:pt idx="71" formatCode="#,##0">
                  <c:v>6750</c:v>
                </c:pt>
                <c:pt idx="72" formatCode="#,##0">
                  <c:v>6750</c:v>
                </c:pt>
                <c:pt idx="73">
                  <c:v>6940</c:v>
                </c:pt>
                <c:pt idx="74">
                  <c:v>6900</c:v>
                </c:pt>
                <c:pt idx="75">
                  <c:v>6710</c:v>
                </c:pt>
                <c:pt idx="76">
                  <c:v>6680</c:v>
                </c:pt>
                <c:pt idx="77">
                  <c:v>6490</c:v>
                </c:pt>
                <c:pt idx="78">
                  <c:v>6320</c:v>
                </c:pt>
                <c:pt idx="79">
                  <c:v>6310</c:v>
                </c:pt>
                <c:pt idx="80">
                  <c:v>6230</c:v>
                </c:pt>
                <c:pt idx="81">
                  <c:v>6270</c:v>
                </c:pt>
                <c:pt idx="82">
                  <c:v>6250</c:v>
                </c:pt>
                <c:pt idx="83">
                  <c:v>6270</c:v>
                </c:pt>
                <c:pt idx="84">
                  <c:v>5740</c:v>
                </c:pt>
                <c:pt idx="85">
                  <c:v>5790</c:v>
                </c:pt>
                <c:pt idx="86">
                  <c:v>5460</c:v>
                </c:pt>
                <c:pt idx="87">
                  <c:v>5290</c:v>
                </c:pt>
                <c:pt idx="88">
                  <c:v>5270</c:v>
                </c:pt>
                <c:pt idx="89">
                  <c:v>5120</c:v>
                </c:pt>
                <c:pt idx="90">
                  <c:v>5070</c:v>
                </c:pt>
                <c:pt idx="91">
                  <c:v>4870</c:v>
                </c:pt>
                <c:pt idx="92">
                  <c:v>4580</c:v>
                </c:pt>
                <c:pt idx="93">
                  <c:v>4430</c:v>
                </c:pt>
                <c:pt idx="94">
                  <c:v>4460</c:v>
                </c:pt>
                <c:pt idx="95">
                  <c:v>4410</c:v>
                </c:pt>
                <c:pt idx="96">
                  <c:v>4170</c:v>
                </c:pt>
                <c:pt idx="97">
                  <c:v>4120</c:v>
                </c:pt>
                <c:pt idx="98">
                  <c:v>4160</c:v>
                </c:pt>
                <c:pt idx="99">
                  <c:v>4110</c:v>
                </c:pt>
                <c:pt idx="100">
                  <c:v>4140</c:v>
                </c:pt>
                <c:pt idx="101">
                  <c:v>4090</c:v>
                </c:pt>
                <c:pt idx="102">
                  <c:v>4150</c:v>
                </c:pt>
                <c:pt idx="103">
                  <c:v>4190</c:v>
                </c:pt>
                <c:pt idx="104">
                  <c:v>4270</c:v>
                </c:pt>
                <c:pt idx="105">
                  <c:v>4090</c:v>
                </c:pt>
                <c:pt idx="106">
                  <c:v>3770</c:v>
                </c:pt>
                <c:pt idx="107">
                  <c:v>4010</c:v>
                </c:pt>
                <c:pt idx="108">
                  <c:v>3840</c:v>
                </c:pt>
                <c:pt idx="109">
                  <c:v>3950</c:v>
                </c:pt>
                <c:pt idx="110">
                  <c:v>3940</c:v>
                </c:pt>
                <c:pt idx="111">
                  <c:v>3970</c:v>
                </c:pt>
                <c:pt idx="112">
                  <c:v>4010</c:v>
                </c:pt>
                <c:pt idx="113">
                  <c:v>4120</c:v>
                </c:pt>
                <c:pt idx="114">
                  <c:v>4320</c:v>
                </c:pt>
                <c:pt idx="115">
                  <c:v>4400</c:v>
                </c:pt>
                <c:pt idx="116">
                  <c:v>4580</c:v>
                </c:pt>
                <c:pt idx="117">
                  <c:v>4980</c:v>
                </c:pt>
                <c:pt idx="118">
                  <c:v>5380</c:v>
                </c:pt>
                <c:pt idx="119">
                  <c:v>4530</c:v>
                </c:pt>
                <c:pt idx="120">
                  <c:v>4310</c:v>
                </c:pt>
                <c:pt idx="121">
                  <c:v>4290</c:v>
                </c:pt>
                <c:pt idx="122">
                  <c:v>4620</c:v>
                </c:pt>
                <c:pt idx="123">
                  <c:v>4910</c:v>
                </c:pt>
                <c:pt idx="124">
                  <c:v>4850</c:v>
                </c:pt>
                <c:pt idx="125">
                  <c:v>4440</c:v>
                </c:pt>
                <c:pt idx="126">
                  <c:v>3300</c:v>
                </c:pt>
                <c:pt idx="127">
                  <c:v>3620</c:v>
                </c:pt>
                <c:pt idx="128">
                  <c:v>3770</c:v>
                </c:pt>
                <c:pt idx="129">
                  <c:v>3740</c:v>
                </c:pt>
                <c:pt idx="130">
                  <c:v>3940</c:v>
                </c:pt>
                <c:pt idx="131">
                  <c:v>4450</c:v>
                </c:pt>
                <c:pt idx="132">
                  <c:v>4640</c:v>
                </c:pt>
                <c:pt idx="133">
                  <c:v>4220</c:v>
                </c:pt>
                <c:pt idx="134">
                  <c:v>4360</c:v>
                </c:pt>
                <c:pt idx="135">
                  <c:v>4200</c:v>
                </c:pt>
                <c:pt idx="136">
                  <c:v>4150</c:v>
                </c:pt>
                <c:pt idx="137">
                  <c:v>4180</c:v>
                </c:pt>
                <c:pt idx="138">
                  <c:v>4050</c:v>
                </c:pt>
                <c:pt idx="139">
                  <c:v>4410</c:v>
                </c:pt>
                <c:pt idx="140">
                  <c:v>4280</c:v>
                </c:pt>
                <c:pt idx="141">
                  <c:v>4320</c:v>
                </c:pt>
                <c:pt idx="142">
                  <c:v>4400</c:v>
                </c:pt>
                <c:pt idx="143">
                  <c:v>4380</c:v>
                </c:pt>
                <c:pt idx="144">
                  <c:v>4630</c:v>
                </c:pt>
                <c:pt idx="145">
                  <c:v>4600</c:v>
                </c:pt>
                <c:pt idx="146">
                  <c:v>4470</c:v>
                </c:pt>
                <c:pt idx="147">
                  <c:v>4620</c:v>
                </c:pt>
                <c:pt idx="148">
                  <c:v>4620</c:v>
                </c:pt>
                <c:pt idx="149">
                  <c:v>4370</c:v>
                </c:pt>
                <c:pt idx="150">
                  <c:v>4600</c:v>
                </c:pt>
                <c:pt idx="151">
                  <c:v>4840</c:v>
                </c:pt>
                <c:pt idx="152">
                  <c:v>4780</c:v>
                </c:pt>
                <c:pt idx="153">
                  <c:v>4830</c:v>
                </c:pt>
                <c:pt idx="154">
                  <c:v>4960</c:v>
                </c:pt>
                <c:pt idx="155">
                  <c:v>4900</c:v>
                </c:pt>
                <c:pt idx="156">
                  <c:v>4980</c:v>
                </c:pt>
                <c:pt idx="157">
                  <c:v>5060</c:v>
                </c:pt>
                <c:pt idx="158">
                  <c:v>5070</c:v>
                </c:pt>
                <c:pt idx="159">
                  <c:v>5090</c:v>
                </c:pt>
                <c:pt idx="160">
                  <c:v>5140</c:v>
                </c:pt>
                <c:pt idx="161">
                  <c:v>5110</c:v>
                </c:pt>
                <c:pt idx="162">
                  <c:v>5270</c:v>
                </c:pt>
                <c:pt idx="163">
                  <c:v>5260</c:v>
                </c:pt>
                <c:pt idx="164">
                  <c:v>5140</c:v>
                </c:pt>
                <c:pt idx="165">
                  <c:v>5040</c:v>
                </c:pt>
                <c:pt idx="166">
                  <c:v>4920</c:v>
                </c:pt>
                <c:pt idx="167">
                  <c:v>4860</c:v>
                </c:pt>
                <c:pt idx="168">
                  <c:v>4740</c:v>
                </c:pt>
                <c:pt idx="169">
                  <c:v>4720</c:v>
                </c:pt>
                <c:pt idx="170">
                  <c:v>4740</c:v>
                </c:pt>
                <c:pt idx="171">
                  <c:v>4780</c:v>
                </c:pt>
                <c:pt idx="172">
                  <c:v>4900</c:v>
                </c:pt>
                <c:pt idx="173">
                  <c:v>4970</c:v>
                </c:pt>
                <c:pt idx="174">
                  <c:v>4990</c:v>
                </c:pt>
                <c:pt idx="175">
                  <c:v>4960</c:v>
                </c:pt>
                <c:pt idx="176">
                  <c:v>5030</c:v>
                </c:pt>
                <c:pt idx="177">
                  <c:v>5140</c:v>
                </c:pt>
                <c:pt idx="178">
                  <c:v>5040</c:v>
                </c:pt>
                <c:pt idx="179">
                  <c:v>5070</c:v>
                </c:pt>
                <c:pt idx="180">
                  <c:v>4930</c:v>
                </c:pt>
                <c:pt idx="181">
                  <c:v>4970</c:v>
                </c:pt>
                <c:pt idx="182">
                  <c:v>5250</c:v>
                </c:pt>
                <c:pt idx="183">
                  <c:v>5140</c:v>
                </c:pt>
                <c:pt idx="184">
                  <c:v>5290</c:v>
                </c:pt>
                <c:pt idx="185">
                  <c:v>5410</c:v>
                </c:pt>
                <c:pt idx="186">
                  <c:v>5480</c:v>
                </c:pt>
                <c:pt idx="187">
                  <c:v>5290</c:v>
                </c:pt>
                <c:pt idx="188">
                  <c:v>5440</c:v>
                </c:pt>
                <c:pt idx="189">
                  <c:v>5290</c:v>
                </c:pt>
                <c:pt idx="190">
                  <c:v>4860</c:v>
                </c:pt>
                <c:pt idx="191">
                  <c:v>5450</c:v>
                </c:pt>
                <c:pt idx="192">
                  <c:v>5480</c:v>
                </c:pt>
                <c:pt idx="193">
                  <c:v>5200</c:v>
                </c:pt>
                <c:pt idx="194">
                  <c:v>5390</c:v>
                </c:pt>
                <c:pt idx="195">
                  <c:v>5480</c:v>
                </c:pt>
                <c:pt idx="196">
                  <c:v>5470</c:v>
                </c:pt>
                <c:pt idx="197">
                  <c:v>5480</c:v>
                </c:pt>
                <c:pt idx="198">
                  <c:v>5330</c:v>
                </c:pt>
                <c:pt idx="199">
                  <c:v>5340</c:v>
                </c:pt>
                <c:pt idx="200">
                  <c:v>5470</c:v>
                </c:pt>
                <c:pt idx="201">
                  <c:v>5530</c:v>
                </c:pt>
                <c:pt idx="202">
                  <c:v>5600</c:v>
                </c:pt>
                <c:pt idx="203">
                  <c:v>5510</c:v>
                </c:pt>
                <c:pt idx="204">
                  <c:v>5690</c:v>
                </c:pt>
                <c:pt idx="205">
                  <c:v>5470</c:v>
                </c:pt>
                <c:pt idx="206">
                  <c:v>5700</c:v>
                </c:pt>
                <c:pt idx="207">
                  <c:v>5560</c:v>
                </c:pt>
                <c:pt idx="208">
                  <c:v>5620</c:v>
                </c:pt>
                <c:pt idx="209">
                  <c:v>5510</c:v>
                </c:pt>
                <c:pt idx="210">
                  <c:v>5440</c:v>
                </c:pt>
                <c:pt idx="211">
                  <c:v>5350</c:v>
                </c:pt>
                <c:pt idx="212">
                  <c:v>5370</c:v>
                </c:pt>
                <c:pt idx="213">
                  <c:v>5500</c:v>
                </c:pt>
                <c:pt idx="214">
                  <c:v>5720</c:v>
                </c:pt>
                <c:pt idx="215">
                  <c:v>5560</c:v>
                </c:pt>
                <c:pt idx="216">
                  <c:v>5380</c:v>
                </c:pt>
                <c:pt idx="217">
                  <c:v>5540</c:v>
                </c:pt>
                <c:pt idx="218">
                  <c:v>5600</c:v>
                </c:pt>
                <c:pt idx="219">
                  <c:v>5450</c:v>
                </c:pt>
                <c:pt idx="220">
                  <c:v>5400</c:v>
                </c:pt>
                <c:pt idx="221">
                  <c:v>5390</c:v>
                </c:pt>
                <c:pt idx="222">
                  <c:v>5390</c:v>
                </c:pt>
                <c:pt idx="223">
                  <c:v>5350</c:v>
                </c:pt>
                <c:pt idx="224">
                  <c:v>5180</c:v>
                </c:pt>
                <c:pt idx="225">
                  <c:v>5220</c:v>
                </c:pt>
                <c:pt idx="226">
                  <c:v>5210</c:v>
                </c:pt>
                <c:pt idx="227">
                  <c:v>5000</c:v>
                </c:pt>
                <c:pt idx="228">
                  <c:v>4930</c:v>
                </c:pt>
                <c:pt idx="229">
                  <c:v>5480</c:v>
                </c:pt>
                <c:pt idx="230">
                  <c:v>5210</c:v>
                </c:pt>
                <c:pt idx="231">
                  <c:v>5210</c:v>
                </c:pt>
                <c:pt idx="232">
                  <c:v>5360</c:v>
                </c:pt>
                <c:pt idx="233">
                  <c:v>5290</c:v>
                </c:pt>
                <c:pt idx="234">
                  <c:v>5390</c:v>
                </c:pt>
                <c:pt idx="235">
                  <c:v>5430</c:v>
                </c:pt>
                <c:pt idx="236">
                  <c:v>5410</c:v>
                </c:pt>
                <c:pt idx="237">
                  <c:v>5410</c:v>
                </c:pt>
                <c:pt idx="238">
                  <c:v>5320</c:v>
                </c:pt>
                <c:pt idx="239">
                  <c:v>5530</c:v>
                </c:pt>
                <c:pt idx="240">
                  <c:v>5420</c:v>
                </c:pt>
                <c:pt idx="241">
                  <c:v>5760</c:v>
                </c:pt>
                <c:pt idx="242">
                  <c:v>5270</c:v>
                </c:pt>
                <c:pt idx="243">
                  <c:v>4330</c:v>
                </c:pt>
                <c:pt idx="244">
                  <c:v>3910</c:v>
                </c:pt>
                <c:pt idx="245">
                  <c:v>4720</c:v>
                </c:pt>
                <c:pt idx="246">
                  <c:v>5860</c:v>
                </c:pt>
                <c:pt idx="247">
                  <c:v>5860</c:v>
                </c:pt>
                <c:pt idx="248">
                  <c:v>5860</c:v>
                </c:pt>
                <c:pt idx="249">
                  <c:v>5860</c:v>
                </c:pt>
              </c:numCache>
            </c:numRef>
          </c:val>
          <c:extLst xmlns:c16r2="http://schemas.microsoft.com/office/drawing/2015/06/chart">
            <c:ext xmlns:c16="http://schemas.microsoft.com/office/drawing/2014/chart" uri="{C3380CC4-5D6E-409C-BE32-E72D297353CC}">
              <c16:uniqueId val="{00000001-F501-440F-AF50-2A0B54D74F02}"/>
            </c:ext>
          </c:extLst>
        </c:ser>
        <c:dLbls>
          <c:showLegendKey val="0"/>
          <c:showVal val="0"/>
          <c:showCatName val="0"/>
          <c:showSerName val="0"/>
          <c:showPercent val="0"/>
          <c:showBubbleSize val="0"/>
        </c:dLbls>
        <c:axId val="222274688"/>
        <c:axId val="222276608"/>
      </c:areaChart>
      <c:lineChart>
        <c:grouping val="standard"/>
        <c:varyColors val="0"/>
        <c:ser>
          <c:idx val="3"/>
          <c:order val="3"/>
          <c:tx>
            <c:strRef>
              <c:f>Sheet1!$E$1</c:f>
              <c:strCache>
                <c:ptCount val="1"/>
                <c:pt idx="0">
                  <c:v>Healthy Housing Market</c:v>
                </c:pt>
              </c:strCache>
            </c:strRef>
          </c:tx>
          <c:spPr>
            <a:ln w="17976">
              <a:solidFill>
                <a:schemeClr val="accent2"/>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Sheet1!$E$2:$E$289</c:f>
              <c:numCache>
                <c:formatCode>General</c:formatCode>
                <c:ptCount val="288"/>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numCache>
            </c:numRef>
          </c:val>
          <c:smooth val="0"/>
          <c:extLst xmlns:c16r2="http://schemas.microsoft.com/office/drawing/2015/06/chart">
            <c:ext xmlns:c16="http://schemas.microsoft.com/office/drawing/2014/chart" uri="{C3380CC4-5D6E-409C-BE32-E72D297353CC}">
              <c16:uniqueId val="{00000002-F501-440F-AF50-2A0B54D74F02}"/>
            </c:ext>
          </c:extLst>
        </c:ser>
        <c:ser>
          <c:idx val="4"/>
          <c:order val="4"/>
          <c:tx>
            <c:strRef>
              <c:f>Sheet1!$F$1</c:f>
              <c:strCache>
                <c:ptCount val="1"/>
                <c:pt idx="0">
                  <c:v>Home Sales Foecast (Left Axis)</c:v>
                </c:pt>
              </c:strCache>
            </c:strRef>
          </c:tx>
          <c:spPr>
            <a:ln w="5992">
              <a:solidFill>
                <a:schemeClr val="accent4"/>
              </a:solidFill>
              <a:prstDash val="solid"/>
            </a:ln>
          </c:spPr>
          <c:marker>
            <c:symbol val="star"/>
            <c:size val="2"/>
            <c:spPr>
              <a:solidFill>
                <a:schemeClr val="accent4"/>
              </a:solidFill>
              <a:ln>
                <a:solidFill>
                  <a:schemeClr val="accent4"/>
                </a:solidFill>
                <a:prstDash val="solid"/>
              </a:ln>
            </c:spPr>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Sheet1!$F$2:$F$289</c:f>
              <c:numCache>
                <c:formatCode>General</c:formatCode>
                <c:ptCount val="288"/>
                <c:pt idx="252">
                  <c:v>5100</c:v>
                </c:pt>
                <c:pt idx="253">
                  <c:v>5100</c:v>
                </c:pt>
                <c:pt idx="254">
                  <c:v>5100</c:v>
                </c:pt>
                <c:pt idx="255">
                  <c:v>5100</c:v>
                </c:pt>
                <c:pt idx="256">
                  <c:v>5100</c:v>
                </c:pt>
                <c:pt idx="257">
                  <c:v>5100</c:v>
                </c:pt>
                <c:pt idx="258">
                  <c:v>5200</c:v>
                </c:pt>
                <c:pt idx="259">
                  <c:v>5200</c:v>
                </c:pt>
                <c:pt idx="260">
                  <c:v>5200</c:v>
                </c:pt>
                <c:pt idx="261">
                  <c:v>5200</c:v>
                </c:pt>
                <c:pt idx="262">
                  <c:v>5200</c:v>
                </c:pt>
                <c:pt idx="263">
                  <c:v>5200</c:v>
                </c:pt>
                <c:pt idx="264">
                  <c:v>5200</c:v>
                </c:pt>
                <c:pt idx="265">
                  <c:v>5200</c:v>
                </c:pt>
                <c:pt idx="266">
                  <c:v>5200</c:v>
                </c:pt>
                <c:pt idx="267">
                  <c:v>5200</c:v>
                </c:pt>
                <c:pt idx="268">
                  <c:v>5200</c:v>
                </c:pt>
                <c:pt idx="269">
                  <c:v>5200</c:v>
                </c:pt>
                <c:pt idx="270">
                  <c:v>5400</c:v>
                </c:pt>
                <c:pt idx="271">
                  <c:v>5400</c:v>
                </c:pt>
                <c:pt idx="272">
                  <c:v>5400</c:v>
                </c:pt>
                <c:pt idx="273">
                  <c:v>5400</c:v>
                </c:pt>
                <c:pt idx="274">
                  <c:v>5400</c:v>
                </c:pt>
                <c:pt idx="275">
                  <c:v>5400</c:v>
                </c:pt>
                <c:pt idx="276">
                  <c:v>5400</c:v>
                </c:pt>
                <c:pt idx="277">
                  <c:v>5400</c:v>
                </c:pt>
                <c:pt idx="278">
                  <c:v>5400</c:v>
                </c:pt>
                <c:pt idx="279">
                  <c:v>5400</c:v>
                </c:pt>
                <c:pt idx="280">
                  <c:v>5400</c:v>
                </c:pt>
                <c:pt idx="281">
                  <c:v>5400</c:v>
                </c:pt>
                <c:pt idx="282">
                  <c:v>5400</c:v>
                </c:pt>
                <c:pt idx="283">
                  <c:v>5400</c:v>
                </c:pt>
                <c:pt idx="284">
                  <c:v>5400</c:v>
                </c:pt>
                <c:pt idx="285">
                  <c:v>5400</c:v>
                </c:pt>
                <c:pt idx="286">
                  <c:v>5400</c:v>
                </c:pt>
                <c:pt idx="287">
                  <c:v>5400</c:v>
                </c:pt>
              </c:numCache>
            </c:numRef>
          </c:val>
          <c:smooth val="0"/>
          <c:extLst xmlns:c16r2="http://schemas.microsoft.com/office/drawing/2015/06/chart">
            <c:ext xmlns:c16="http://schemas.microsoft.com/office/drawing/2014/chart" uri="{C3380CC4-5D6E-409C-BE32-E72D297353CC}">
              <c16:uniqueId val="{00000003-F501-440F-AF50-2A0B54D74F02}"/>
            </c:ext>
          </c:extLst>
        </c:ser>
        <c:dLbls>
          <c:showLegendKey val="0"/>
          <c:showVal val="0"/>
          <c:showCatName val="0"/>
          <c:showSerName val="0"/>
          <c:showPercent val="0"/>
          <c:showBubbleSize val="0"/>
        </c:dLbls>
        <c:marker val="1"/>
        <c:smooth val="0"/>
        <c:axId val="222274688"/>
        <c:axId val="222276608"/>
      </c:lineChart>
      <c:lineChart>
        <c:grouping val="standard"/>
        <c:varyColors val="0"/>
        <c:ser>
          <c:idx val="1"/>
          <c:order val="0"/>
          <c:tx>
            <c:strRef>
              <c:f>Sheet1!$B$1</c:f>
              <c:strCache>
                <c:ptCount val="1"/>
                <c:pt idx="0">
                  <c:v>Inventories (Right Axis)</c:v>
                </c:pt>
              </c:strCache>
            </c:strRef>
          </c:tx>
          <c:spPr>
            <a:ln w="12700">
              <a:solidFill>
                <a:srgbClr val="0070C0"/>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Sheet1!$B$2:$B$289</c:f>
              <c:numCache>
                <c:formatCode>General</c:formatCode>
                <c:ptCount val="288"/>
                <c:pt idx="31">
                  <c:v>2312</c:v>
                </c:pt>
                <c:pt idx="32">
                  <c:v>2452</c:v>
                </c:pt>
                <c:pt idx="33">
                  <c:v>2304</c:v>
                </c:pt>
                <c:pt idx="34">
                  <c:v>2321</c:v>
                </c:pt>
                <c:pt idx="35">
                  <c:v>2051</c:v>
                </c:pt>
                <c:pt idx="36">
                  <c:v>2288</c:v>
                </c:pt>
                <c:pt idx="37">
                  <c:v>2149</c:v>
                </c:pt>
                <c:pt idx="38">
                  <c:v>2258</c:v>
                </c:pt>
                <c:pt idx="39">
                  <c:v>2513</c:v>
                </c:pt>
                <c:pt idx="40">
                  <c:v>2340</c:v>
                </c:pt>
                <c:pt idx="41">
                  <c:v>2478</c:v>
                </c:pt>
                <c:pt idx="42">
                  <c:v>2235</c:v>
                </c:pt>
                <c:pt idx="43">
                  <c:v>2350</c:v>
                </c:pt>
                <c:pt idx="44">
                  <c:v>2318</c:v>
                </c:pt>
                <c:pt idx="45">
                  <c:v>2434</c:v>
                </c:pt>
                <c:pt idx="46">
                  <c:v>2470</c:v>
                </c:pt>
                <c:pt idx="47">
                  <c:v>2318</c:v>
                </c:pt>
                <c:pt idx="48">
                  <c:v>2200</c:v>
                </c:pt>
                <c:pt idx="49">
                  <c:v>2350</c:v>
                </c:pt>
                <c:pt idx="50">
                  <c:v>2376</c:v>
                </c:pt>
                <c:pt idx="51">
                  <c:v>2376</c:v>
                </c:pt>
                <c:pt idx="52">
                  <c:v>2440</c:v>
                </c:pt>
                <c:pt idx="53">
                  <c:v>2375</c:v>
                </c:pt>
                <c:pt idx="54">
                  <c:v>2464</c:v>
                </c:pt>
                <c:pt idx="55">
                  <c:v>2456</c:v>
                </c:pt>
                <c:pt idx="56">
                  <c:v>2475</c:v>
                </c:pt>
                <c:pt idx="57">
                  <c:v>2422</c:v>
                </c:pt>
                <c:pt idx="58">
                  <c:v>2480</c:v>
                </c:pt>
                <c:pt idx="59">
                  <c:v>2174</c:v>
                </c:pt>
                <c:pt idx="60">
                  <c:v>2147</c:v>
                </c:pt>
                <c:pt idx="61">
                  <c:v>2330</c:v>
                </c:pt>
                <c:pt idx="62">
                  <c:v>2297</c:v>
                </c:pt>
                <c:pt idx="63">
                  <c:v>2474</c:v>
                </c:pt>
                <c:pt idx="64">
                  <c:v>2556</c:v>
                </c:pt>
                <c:pt idx="65">
                  <c:v>2678</c:v>
                </c:pt>
                <c:pt idx="66">
                  <c:v>2756</c:v>
                </c:pt>
                <c:pt idx="67">
                  <c:v>2841</c:v>
                </c:pt>
                <c:pt idx="68">
                  <c:v>2772</c:v>
                </c:pt>
                <c:pt idx="69">
                  <c:v>2868</c:v>
                </c:pt>
                <c:pt idx="70">
                  <c:v>2924</c:v>
                </c:pt>
                <c:pt idx="71">
                  <c:v>2846</c:v>
                </c:pt>
                <c:pt idx="72">
                  <c:v>2883</c:v>
                </c:pt>
                <c:pt idx="73">
                  <c:v>2985</c:v>
                </c:pt>
                <c:pt idx="74">
                  <c:v>3198</c:v>
                </c:pt>
                <c:pt idx="75">
                  <c:v>3415</c:v>
                </c:pt>
                <c:pt idx="76">
                  <c:v>3589</c:v>
                </c:pt>
                <c:pt idx="77">
                  <c:v>3738</c:v>
                </c:pt>
                <c:pt idx="78">
                  <c:v>3861</c:v>
                </c:pt>
                <c:pt idx="79">
                  <c:v>3844</c:v>
                </c:pt>
                <c:pt idx="80">
                  <c:v>3783</c:v>
                </c:pt>
                <c:pt idx="81">
                  <c:v>3860</c:v>
                </c:pt>
                <c:pt idx="82">
                  <c:v>3810</c:v>
                </c:pt>
                <c:pt idx="83">
                  <c:v>3450</c:v>
                </c:pt>
                <c:pt idx="84">
                  <c:v>3150</c:v>
                </c:pt>
                <c:pt idx="85">
                  <c:v>3380</c:v>
                </c:pt>
                <c:pt idx="86">
                  <c:v>3380</c:v>
                </c:pt>
                <c:pt idx="87">
                  <c:v>3750</c:v>
                </c:pt>
                <c:pt idx="88">
                  <c:v>3910</c:v>
                </c:pt>
                <c:pt idx="89">
                  <c:v>3870</c:v>
                </c:pt>
                <c:pt idx="90">
                  <c:v>4040</c:v>
                </c:pt>
                <c:pt idx="91">
                  <c:v>3890</c:v>
                </c:pt>
                <c:pt idx="92">
                  <c:v>3890</c:v>
                </c:pt>
                <c:pt idx="93">
                  <c:v>3910</c:v>
                </c:pt>
                <c:pt idx="94">
                  <c:v>3700</c:v>
                </c:pt>
                <c:pt idx="95">
                  <c:v>3520</c:v>
                </c:pt>
                <c:pt idx="96">
                  <c:v>3490</c:v>
                </c:pt>
                <c:pt idx="97">
                  <c:v>3380</c:v>
                </c:pt>
                <c:pt idx="98">
                  <c:v>3410</c:v>
                </c:pt>
                <c:pt idx="99">
                  <c:v>3810</c:v>
                </c:pt>
                <c:pt idx="100">
                  <c:v>3730</c:v>
                </c:pt>
                <c:pt idx="101">
                  <c:v>3770</c:v>
                </c:pt>
                <c:pt idx="102">
                  <c:v>3820</c:v>
                </c:pt>
                <c:pt idx="103">
                  <c:v>3610</c:v>
                </c:pt>
                <c:pt idx="104">
                  <c:v>3610</c:v>
                </c:pt>
                <c:pt idx="105">
                  <c:v>3560</c:v>
                </c:pt>
                <c:pt idx="106">
                  <c:v>3470</c:v>
                </c:pt>
                <c:pt idx="107">
                  <c:v>3130</c:v>
                </c:pt>
                <c:pt idx="108">
                  <c:v>3030</c:v>
                </c:pt>
                <c:pt idx="109">
                  <c:v>3200</c:v>
                </c:pt>
                <c:pt idx="110">
                  <c:v>3090</c:v>
                </c:pt>
                <c:pt idx="111">
                  <c:v>3330</c:v>
                </c:pt>
                <c:pt idx="112">
                  <c:v>3220</c:v>
                </c:pt>
                <c:pt idx="113">
                  <c:v>3220</c:v>
                </c:pt>
                <c:pt idx="114">
                  <c:v>3380</c:v>
                </c:pt>
                <c:pt idx="115">
                  <c:v>3300</c:v>
                </c:pt>
                <c:pt idx="116">
                  <c:v>3120</c:v>
                </c:pt>
                <c:pt idx="117">
                  <c:v>2970</c:v>
                </c:pt>
                <c:pt idx="118">
                  <c:v>2950</c:v>
                </c:pt>
                <c:pt idx="119">
                  <c:v>2740</c:v>
                </c:pt>
                <c:pt idx="120">
                  <c:v>2750</c:v>
                </c:pt>
                <c:pt idx="121">
                  <c:v>3000</c:v>
                </c:pt>
                <c:pt idx="122">
                  <c:v>3090</c:v>
                </c:pt>
                <c:pt idx="123">
                  <c:v>3420</c:v>
                </c:pt>
                <c:pt idx="124">
                  <c:v>3310</c:v>
                </c:pt>
                <c:pt idx="125">
                  <c:v>3310</c:v>
                </c:pt>
                <c:pt idx="126">
                  <c:v>3410</c:v>
                </c:pt>
                <c:pt idx="127">
                  <c:v>3520</c:v>
                </c:pt>
                <c:pt idx="128">
                  <c:v>3410</c:v>
                </c:pt>
                <c:pt idx="129">
                  <c:v>3290</c:v>
                </c:pt>
                <c:pt idx="130">
                  <c:v>3150</c:v>
                </c:pt>
                <c:pt idx="131">
                  <c:v>3020</c:v>
                </c:pt>
                <c:pt idx="132">
                  <c:v>2910</c:v>
                </c:pt>
                <c:pt idx="133">
                  <c:v>3010</c:v>
                </c:pt>
                <c:pt idx="134">
                  <c:v>3030</c:v>
                </c:pt>
                <c:pt idx="135">
                  <c:v>3200</c:v>
                </c:pt>
                <c:pt idx="136">
                  <c:v>3130</c:v>
                </c:pt>
                <c:pt idx="137">
                  <c:v>3160</c:v>
                </c:pt>
                <c:pt idx="138">
                  <c:v>3150</c:v>
                </c:pt>
                <c:pt idx="139">
                  <c:v>3020</c:v>
                </c:pt>
                <c:pt idx="140">
                  <c:v>2900</c:v>
                </c:pt>
                <c:pt idx="141">
                  <c:v>2740</c:v>
                </c:pt>
                <c:pt idx="142">
                  <c:v>2620</c:v>
                </c:pt>
                <c:pt idx="143">
                  <c:v>2320</c:v>
                </c:pt>
                <c:pt idx="144">
                  <c:v>2330</c:v>
                </c:pt>
                <c:pt idx="145">
                  <c:v>2400</c:v>
                </c:pt>
                <c:pt idx="146">
                  <c:v>2320</c:v>
                </c:pt>
                <c:pt idx="147">
                  <c:v>2500</c:v>
                </c:pt>
                <c:pt idx="148">
                  <c:v>2470</c:v>
                </c:pt>
                <c:pt idx="149">
                  <c:v>2370</c:v>
                </c:pt>
                <c:pt idx="150">
                  <c:v>2400</c:v>
                </c:pt>
                <c:pt idx="151">
                  <c:v>2400</c:v>
                </c:pt>
                <c:pt idx="152">
                  <c:v>2170</c:v>
                </c:pt>
                <c:pt idx="153">
                  <c:v>2110</c:v>
                </c:pt>
                <c:pt idx="154">
                  <c:v>1990</c:v>
                </c:pt>
                <c:pt idx="155">
                  <c:v>1830</c:v>
                </c:pt>
                <c:pt idx="156">
                  <c:v>1770</c:v>
                </c:pt>
                <c:pt idx="157">
                  <c:v>1900</c:v>
                </c:pt>
                <c:pt idx="158">
                  <c:v>1930</c:v>
                </c:pt>
                <c:pt idx="159">
                  <c:v>2150</c:v>
                </c:pt>
                <c:pt idx="160">
                  <c:v>2150</c:v>
                </c:pt>
                <c:pt idx="161">
                  <c:v>2160</c:v>
                </c:pt>
                <c:pt idx="162">
                  <c:v>2240</c:v>
                </c:pt>
                <c:pt idx="163">
                  <c:v>2210</c:v>
                </c:pt>
                <c:pt idx="164">
                  <c:v>2170</c:v>
                </c:pt>
                <c:pt idx="165">
                  <c:v>2110</c:v>
                </c:pt>
                <c:pt idx="166">
                  <c:v>2050</c:v>
                </c:pt>
                <c:pt idx="167">
                  <c:v>1860</c:v>
                </c:pt>
                <c:pt idx="168" formatCode="#,##0">
                  <c:v>1880</c:v>
                </c:pt>
                <c:pt idx="169" formatCode="#,##0">
                  <c:v>1900</c:v>
                </c:pt>
                <c:pt idx="170" formatCode="#,##0">
                  <c:v>1960</c:v>
                </c:pt>
                <c:pt idx="171" formatCode="#,##0">
                  <c:v>2230</c:v>
                </c:pt>
                <c:pt idx="172" formatCode="#,##0">
                  <c:v>2250</c:v>
                </c:pt>
                <c:pt idx="173" formatCode="#,##0">
                  <c:v>2290</c:v>
                </c:pt>
                <c:pt idx="174" formatCode="#,##0">
                  <c:v>2350</c:v>
                </c:pt>
                <c:pt idx="175" formatCode="#,##0">
                  <c:v>2330</c:v>
                </c:pt>
                <c:pt idx="176" formatCode="#,##0">
                  <c:v>2280</c:v>
                </c:pt>
                <c:pt idx="177" formatCode="#,##0">
                  <c:v>2240</c:v>
                </c:pt>
                <c:pt idx="178" formatCode="#,##0">
                  <c:v>2080</c:v>
                </c:pt>
                <c:pt idx="179" formatCode="#,##0">
                  <c:v>1860</c:v>
                </c:pt>
                <c:pt idx="180" formatCode="#,##0">
                  <c:v>1860</c:v>
                </c:pt>
                <c:pt idx="181" formatCode="#,##0">
                  <c:v>1900</c:v>
                </c:pt>
                <c:pt idx="182" formatCode="#,##0">
                  <c:v>2010</c:v>
                </c:pt>
                <c:pt idx="183" formatCode="#,##0">
                  <c:v>2220</c:v>
                </c:pt>
                <c:pt idx="184" formatCode="#,##0">
                  <c:v>2280</c:v>
                </c:pt>
                <c:pt idx="185" formatCode="#,##0">
                  <c:v>2250</c:v>
                </c:pt>
                <c:pt idx="186" formatCode="#,##0">
                  <c:v>2260</c:v>
                </c:pt>
                <c:pt idx="187" formatCode="#,##0">
                  <c:v>2270</c:v>
                </c:pt>
                <c:pt idx="188" formatCode="#,##0">
                  <c:v>2190</c:v>
                </c:pt>
                <c:pt idx="189" formatCode="#,##0">
                  <c:v>2110</c:v>
                </c:pt>
                <c:pt idx="190" formatCode="#,##0">
                  <c:v>2040</c:v>
                </c:pt>
                <c:pt idx="191" formatCode="#,##0">
                  <c:v>1760</c:v>
                </c:pt>
                <c:pt idx="192">
                  <c:v>1820</c:v>
                </c:pt>
                <c:pt idx="193">
                  <c:v>1870</c:v>
                </c:pt>
                <c:pt idx="194">
                  <c:v>1960</c:v>
                </c:pt>
                <c:pt idx="195">
                  <c:v>2120</c:v>
                </c:pt>
                <c:pt idx="196">
                  <c:v>2140</c:v>
                </c:pt>
                <c:pt idx="197">
                  <c:v>2110</c:v>
                </c:pt>
                <c:pt idx="198">
                  <c:v>2110</c:v>
                </c:pt>
                <c:pt idx="199">
                  <c:v>2010</c:v>
                </c:pt>
                <c:pt idx="200">
                  <c:v>2030</c:v>
                </c:pt>
                <c:pt idx="201">
                  <c:v>2010</c:v>
                </c:pt>
                <c:pt idx="202">
                  <c:v>1850</c:v>
                </c:pt>
                <c:pt idx="203">
                  <c:v>1650</c:v>
                </c:pt>
                <c:pt idx="204">
                  <c:v>1680</c:v>
                </c:pt>
                <c:pt idx="205">
                  <c:v>1730</c:v>
                </c:pt>
                <c:pt idx="206">
                  <c:v>1800</c:v>
                </c:pt>
                <c:pt idx="207">
                  <c:v>1920</c:v>
                </c:pt>
                <c:pt idx="208">
                  <c:v>1970</c:v>
                </c:pt>
                <c:pt idx="209">
                  <c:v>1940</c:v>
                </c:pt>
                <c:pt idx="210">
                  <c:v>1920</c:v>
                </c:pt>
                <c:pt idx="211">
                  <c:v>1870</c:v>
                </c:pt>
                <c:pt idx="212">
                  <c:v>1860</c:v>
                </c:pt>
                <c:pt idx="213">
                  <c:v>1800</c:v>
                </c:pt>
                <c:pt idx="214">
                  <c:v>1670</c:v>
                </c:pt>
                <c:pt idx="215">
                  <c:v>1460</c:v>
                </c:pt>
                <c:pt idx="216">
                  <c:v>1520</c:v>
                </c:pt>
                <c:pt idx="217">
                  <c:v>1580</c:v>
                </c:pt>
                <c:pt idx="218">
                  <c:v>1640</c:v>
                </c:pt>
                <c:pt idx="219">
                  <c:v>1800</c:v>
                </c:pt>
                <c:pt idx="220">
                  <c:v>1870</c:v>
                </c:pt>
                <c:pt idx="221">
                  <c:v>1930</c:v>
                </c:pt>
                <c:pt idx="222">
                  <c:v>1920</c:v>
                </c:pt>
                <c:pt idx="223">
                  <c:v>1910</c:v>
                </c:pt>
                <c:pt idx="224">
                  <c:v>1880</c:v>
                </c:pt>
                <c:pt idx="225">
                  <c:v>1850</c:v>
                </c:pt>
                <c:pt idx="226">
                  <c:v>1740</c:v>
                </c:pt>
                <c:pt idx="227">
                  <c:v>1530</c:v>
                </c:pt>
                <c:pt idx="228">
                  <c:v>1590</c:v>
                </c:pt>
                <c:pt idx="229">
                  <c:v>1630</c:v>
                </c:pt>
                <c:pt idx="230">
                  <c:v>1670</c:v>
                </c:pt>
                <c:pt idx="231">
                  <c:v>1830</c:v>
                </c:pt>
                <c:pt idx="232">
                  <c:v>1910</c:v>
                </c:pt>
                <c:pt idx="233">
                  <c:v>1920</c:v>
                </c:pt>
                <c:pt idx="234">
                  <c:v>1890</c:v>
                </c:pt>
              </c:numCache>
            </c:numRef>
          </c:val>
          <c:smooth val="0"/>
          <c:extLst xmlns:c16r2="http://schemas.microsoft.com/office/drawing/2015/06/chart">
            <c:ext xmlns:c16="http://schemas.microsoft.com/office/drawing/2014/chart" uri="{C3380CC4-5D6E-409C-BE32-E72D297353CC}">
              <c16:uniqueId val="{00000004-F501-440F-AF50-2A0B54D74F02}"/>
            </c:ext>
          </c:extLst>
        </c:ser>
        <c:dLbls>
          <c:showLegendKey val="0"/>
          <c:showVal val="0"/>
          <c:showCatName val="0"/>
          <c:showSerName val="0"/>
          <c:showPercent val="0"/>
          <c:showBubbleSize val="0"/>
        </c:dLbls>
        <c:marker val="1"/>
        <c:smooth val="0"/>
        <c:axId val="222320512"/>
        <c:axId val="222324608"/>
      </c:lineChart>
      <c:catAx>
        <c:axId val="222274688"/>
        <c:scaling>
          <c:orientation val="minMax"/>
        </c:scaling>
        <c:delete val="0"/>
        <c:axPos val="b"/>
        <c:numFmt formatCode="General" sourceLinked="1"/>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2276608"/>
        <c:crosses val="autoZero"/>
        <c:auto val="1"/>
        <c:lblAlgn val="ctr"/>
        <c:lblOffset val="100"/>
        <c:tickLblSkip val="24"/>
        <c:tickMarkSkip val="12"/>
        <c:noMultiLvlLbl val="0"/>
      </c:catAx>
      <c:valAx>
        <c:axId val="222276608"/>
        <c:scaling>
          <c:orientation val="minMax"/>
          <c:max val="8000"/>
          <c:min val="2000"/>
        </c:scaling>
        <c:delete val="0"/>
        <c:axPos val="l"/>
        <c:majorGridlines>
          <c:spPr>
            <a:ln w="1498">
              <a:solidFill>
                <a:schemeClr val="tx1"/>
              </a:solidFill>
              <a:prstDash val="solid"/>
            </a:ln>
          </c:spPr>
        </c:majorGridlines>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7.9017019991362517E-3"/>
              <c:y val="0.11367186810903623"/>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2274688"/>
        <c:crosses val="autoZero"/>
        <c:crossBetween val="midCat"/>
        <c:majorUnit val="500"/>
        <c:minorUnit val="200"/>
      </c:valAx>
      <c:catAx>
        <c:axId val="222320512"/>
        <c:scaling>
          <c:orientation val="minMax"/>
        </c:scaling>
        <c:delete val="1"/>
        <c:axPos val="b"/>
        <c:numFmt formatCode="General" sourceLinked="1"/>
        <c:majorTickMark val="out"/>
        <c:minorTickMark val="none"/>
        <c:tickLblPos val="nextTo"/>
        <c:crossAx val="222324608"/>
        <c:crosses val="autoZero"/>
        <c:auto val="1"/>
        <c:lblAlgn val="ctr"/>
        <c:lblOffset val="100"/>
        <c:noMultiLvlLbl val="0"/>
      </c:catAx>
      <c:valAx>
        <c:axId val="222324608"/>
        <c:scaling>
          <c:orientation val="minMax"/>
          <c:max val="4250"/>
          <c:min val="1250"/>
        </c:scaling>
        <c:delete val="0"/>
        <c:axPos val="r"/>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0.78885293594615769"/>
              <c:y val="0.11718072060422492"/>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22320512"/>
        <c:crosses val="max"/>
        <c:crossBetween val="midCat"/>
        <c:majorUnit val="250"/>
        <c:minorUnit val="100"/>
      </c:valAx>
      <c:spPr>
        <a:noFill/>
        <a:ln w="11984">
          <a:noFill/>
        </a:ln>
      </c:spPr>
    </c:plotArea>
    <c:legend>
      <c:legendPos val="r"/>
      <c:layout>
        <c:manualLayout>
          <c:xMode val="edge"/>
          <c:yMode val="edge"/>
          <c:x val="0.40629642767421048"/>
          <c:y val="0.20798134436288884"/>
          <c:w val="0.47937940871784107"/>
          <c:h val="0.16492138753541125"/>
        </c:manualLayout>
      </c:layout>
      <c:overlay val="0"/>
      <c:spPr>
        <a:solidFill>
          <a:srgbClr val="FFFFFF"/>
        </a:solidFill>
        <a:ln w="1498">
          <a:solidFill>
            <a:schemeClr val="tx1"/>
          </a:solidFill>
          <a:prstDash val="solid"/>
        </a:ln>
      </c:spPr>
      <c:txPr>
        <a:bodyPr/>
        <a:lstStyle/>
        <a:p>
          <a:pPr>
            <a:defRPr sz="9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84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 U.S. Economic Growth Rate</a:t>
            </a:r>
          </a:p>
        </c:rich>
      </c:tx>
      <c:layout>
        <c:manualLayout>
          <c:xMode val="edge"/>
          <c:yMode val="edge"/>
          <c:x val="0.18583913111818195"/>
          <c:y val="4.9297702068029296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xmlns:c16r2="http://schemas.microsoft.com/office/drawing/2015/06/char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xmlns:c16r2="http://schemas.microsoft.com/office/drawing/2015/06/char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xmlns:c16r2="http://schemas.microsoft.com/office/drawing/2015/06/chart">
              <c:ext xmlns:c16="http://schemas.microsoft.com/office/drawing/2014/chart" uri="{C3380CC4-5D6E-409C-BE32-E72D297353CC}">
                <c16:uniqueId val="{00000005-A64D-4F8A-8E14-F3C2D79C532C}"/>
              </c:ext>
            </c:extLst>
          </c:dPt>
          <c:dPt>
            <c:idx val="19"/>
            <c:invertIfNegative val="0"/>
            <c:bubble3D val="0"/>
            <c:extLst xmlns:c16r2="http://schemas.microsoft.com/office/drawing/2015/06/char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chemeClr val="bg1"/>
                </a:bgClr>
              </a:pattFill>
              <a:ln w="7708">
                <a:solidFill>
                  <a:schemeClr val="tx1"/>
                </a:solidFill>
                <a:prstDash val="solid"/>
              </a:ln>
            </c:spPr>
            <c:extLst xmlns:c16r2="http://schemas.microsoft.com/office/drawing/2015/06/char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bg1"/>
                </a:bgClr>
              </a:pattFill>
              <a:ln w="7708">
                <a:solidFill>
                  <a:schemeClr val="tx1"/>
                </a:solidFill>
                <a:prstDash val="solid"/>
              </a:ln>
            </c:spPr>
            <c:extLst xmlns:c16r2="http://schemas.microsoft.com/office/drawing/2015/06/chart">
              <c:ext xmlns:c16="http://schemas.microsoft.com/office/drawing/2014/chart" uri="{C3380CC4-5D6E-409C-BE32-E72D297353CC}">
                <c16:uniqueId val="{0000000B-A64D-4F8A-8E14-F3C2D79C532C}"/>
              </c:ext>
            </c:extLst>
          </c:dPt>
          <c:dPt>
            <c:idx val="22"/>
            <c:invertIfNegative val="0"/>
            <c:bubble3D val="0"/>
            <c:spPr>
              <a:pattFill prst="wdDnDiag">
                <a:fgClr>
                  <a:schemeClr val="accent4"/>
                </a:fgClr>
                <a:bgClr>
                  <a:schemeClr val="bg1"/>
                </a:bgClr>
              </a:pattFill>
              <a:ln w="7708">
                <a:solidFill>
                  <a:schemeClr val="tx1"/>
                </a:solidFill>
                <a:prstDash val="solid"/>
              </a:ln>
            </c:spPr>
            <c:extLst xmlns:c16r2="http://schemas.microsoft.com/office/drawing/2015/06/char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bg1"/>
                </a:bgClr>
              </a:pattFill>
              <a:ln w="7708">
                <a:solidFill>
                  <a:schemeClr val="tx1"/>
                </a:solidFill>
                <a:prstDash val="solid"/>
              </a:ln>
            </c:spPr>
            <c:extLst xmlns:c16r2="http://schemas.microsoft.com/office/drawing/2015/06/chart">
              <c:ext xmlns:c16="http://schemas.microsoft.com/office/drawing/2014/chart" uri="{C3380CC4-5D6E-409C-BE32-E72D297353CC}">
                <c16:uniqueId val="{0000000F-A64D-4F8A-8E14-F3C2D79C532C}"/>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0.00%</c:formatCode>
                <c:ptCount val="24"/>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-2.1999999999999999E-2</c:v>
                </c:pt>
                <c:pt idx="21" formatCode="General">
                  <c:v>0.03</c:v>
                </c:pt>
                <c:pt idx="22" formatCode="General">
                  <c:v>2.1999999999999999E-2</c:v>
                </c:pt>
                <c:pt idx="23" formatCode="General">
                  <c:v>1.7999999999999999E-2</c:v>
                </c:pt>
              </c:numCache>
            </c:numRef>
          </c:val>
          <c:extLst xmlns:c16r2="http://schemas.microsoft.com/office/drawing/2015/06/char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205027584"/>
        <c:axId val="205033472"/>
      </c:barChart>
      <c:lineChart>
        <c:grouping val="standard"/>
        <c:varyColors val="0"/>
        <c:ser>
          <c:idx val="1"/>
          <c:order val="1"/>
          <c:tx>
            <c:strRef>
              <c:f>Sheet1!$C$1</c:f>
              <c:strCache>
                <c:ptCount val="1"/>
                <c:pt idx="0">
                  <c:v>Long Run Growth Rate</c:v>
                </c:pt>
              </c:strCache>
            </c:strRef>
          </c:tx>
          <c:spPr>
            <a:ln w="23123">
              <a:solidFill>
                <a:srgbClr val="FFFF00"/>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numCache>
            </c:numRef>
          </c:val>
          <c:smooth val="0"/>
          <c:extLst xmlns:c16r2="http://schemas.microsoft.com/office/drawing/2015/06/char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205035008"/>
        <c:axId val="205036544"/>
      </c:lineChart>
      <c:catAx>
        <c:axId val="205027584"/>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033472"/>
        <c:crosses val="autoZero"/>
        <c:auto val="1"/>
        <c:lblAlgn val="ctr"/>
        <c:lblOffset val="100"/>
        <c:tickLblSkip val="1"/>
        <c:tickMarkSkip val="1"/>
        <c:noMultiLvlLbl val="0"/>
      </c:catAx>
      <c:valAx>
        <c:axId val="205033472"/>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027584"/>
        <c:crosses val="autoZero"/>
        <c:crossBetween val="between"/>
      </c:valAx>
      <c:catAx>
        <c:axId val="205035008"/>
        <c:scaling>
          <c:orientation val="minMax"/>
        </c:scaling>
        <c:delete val="1"/>
        <c:axPos val="b"/>
        <c:numFmt formatCode="General" sourceLinked="1"/>
        <c:majorTickMark val="out"/>
        <c:minorTickMark val="none"/>
        <c:tickLblPos val="nextTo"/>
        <c:crossAx val="205036544"/>
        <c:crosses val="autoZero"/>
        <c:auto val="1"/>
        <c:lblAlgn val="ctr"/>
        <c:lblOffset val="100"/>
        <c:noMultiLvlLbl val="0"/>
      </c:catAx>
      <c:valAx>
        <c:axId val="205036544"/>
        <c:scaling>
          <c:orientation val="minMax"/>
          <c:max val="0.05"/>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035008"/>
        <c:crosses val="max"/>
        <c:crossBetween val="between"/>
        <c:majorUnit val="0.01"/>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7.6263182927758022E-2"/>
          <c:y val="0.75453002106659206"/>
          <c:w val="0.29760547320410491"/>
          <c:h val="0.14136003853606735"/>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S&amp;P 500 Stock Index</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(monthly average</a:t>
            </a:r>
            <a:r>
              <a:rPr lang="en-US" sz="1200" b="1" i="0" u="none" strike="noStrike" baseline="0" dirty="0">
                <a:solidFill>
                  <a:srgbClr val="000000"/>
                </a:solidFill>
                <a:latin typeface="+mn-lt"/>
                <a:cs typeface="Arial"/>
              </a:rPr>
              <a:t>)</a:t>
            </a:r>
          </a:p>
        </c:rich>
      </c:tx>
      <c:layout>
        <c:manualLayout>
          <c:xMode val="edge"/>
          <c:yMode val="edge"/>
          <c:x val="0.27044428658767622"/>
          <c:y val="3.149905712356725E-3"/>
        </c:manualLayout>
      </c:layout>
      <c:overlay val="0"/>
      <c:spPr>
        <a:noFill/>
        <a:ln w="12002">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3">
                <a:lumMod val="20000"/>
                <a:lumOff val="80000"/>
              </a:schemeClr>
            </a:solidFill>
            <a:ln w="6001">
              <a:solidFill>
                <a:schemeClr val="tx1"/>
              </a:solidFill>
              <a:prstDash val="solid"/>
            </a:ln>
          </c:spPr>
          <c:cat>
            <c:strRef>
              <c:f>Sheet1!$A$2:$A$317</c:f>
              <c:strCache>
                <c:ptCount val="31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strCache>
            </c:strRef>
          </c:cat>
          <c:val>
            <c:numRef>
              <c:f>Sheet1!$B$2:$B$317</c:f>
              <c:numCache>
                <c:formatCode>General</c:formatCode>
                <c:ptCount val="316"/>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3278.2028571428573</c:v>
                </c:pt>
                <c:pt idx="301" formatCode="0.00">
                  <c:v>3277.3142105263159</c:v>
                </c:pt>
                <c:pt idx="302" formatCode="0.00">
                  <c:v>2652.3936363636362</c:v>
                </c:pt>
                <c:pt idx="303" formatCode="0.00">
                  <c:v>2761.9752380952382</c:v>
                </c:pt>
                <c:pt idx="304" formatCode="0.00">
                  <c:v>2919.6149999999998</c:v>
                </c:pt>
                <c:pt idx="305" formatCode="0.00">
                  <c:v>3104.6609090909092</c:v>
                </c:pt>
                <c:pt idx="306" formatCode="0.00">
                  <c:v>3215</c:v>
                </c:pt>
              </c:numCache>
            </c:numRef>
          </c:val>
          <c:extLst xmlns:c16r2="http://schemas.microsoft.com/office/drawing/2015/06/chart">
            <c:ext xmlns:c16="http://schemas.microsoft.com/office/drawing/2014/chart" uri="{C3380CC4-5D6E-409C-BE32-E72D297353CC}">
              <c16:uniqueId val="{00000000-A2FA-413E-BF5A-4E562013FE64}"/>
            </c:ext>
          </c:extLst>
        </c:ser>
        <c:ser>
          <c:idx val="2"/>
          <c:order val="2"/>
          <c:tx>
            <c:strRef>
              <c:f>Sheet1!$D$1</c:f>
              <c:strCache>
                <c:ptCount val="1"/>
                <c:pt idx="0">
                  <c:v>Recession</c:v>
                </c:pt>
              </c:strCache>
            </c:strRef>
          </c:tx>
          <c:spPr>
            <a:solidFill>
              <a:srgbClr val="FF0000"/>
            </a:solidFill>
            <a:ln w="6001">
              <a:solidFill>
                <a:schemeClr val="tx1"/>
              </a:solidFill>
              <a:prstDash val="solid"/>
            </a:ln>
          </c:spPr>
          <c:cat>
            <c:strRef>
              <c:f>Sheet1!$A$2:$A$317</c:f>
              <c:strCache>
                <c:ptCount val="31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strCache>
            </c:strRef>
          </c:cat>
          <c:val>
            <c:numRef>
              <c:f>Sheet1!$D$2:$D$317</c:f>
              <c:numCache>
                <c:formatCode>General</c:formatCode>
                <c:ptCount val="316"/>
                <c:pt idx="68">
                  <c:v>3250</c:v>
                </c:pt>
                <c:pt idx="69">
                  <c:v>3250</c:v>
                </c:pt>
                <c:pt idx="70">
                  <c:v>3250</c:v>
                </c:pt>
                <c:pt idx="71">
                  <c:v>3250</c:v>
                </c:pt>
                <c:pt idx="72">
                  <c:v>3250</c:v>
                </c:pt>
                <c:pt idx="73">
                  <c:v>3250</c:v>
                </c:pt>
                <c:pt idx="74">
                  <c:v>3250</c:v>
                </c:pt>
                <c:pt idx="75">
                  <c:v>3250</c:v>
                </c:pt>
                <c:pt idx="76">
                  <c:v>3250</c:v>
                </c:pt>
                <c:pt idx="77">
                  <c:v>3250</c:v>
                </c:pt>
                <c:pt idx="155">
                  <c:v>3250</c:v>
                </c:pt>
                <c:pt idx="156">
                  <c:v>3250</c:v>
                </c:pt>
                <c:pt idx="157">
                  <c:v>3250</c:v>
                </c:pt>
                <c:pt idx="158">
                  <c:v>3250</c:v>
                </c:pt>
                <c:pt idx="159">
                  <c:v>3250</c:v>
                </c:pt>
                <c:pt idx="160">
                  <c:v>3250</c:v>
                </c:pt>
                <c:pt idx="161">
                  <c:v>3250</c:v>
                </c:pt>
                <c:pt idx="162">
                  <c:v>3250</c:v>
                </c:pt>
                <c:pt idx="163">
                  <c:v>3250</c:v>
                </c:pt>
                <c:pt idx="164">
                  <c:v>3250</c:v>
                </c:pt>
                <c:pt idx="165">
                  <c:v>3250</c:v>
                </c:pt>
                <c:pt idx="166">
                  <c:v>3250</c:v>
                </c:pt>
                <c:pt idx="167">
                  <c:v>3250</c:v>
                </c:pt>
                <c:pt idx="168">
                  <c:v>3250</c:v>
                </c:pt>
                <c:pt idx="169">
                  <c:v>3250</c:v>
                </c:pt>
                <c:pt idx="170">
                  <c:v>3250</c:v>
                </c:pt>
                <c:pt idx="171">
                  <c:v>3250</c:v>
                </c:pt>
                <c:pt idx="172">
                  <c:v>3250</c:v>
                </c:pt>
                <c:pt idx="173">
                  <c:v>3250</c:v>
                </c:pt>
              </c:numCache>
            </c:numRef>
          </c:val>
          <c:extLst xmlns:c16r2="http://schemas.microsoft.com/office/drawing/2015/06/chart">
            <c:ext xmlns:c16="http://schemas.microsoft.com/office/drawing/2014/chart" uri="{C3380CC4-5D6E-409C-BE32-E72D297353CC}">
              <c16:uniqueId val="{00000001-A2FA-413E-BF5A-4E562013FE64}"/>
            </c:ext>
          </c:extLst>
        </c:ser>
        <c:dLbls>
          <c:showLegendKey val="0"/>
          <c:showVal val="0"/>
          <c:showCatName val="0"/>
          <c:showSerName val="0"/>
          <c:showPercent val="0"/>
          <c:showBubbleSize val="0"/>
        </c:dLbls>
        <c:axId val="198695168"/>
        <c:axId val="222485120"/>
      </c:areaChart>
      <c:lineChart>
        <c:grouping val="standard"/>
        <c:varyColors val="0"/>
        <c:ser>
          <c:idx val="1"/>
          <c:order val="1"/>
          <c:tx>
            <c:strRef>
              <c:f>Sheet1!$C$1</c:f>
              <c:strCache>
                <c:ptCount val="1"/>
                <c:pt idx="0">
                  <c:v>Real S&amp;P Index (Left Axis)</c:v>
                </c:pt>
              </c:strCache>
            </c:strRef>
          </c:tx>
          <c:spPr>
            <a:ln w="22225">
              <a:solidFill>
                <a:srgbClr val="339966"/>
              </a:solidFill>
              <a:prstDash val="solid"/>
            </a:ln>
          </c:spPr>
          <c:marker>
            <c:symbol val="none"/>
          </c:marker>
          <c:cat>
            <c:strRef>
              <c:f>Sheet1!$A$2:$A$317</c:f>
              <c:strCache>
                <c:ptCount val="31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strCache>
            </c:strRef>
          </c:cat>
          <c:val>
            <c:numRef>
              <c:f>Sheet1!$C$2:$C$317</c:f>
              <c:numCache>
                <c:formatCode>General</c:formatCode>
                <c:ptCount val="316"/>
                <c:pt idx="0">
                  <c:v>735.53088209999999</c:v>
                </c:pt>
                <c:pt idx="1">
                  <c:v>759.86554479999995</c:v>
                </c:pt>
                <c:pt idx="2">
                  <c:v>776.02957140000001</c:v>
                </c:pt>
                <c:pt idx="3">
                  <c:v>796.09706900000003</c:v>
                </c:pt>
                <c:pt idx="4">
                  <c:v>819.39931969999998</c:v>
                </c:pt>
                <c:pt idx="5">
                  <c:v>842.04776270000002</c:v>
                </c:pt>
                <c:pt idx="6">
                  <c:v>869.04063110000004</c:v>
                </c:pt>
                <c:pt idx="7">
                  <c:v>870.0431519</c:v>
                </c:pt>
                <c:pt idx="8">
                  <c:v>899.46002299999998</c:v>
                </c:pt>
                <c:pt idx="9">
                  <c:v>903.54875870000001</c:v>
                </c:pt>
                <c:pt idx="10">
                  <c:v>921.89365910000004</c:v>
                </c:pt>
                <c:pt idx="11">
                  <c:v>950.13162060000002</c:v>
                </c:pt>
                <c:pt idx="12">
                  <c:v>944.9874658</c:v>
                </c:pt>
                <c:pt idx="13">
                  <c:v>997.0690098</c:v>
                </c:pt>
                <c:pt idx="14">
                  <c:v>990.0836908</c:v>
                </c:pt>
                <c:pt idx="15">
                  <c:v>986.43050100000005</c:v>
                </c:pt>
                <c:pt idx="16">
                  <c:v>1005.927816</c:v>
                </c:pt>
                <c:pt idx="17">
                  <c:v>1015.040673</c:v>
                </c:pt>
                <c:pt idx="18">
                  <c:v>976.07784019999997</c:v>
                </c:pt>
                <c:pt idx="19">
                  <c:v>1003.0032660000001</c:v>
                </c:pt>
                <c:pt idx="20">
                  <c:v>1018.230022</c:v>
                </c:pt>
                <c:pt idx="21">
                  <c:v>1054.9878920000001</c:v>
                </c:pt>
                <c:pt idx="22">
                  <c:v>1102.953338</c:v>
                </c:pt>
                <c:pt idx="23">
                  <c:v>1111.5161270000001</c:v>
                </c:pt>
                <c:pt idx="24">
                  <c:v>1143.710689</c:v>
                </c:pt>
                <c:pt idx="25">
                  <c:v>1189.491137</c:v>
                </c:pt>
                <c:pt idx="26">
                  <c:v>1179.470679</c:v>
                </c:pt>
                <c:pt idx="27">
                  <c:v>1136.726874</c:v>
                </c:pt>
                <c:pt idx="28">
                  <c:v>1239.6369179999999</c:v>
                </c:pt>
                <c:pt idx="29">
                  <c:v>1301.4765970000001</c:v>
                </c:pt>
                <c:pt idx="30">
                  <c:v>1372.5384650000001</c:v>
                </c:pt>
                <c:pt idx="31">
                  <c:v>1372.749401</c:v>
                </c:pt>
                <c:pt idx="32">
                  <c:v>1383.0403859999999</c:v>
                </c:pt>
                <c:pt idx="33">
                  <c:v>1401.303056</c:v>
                </c:pt>
                <c:pt idx="34">
                  <c:v>1381.5594960000001</c:v>
                </c:pt>
                <c:pt idx="35">
                  <c:v>1415.189464</c:v>
                </c:pt>
                <c:pt idx="36">
                  <c:v>1414.8963249999999</c:v>
                </c:pt>
                <c:pt idx="37">
                  <c:v>1503.577035</c:v>
                </c:pt>
                <c:pt idx="38">
                  <c:v>1581.550792</c:v>
                </c:pt>
                <c:pt idx="39">
                  <c:v>1631.484874</c:v>
                </c:pt>
                <c:pt idx="40">
                  <c:v>1621.94028</c:v>
                </c:pt>
                <c:pt idx="41">
                  <c:v>1619.903836</c:v>
                </c:pt>
                <c:pt idx="42">
                  <c:v>1686.1901069999999</c:v>
                </c:pt>
                <c:pt idx="43">
                  <c:v>1564.782191</c:v>
                </c:pt>
                <c:pt idx="44">
                  <c:v>1485.2715559999999</c:v>
                </c:pt>
                <c:pt idx="45">
                  <c:v>1498.8200890000001</c:v>
                </c:pt>
                <c:pt idx="46">
                  <c:v>1659.3259419999999</c:v>
                </c:pt>
                <c:pt idx="47">
                  <c:v>1722.322373</c:v>
                </c:pt>
                <c:pt idx="48">
                  <c:v>1804.013962</c:v>
                </c:pt>
                <c:pt idx="49">
                  <c:v>1800.8501249999999</c:v>
                </c:pt>
                <c:pt idx="50">
                  <c:v>1850.4044510000001</c:v>
                </c:pt>
                <c:pt idx="51">
                  <c:v>1914.2904390000001</c:v>
                </c:pt>
                <c:pt idx="52">
                  <c:v>1909.281532</c:v>
                </c:pt>
                <c:pt idx="53">
                  <c:v>1895.6364799999999</c:v>
                </c:pt>
                <c:pt idx="54">
                  <c:v>1971.087759</c:v>
                </c:pt>
                <c:pt idx="55">
                  <c:v>1890.1916269999999</c:v>
                </c:pt>
                <c:pt idx="56">
                  <c:v>1869.0912800000001</c:v>
                </c:pt>
                <c:pt idx="57">
                  <c:v>1840.0516459999999</c:v>
                </c:pt>
                <c:pt idx="58">
                  <c:v>1965.332666</c:v>
                </c:pt>
                <c:pt idx="59">
                  <c:v>2013.787167</c:v>
                </c:pt>
                <c:pt idx="60">
                  <c:v>2003.4907479999999</c:v>
                </c:pt>
                <c:pt idx="61">
                  <c:v>1943.8598810000001</c:v>
                </c:pt>
                <c:pt idx="62">
                  <c:v>2006.708723</c:v>
                </c:pt>
                <c:pt idx="63">
                  <c:v>2034.5331719999999</c:v>
                </c:pt>
                <c:pt idx="64">
                  <c:v>1971.3800040000001</c:v>
                </c:pt>
                <c:pt idx="65">
                  <c:v>2020.008063</c:v>
                </c:pt>
                <c:pt idx="66">
                  <c:v>2029.3743939999999</c:v>
                </c:pt>
                <c:pt idx="67">
                  <c:v>2046.5348550000001</c:v>
                </c:pt>
                <c:pt idx="68">
                  <c:v>2012.071177</c:v>
                </c:pt>
                <c:pt idx="69">
                  <c:v>1902.003299</c:v>
                </c:pt>
                <c:pt idx="70">
                  <c:v>1878.0932789999999</c:v>
                </c:pt>
                <c:pt idx="71">
                  <c:v>1813.6862819999999</c:v>
                </c:pt>
                <c:pt idx="72">
                  <c:v>1809.7228259999999</c:v>
                </c:pt>
                <c:pt idx="73">
                  <c:v>1765.220335</c:v>
                </c:pt>
                <c:pt idx="74">
                  <c:v>1602.2173560000001</c:v>
                </c:pt>
                <c:pt idx="75">
                  <c:v>1604.870897</c:v>
                </c:pt>
                <c:pt idx="76">
                  <c:v>1704.794586</c:v>
                </c:pt>
                <c:pt idx="77">
                  <c:v>1658.57105</c:v>
                </c:pt>
                <c:pt idx="78">
                  <c:v>1615.421456</c:v>
                </c:pt>
                <c:pt idx="79">
                  <c:v>1580.6258640000001</c:v>
                </c:pt>
                <c:pt idx="80">
                  <c:v>1395.58221</c:v>
                </c:pt>
                <c:pt idx="81">
                  <c:v>1442.3099030000001</c:v>
                </c:pt>
                <c:pt idx="82">
                  <c:v>1514.2911839999999</c:v>
                </c:pt>
                <c:pt idx="83">
                  <c:v>1535.594004</c:v>
                </c:pt>
                <c:pt idx="84">
                  <c:v>1526.678525</c:v>
                </c:pt>
                <c:pt idx="85">
                  <c:v>1471.2531530000001</c:v>
                </c:pt>
                <c:pt idx="86">
                  <c:v>1537.9399860000001</c:v>
                </c:pt>
                <c:pt idx="87">
                  <c:v>1475.6699160000001</c:v>
                </c:pt>
                <c:pt idx="88">
                  <c:v>1430.589414</c:v>
                </c:pt>
                <c:pt idx="89">
                  <c:v>1343.3908269999999</c:v>
                </c:pt>
                <c:pt idx="90">
                  <c:v>1194.4012319999999</c:v>
                </c:pt>
                <c:pt idx="91">
                  <c:v>1202.9084849999999</c:v>
                </c:pt>
                <c:pt idx="92">
                  <c:v>1142.0304020000001</c:v>
                </c:pt>
                <c:pt idx="93">
                  <c:v>1122.2039609999999</c:v>
                </c:pt>
                <c:pt idx="94">
                  <c:v>1192.836922</c:v>
                </c:pt>
                <c:pt idx="95">
                  <c:v>1176.8006640000001</c:v>
                </c:pt>
                <c:pt idx="96">
                  <c:v>1167.2912839999999</c:v>
                </c:pt>
                <c:pt idx="97">
                  <c:v>1085.488087</c:v>
                </c:pt>
                <c:pt idx="98">
                  <c:v>1095.363439</c:v>
                </c:pt>
                <c:pt idx="99">
                  <c:v>1155.920433</c:v>
                </c:pt>
                <c:pt idx="100">
                  <c:v>1217.5749029999999</c:v>
                </c:pt>
                <c:pt idx="101">
                  <c:v>1283.860889</c:v>
                </c:pt>
                <c:pt idx="102">
                  <c:v>1285.5478089999999</c:v>
                </c:pt>
                <c:pt idx="103">
                  <c:v>1276.0999589999999</c:v>
                </c:pt>
                <c:pt idx="104">
                  <c:v>1310.4093559999999</c:v>
                </c:pt>
                <c:pt idx="105">
                  <c:v>1336.652458</c:v>
                </c:pt>
                <c:pt idx="106">
                  <c:v>1350.2912899999999</c:v>
                </c:pt>
                <c:pt idx="107">
                  <c:v>1386.0737280000001</c:v>
                </c:pt>
                <c:pt idx="108">
                  <c:v>1446.3822190000001</c:v>
                </c:pt>
                <c:pt idx="109">
                  <c:v>1457.096857</c:v>
                </c:pt>
                <c:pt idx="110">
                  <c:v>1429.340884</c:v>
                </c:pt>
                <c:pt idx="111">
                  <c:v>1438.6047169999999</c:v>
                </c:pt>
                <c:pt idx="112">
                  <c:v>1394.1865339999999</c:v>
                </c:pt>
                <c:pt idx="113">
                  <c:v>1426.776331</c:v>
                </c:pt>
                <c:pt idx="114">
                  <c:v>1391.4073530000001</c:v>
                </c:pt>
                <c:pt idx="115">
                  <c:v>1369.406287</c:v>
                </c:pt>
                <c:pt idx="116">
                  <c:v>1401.080056</c:v>
                </c:pt>
                <c:pt idx="117">
                  <c:v>1394.2508150000001</c:v>
                </c:pt>
                <c:pt idx="118">
                  <c:v>1450.8410899999999</c:v>
                </c:pt>
                <c:pt idx="119">
                  <c:v>1488.416041</c:v>
                </c:pt>
                <c:pt idx="120">
                  <c:v>1467.084789</c:v>
                </c:pt>
                <c:pt idx="121">
                  <c:v>1483.5154130000001</c:v>
                </c:pt>
                <c:pt idx="122">
                  <c:v>1472.310555</c:v>
                </c:pt>
                <c:pt idx="123">
                  <c:v>1430.316789</c:v>
                </c:pt>
                <c:pt idx="124">
                  <c:v>1448.0800810000001</c:v>
                </c:pt>
                <c:pt idx="125">
                  <c:v>1476.787875</c:v>
                </c:pt>
                <c:pt idx="126">
                  <c:v>1492.0891590000001</c:v>
                </c:pt>
                <c:pt idx="127">
                  <c:v>1485.42544</c:v>
                </c:pt>
                <c:pt idx="128">
                  <c:v>1467.21958</c:v>
                </c:pt>
                <c:pt idx="129">
                  <c:v>1424.4376600000001</c:v>
                </c:pt>
                <c:pt idx="130">
                  <c:v>1486.1602809999999</c:v>
                </c:pt>
                <c:pt idx="131">
                  <c:v>1515.8299930000001</c:v>
                </c:pt>
                <c:pt idx="132">
                  <c:v>1526.5829900000001</c:v>
                </c:pt>
                <c:pt idx="133">
                  <c:v>1523.337352</c:v>
                </c:pt>
                <c:pt idx="134">
                  <c:v>1541.4172510000001</c:v>
                </c:pt>
                <c:pt idx="135">
                  <c:v>1543.7471820000001</c:v>
                </c:pt>
                <c:pt idx="136">
                  <c:v>1524.7454869999999</c:v>
                </c:pt>
                <c:pt idx="137">
                  <c:v>1477.4863190000001</c:v>
                </c:pt>
                <c:pt idx="138">
                  <c:v>1477.821559</c:v>
                </c:pt>
                <c:pt idx="139">
                  <c:v>1502.7145419999999</c:v>
                </c:pt>
                <c:pt idx="140">
                  <c:v>1546.088125</c:v>
                </c:pt>
                <c:pt idx="141">
                  <c:v>1606.6946359999999</c:v>
                </c:pt>
                <c:pt idx="142">
                  <c:v>1635.6379899999999</c:v>
                </c:pt>
                <c:pt idx="143">
                  <c:v>1659.331228</c:v>
                </c:pt>
                <c:pt idx="144">
                  <c:v>1665.6381449999999</c:v>
                </c:pt>
                <c:pt idx="145">
                  <c:v>1683.241176</c:v>
                </c:pt>
                <c:pt idx="146">
                  <c:v>1630.6718249999999</c:v>
                </c:pt>
                <c:pt idx="147">
                  <c:v>1691.308241</c:v>
                </c:pt>
                <c:pt idx="148">
                  <c:v>1738.99656</c:v>
                </c:pt>
                <c:pt idx="149">
                  <c:v>1738.8266470000001</c:v>
                </c:pt>
                <c:pt idx="150">
                  <c:v>1742.8594049999999</c:v>
                </c:pt>
                <c:pt idx="151">
                  <c:v>1666.6016219999999</c:v>
                </c:pt>
                <c:pt idx="152">
                  <c:v>1708.057395</c:v>
                </c:pt>
                <c:pt idx="153">
                  <c:v>1751.19586</c:v>
                </c:pt>
                <c:pt idx="154">
                  <c:v>1651.4634160000001</c:v>
                </c:pt>
                <c:pt idx="155">
                  <c:v>1664.5189820000001</c:v>
                </c:pt>
                <c:pt idx="156">
                  <c:v>1546.1400229999999</c:v>
                </c:pt>
                <c:pt idx="157">
                  <c:v>1515.683853</c:v>
                </c:pt>
                <c:pt idx="158">
                  <c:v>1467.999343</c:v>
                </c:pt>
                <c:pt idx="159">
                  <c:v>1524.136334</c:v>
                </c:pt>
                <c:pt idx="160">
                  <c:v>1551.3784800000001</c:v>
                </c:pt>
                <c:pt idx="161">
                  <c:v>1467.492029</c:v>
                </c:pt>
                <c:pt idx="162">
                  <c:v>1365.9142750000001</c:v>
                </c:pt>
                <c:pt idx="163">
                  <c:v>1394.220315</c:v>
                </c:pt>
                <c:pt idx="164">
                  <c:v>1322.9533100000001</c:v>
                </c:pt>
                <c:pt idx="165">
                  <c:v>1062.272786</c:v>
                </c:pt>
                <c:pt idx="166">
                  <c:v>985.69021659999999</c:v>
                </c:pt>
                <c:pt idx="167">
                  <c:v>987.70666670000003</c:v>
                </c:pt>
                <c:pt idx="168">
                  <c:v>971.7560939</c:v>
                </c:pt>
                <c:pt idx="169">
                  <c:v>900.7238572</c:v>
                </c:pt>
                <c:pt idx="170">
                  <c:v>847.75619080000001</c:v>
                </c:pt>
                <c:pt idx="171">
                  <c:v>948.72138729999995</c:v>
                </c:pt>
                <c:pt idx="172">
                  <c:v>1007.928235</c:v>
                </c:pt>
                <c:pt idx="173">
                  <c:v>1025.8927679999999</c:v>
                </c:pt>
                <c:pt idx="174">
                  <c:v>1036.9532380000001</c:v>
                </c:pt>
                <c:pt idx="175">
                  <c:v>1115.1098939999999</c:v>
                </c:pt>
                <c:pt idx="176">
                  <c:v>1151.348841</c:v>
                </c:pt>
                <c:pt idx="177">
                  <c:v>1173.3017500000001</c:v>
                </c:pt>
                <c:pt idx="178">
                  <c:v>1191.734213</c:v>
                </c:pt>
                <c:pt idx="179">
                  <c:v>1215.5369539999999</c:v>
                </c:pt>
                <c:pt idx="180">
                  <c:v>1229.1936089999999</c:v>
                </c:pt>
                <c:pt idx="181">
                  <c:v>1192.6738310000001</c:v>
                </c:pt>
                <c:pt idx="182">
                  <c:v>1261.1199260000001</c:v>
                </c:pt>
                <c:pt idx="183">
                  <c:v>1310.37131</c:v>
                </c:pt>
                <c:pt idx="184">
                  <c:v>1231.9367010000001</c:v>
                </c:pt>
                <c:pt idx="185">
                  <c:v>1186.768716</c:v>
                </c:pt>
                <c:pt idx="186">
                  <c:v>1180.6646009999999</c:v>
                </c:pt>
                <c:pt idx="187">
                  <c:v>1187.108643</c:v>
                </c:pt>
                <c:pt idx="188">
                  <c:v>1223.1274800000001</c:v>
                </c:pt>
                <c:pt idx="189">
                  <c:v>1272.6548760000001</c:v>
                </c:pt>
                <c:pt idx="190">
                  <c:v>1299.0240659999999</c:v>
                </c:pt>
                <c:pt idx="191">
                  <c:v>1339.8405600000001</c:v>
                </c:pt>
                <c:pt idx="192">
                  <c:v>1379.9570289999999</c:v>
                </c:pt>
                <c:pt idx="193">
                  <c:v>1416.536578</c:v>
                </c:pt>
                <c:pt idx="194">
                  <c:v>1391.5541470000001</c:v>
                </c:pt>
                <c:pt idx="195">
                  <c:v>1413.9352710000001</c:v>
                </c:pt>
                <c:pt idx="196">
                  <c:v>1416.050127</c:v>
                </c:pt>
                <c:pt idx="197">
                  <c:v>1362.2324759999999</c:v>
                </c:pt>
                <c:pt idx="198">
                  <c:v>1398.739368</c:v>
                </c:pt>
                <c:pt idx="199">
                  <c:v>1247.4274780000001</c:v>
                </c:pt>
                <c:pt idx="200">
                  <c:v>1232.1644229999999</c:v>
                </c:pt>
                <c:pt idx="201">
                  <c:v>1266.402846</c:v>
                </c:pt>
                <c:pt idx="202">
                  <c:v>1284.5831679999999</c:v>
                </c:pt>
                <c:pt idx="203">
                  <c:v>1302.3628839999999</c:v>
                </c:pt>
                <c:pt idx="204">
                  <c:v>1358.6630709999999</c:v>
                </c:pt>
                <c:pt idx="205">
                  <c:v>1409.635356</c:v>
                </c:pt>
                <c:pt idx="206">
                  <c:v>1444.264866</c:v>
                </c:pt>
                <c:pt idx="207">
                  <c:v>1439.4194500000001</c:v>
                </c:pt>
                <c:pt idx="208">
                  <c:v>1394.8919800000001</c:v>
                </c:pt>
                <c:pt idx="209">
                  <c:v>1377.3493189999999</c:v>
                </c:pt>
                <c:pt idx="210">
                  <c:v>1415.37979</c:v>
                </c:pt>
                <c:pt idx="211">
                  <c:v>1452.395927</c:v>
                </c:pt>
                <c:pt idx="212">
                  <c:v>1486.0595679999999</c:v>
                </c:pt>
                <c:pt idx="213">
                  <c:v>1476.222158</c:v>
                </c:pt>
                <c:pt idx="214">
                  <c:v>1435.0982959999999</c:v>
                </c:pt>
                <c:pt idx="215">
                  <c:v>1463.9135530000001</c:v>
                </c:pt>
                <c:pt idx="216">
                  <c:v>1521.887545</c:v>
                </c:pt>
                <c:pt idx="217">
                  <c:v>1545.6238949999999</c:v>
                </c:pt>
                <c:pt idx="218">
                  <c:v>1588.7980239999999</c:v>
                </c:pt>
                <c:pt idx="219">
                  <c:v>1613.1374310000001</c:v>
                </c:pt>
                <c:pt idx="220">
                  <c:v>1681.8384309999999</c:v>
                </c:pt>
                <c:pt idx="221">
                  <c:v>1655.993882</c:v>
                </c:pt>
                <c:pt idx="222">
                  <c:v>1704.135362</c:v>
                </c:pt>
                <c:pt idx="223">
                  <c:v>1702.420155</c:v>
                </c:pt>
                <c:pt idx="224">
                  <c:v>1717.181718</c:v>
                </c:pt>
                <c:pt idx="225">
                  <c:v>1749.646191</c:v>
                </c:pt>
                <c:pt idx="226">
                  <c:v>1813.208873</c:v>
                </c:pt>
                <c:pt idx="227">
                  <c:v>1832.6853880000001</c:v>
                </c:pt>
                <c:pt idx="228">
                  <c:v>1844.0812000000001</c:v>
                </c:pt>
                <c:pt idx="229">
                  <c:v>1836.914886</c:v>
                </c:pt>
                <c:pt idx="230">
                  <c:v>1880.44535</c:v>
                </c:pt>
                <c:pt idx="231">
                  <c:v>1877.6070540000001</c:v>
                </c:pt>
                <c:pt idx="232">
                  <c:v>1897.5908549999999</c:v>
                </c:pt>
                <c:pt idx="233">
                  <c:v>1951.8716179999999</c:v>
                </c:pt>
                <c:pt idx="234">
                  <c:v>1975.8814179999999</c:v>
                </c:pt>
                <c:pt idx="235">
                  <c:v>1965.844392</c:v>
                </c:pt>
                <c:pt idx="236">
                  <c:v>1995.7844930000001</c:v>
                </c:pt>
                <c:pt idx="237">
                  <c:v>1938.725522</c:v>
                </c:pt>
                <c:pt idx="238">
                  <c:v>2052.024265</c:v>
                </c:pt>
                <c:pt idx="239">
                  <c:v>2068.5846259999998</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3278.2028571428573</c:v>
                </c:pt>
                <c:pt idx="301" formatCode="0.00">
                  <c:v>3277.3142105263159</c:v>
                </c:pt>
                <c:pt idx="302" formatCode="0.00">
                  <c:v>2652.3936363636362</c:v>
                </c:pt>
                <c:pt idx="303" formatCode="0.00">
                  <c:v>2761.9752380952382</c:v>
                </c:pt>
                <c:pt idx="304" formatCode="0.00">
                  <c:v>2919.6149999999998</c:v>
                </c:pt>
                <c:pt idx="305" formatCode="0.00">
                  <c:v>3104.6609090909092</c:v>
                </c:pt>
                <c:pt idx="306" formatCode="0.00">
                  <c:v>3215</c:v>
                </c:pt>
              </c:numCache>
            </c:numRef>
          </c:val>
          <c:smooth val="0"/>
          <c:extLst xmlns:c16r2="http://schemas.microsoft.com/office/drawing/2015/06/chart">
            <c:ext xmlns:c16="http://schemas.microsoft.com/office/drawing/2014/chart" uri="{C3380CC4-5D6E-409C-BE32-E72D297353CC}">
              <c16:uniqueId val="{00000002-A2FA-413E-BF5A-4E562013FE64}"/>
            </c:ext>
          </c:extLst>
        </c:ser>
        <c:dLbls>
          <c:showLegendKey val="0"/>
          <c:showVal val="0"/>
          <c:showCatName val="0"/>
          <c:showSerName val="0"/>
          <c:showPercent val="0"/>
          <c:showBubbleSize val="0"/>
        </c:dLbls>
        <c:marker val="1"/>
        <c:smooth val="0"/>
        <c:axId val="198695168"/>
        <c:axId val="222485120"/>
      </c:lineChart>
      <c:lineChart>
        <c:grouping val="standard"/>
        <c:varyColors val="0"/>
        <c:ser>
          <c:idx val="3"/>
          <c:order val="3"/>
          <c:tx>
            <c:strRef>
              <c:f>Sheet1!$E$1</c:f>
              <c:strCache>
                <c:ptCount val="1"/>
                <c:pt idx="0">
                  <c:v>Price-Earnings Ratio (Right Axis)</c:v>
                </c:pt>
              </c:strCache>
            </c:strRef>
          </c:tx>
          <c:spPr>
            <a:ln w="22225">
              <a:solidFill>
                <a:srgbClr val="0070C0"/>
              </a:solidFill>
              <a:prstDash val="solid"/>
            </a:ln>
          </c:spPr>
          <c:marker>
            <c:symbol val="x"/>
            <c:size val="2"/>
            <c:spPr>
              <a:noFill/>
              <a:ln>
                <a:noFill/>
                <a:prstDash val="solid"/>
              </a:ln>
            </c:spPr>
          </c:marker>
          <c:cat>
            <c:strRef>
              <c:f>Sheet1!$A$2:$A$317</c:f>
              <c:strCache>
                <c:ptCount val="31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strCache>
            </c:strRef>
          </c:cat>
          <c:val>
            <c:numRef>
              <c:f>Sheet1!$E$2:$E$317</c:f>
              <c:numCache>
                <c:formatCode>General</c:formatCode>
                <c:ptCount val="316"/>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31.23</c:v>
                </c:pt>
                <c:pt idx="301">
                  <c:v>31.03</c:v>
                </c:pt>
                <c:pt idx="302">
                  <c:v>23.42</c:v>
                </c:pt>
                <c:pt idx="303">
                  <c:v>22.93</c:v>
                </c:pt>
              </c:numCache>
            </c:numRef>
          </c:val>
          <c:smooth val="0"/>
          <c:extLst xmlns:c16r2="http://schemas.microsoft.com/office/drawing/2015/06/chart">
            <c:ext xmlns:c16="http://schemas.microsoft.com/office/drawing/2014/chart" uri="{C3380CC4-5D6E-409C-BE32-E72D297353CC}">
              <c16:uniqueId val="{00000003-A2FA-413E-BF5A-4E562013FE64}"/>
            </c:ext>
          </c:extLst>
        </c:ser>
        <c:dLbls>
          <c:showLegendKey val="0"/>
          <c:showVal val="0"/>
          <c:showCatName val="0"/>
          <c:showSerName val="0"/>
          <c:showPercent val="0"/>
          <c:showBubbleSize val="0"/>
        </c:dLbls>
        <c:marker val="1"/>
        <c:smooth val="0"/>
        <c:axId val="226317056"/>
        <c:axId val="226318976"/>
      </c:lineChart>
      <c:catAx>
        <c:axId val="198695168"/>
        <c:scaling>
          <c:orientation val="minMax"/>
        </c:scaling>
        <c:delete val="0"/>
        <c:axPos val="b"/>
        <c:numFmt formatCode="General" sourceLinked="1"/>
        <c:majorTickMark val="out"/>
        <c:minorTickMark val="none"/>
        <c:tickLblPos val="nextTo"/>
        <c:spPr>
          <a:ln w="1500">
            <a:solidFill>
              <a:schemeClr val="tx1"/>
            </a:solidFill>
            <a:prstDash val="solid"/>
          </a:ln>
        </c:spPr>
        <c:txPr>
          <a:bodyPr rot="0" vert="horz"/>
          <a:lstStyle/>
          <a:p>
            <a:pPr>
              <a:defRPr sz="1050" b="1" i="0" u="none" strike="noStrike" baseline="0">
                <a:solidFill>
                  <a:schemeClr val="tx1"/>
                </a:solidFill>
                <a:latin typeface="Arial"/>
                <a:ea typeface="Arial"/>
                <a:cs typeface="Arial"/>
              </a:defRPr>
            </a:pPr>
            <a:endParaRPr lang="en-US"/>
          </a:p>
        </c:txPr>
        <c:crossAx val="222485120"/>
        <c:crosses val="autoZero"/>
        <c:auto val="1"/>
        <c:lblAlgn val="ctr"/>
        <c:lblOffset val="100"/>
        <c:tickLblSkip val="24"/>
        <c:tickMarkSkip val="12"/>
        <c:noMultiLvlLbl val="0"/>
      </c:catAx>
      <c:valAx>
        <c:axId val="222485120"/>
        <c:scaling>
          <c:orientation val="minMax"/>
          <c:max val="3500"/>
          <c:min val="0"/>
        </c:scaling>
        <c:delete val="0"/>
        <c:axPos val="l"/>
        <c:majorGridlines>
          <c:spPr>
            <a:ln w="1500">
              <a:solidFill>
                <a:schemeClr val="tx1"/>
              </a:solidFill>
              <a:prstDash val="solid"/>
            </a:ln>
          </c:spPr>
        </c:majorGridlines>
        <c:numFmt formatCode="#,##0" sourceLinked="0"/>
        <c:majorTickMark val="out"/>
        <c:minorTickMark val="none"/>
        <c:tickLblPos val="nextTo"/>
        <c:spPr>
          <a:ln w="1500">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198695168"/>
        <c:crosses val="autoZero"/>
        <c:crossBetween val="midCat"/>
        <c:majorUnit val="250"/>
        <c:minorUnit val="125"/>
      </c:valAx>
      <c:catAx>
        <c:axId val="226317056"/>
        <c:scaling>
          <c:orientation val="minMax"/>
        </c:scaling>
        <c:delete val="1"/>
        <c:axPos val="b"/>
        <c:numFmt formatCode="General" sourceLinked="1"/>
        <c:majorTickMark val="out"/>
        <c:minorTickMark val="none"/>
        <c:tickLblPos val="nextTo"/>
        <c:crossAx val="226318976"/>
        <c:crosses val="autoZero"/>
        <c:auto val="1"/>
        <c:lblAlgn val="ctr"/>
        <c:lblOffset val="100"/>
        <c:noMultiLvlLbl val="0"/>
      </c:catAx>
      <c:valAx>
        <c:axId val="226318976"/>
        <c:scaling>
          <c:orientation val="minMax"/>
          <c:max val="70"/>
          <c:min val="0"/>
        </c:scaling>
        <c:delete val="0"/>
        <c:axPos val="r"/>
        <c:numFmt formatCode="#,##0.0" sourceLinked="0"/>
        <c:majorTickMark val="cross"/>
        <c:minorTickMark val="none"/>
        <c:tickLblPos val="nextTo"/>
        <c:spPr>
          <a:ln w="1500">
            <a:solidFill>
              <a:schemeClr val="tx1"/>
            </a:solidFill>
            <a:prstDash val="solid"/>
          </a:ln>
        </c:spPr>
        <c:txPr>
          <a:bodyPr rot="0" vert="horz"/>
          <a:lstStyle/>
          <a:p>
            <a:pPr>
              <a:defRPr sz="900" b="1" i="0" u="none" strike="noStrike" baseline="0">
                <a:solidFill>
                  <a:schemeClr val="tx1"/>
                </a:solidFill>
                <a:latin typeface="+mn-lt"/>
                <a:ea typeface="Times New Roman"/>
                <a:cs typeface="Times New Roman"/>
              </a:defRPr>
            </a:pPr>
            <a:endParaRPr lang="en-US"/>
          </a:p>
        </c:txPr>
        <c:crossAx val="226317056"/>
        <c:crosses val="max"/>
        <c:crossBetween val="midCat"/>
        <c:majorUnit val="5"/>
        <c:minorUnit val="5"/>
      </c:valAx>
      <c:spPr>
        <a:noFill/>
        <a:ln w="6001">
          <a:solidFill>
            <a:schemeClr val="tx1"/>
          </a:solidFill>
          <a:prstDash val="solid"/>
        </a:ln>
      </c:spPr>
    </c:plotArea>
    <c:legend>
      <c:legendPos val="r"/>
      <c:layout>
        <c:manualLayout>
          <c:xMode val="edge"/>
          <c:yMode val="edge"/>
          <c:x val="0.2820735477839475"/>
          <c:y val="0.75720375701983789"/>
          <c:w val="0.55588050136701994"/>
          <c:h val="0.15130696383441589"/>
        </c:manualLayout>
      </c:layout>
      <c:overlay val="0"/>
      <c:spPr>
        <a:solidFill>
          <a:schemeClr val="bg1"/>
        </a:solidFill>
        <a:ln w="15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921"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mn-lt"/>
                <a:ea typeface="Times New Roman"/>
                <a:cs typeface="Times New Roman"/>
              </a:defRPr>
            </a:pPr>
            <a:r>
              <a:rPr lang="en-US" sz="1600" dirty="0">
                <a:latin typeface="+mn-lt"/>
              </a:rPr>
              <a:t>OFHEO House Price Index
</a:t>
            </a:r>
            <a:r>
              <a:rPr lang="en-US" sz="1200" dirty="0">
                <a:latin typeface="+mn-lt"/>
              </a:rPr>
              <a:t>(4-Qtr Percent Change)</a:t>
            </a:r>
          </a:p>
        </c:rich>
      </c:tx>
      <c:layout>
        <c:manualLayout>
          <c:xMode val="edge"/>
          <c:yMode val="edge"/>
          <c:x val="0.19689480387009883"/>
          <c:y val="2.8894183137903178E-4"/>
        </c:manualLayout>
      </c:layout>
      <c:overlay val="0"/>
      <c:spPr>
        <a:noFill/>
        <a:ln w="16457">
          <a:noFill/>
        </a:ln>
      </c:spPr>
    </c:title>
    <c:autoTitleDeleted val="0"/>
    <c:plotArea>
      <c:layout>
        <c:manualLayout>
          <c:layoutTarget val="inner"/>
          <c:xMode val="edge"/>
          <c:yMode val="edge"/>
          <c:x val="0.10154905335628227"/>
          <c:y val="0.13987526611361598"/>
          <c:w val="0.80378657487091221"/>
          <c:h val="0.8183065473649902"/>
        </c:manualLayout>
      </c:layout>
      <c:areaChart>
        <c:grouping val="standard"/>
        <c:varyColors val="0"/>
        <c:ser>
          <c:idx val="3"/>
          <c:order val="0"/>
          <c:tx>
            <c:strRef>
              <c:f>Sheet1!$B$1</c:f>
              <c:strCache>
                <c:ptCount val="1"/>
                <c:pt idx="0">
                  <c:v>Recession</c:v>
                </c:pt>
              </c:strCache>
            </c:strRef>
          </c:tx>
          <c:spPr>
            <a:solidFill>
              <a:schemeClr val="tx1">
                <a:lumMod val="50000"/>
                <a:lumOff val="50000"/>
              </a:schemeClr>
            </a:solidFill>
            <a:ln w="8228">
              <a:noFill/>
              <a:prstDash val="solid"/>
            </a:ln>
          </c:spP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Sheet1!$B$2:$B$118</c:f>
              <c:numCache>
                <c:formatCode>General</c:formatCode>
                <c:ptCount val="117"/>
                <c:pt idx="25">
                  <c:v>15</c:v>
                </c:pt>
                <c:pt idx="26">
                  <c:v>15</c:v>
                </c:pt>
                <c:pt idx="27">
                  <c:v>15</c:v>
                </c:pt>
                <c:pt idx="52">
                  <c:v>15</c:v>
                </c:pt>
                <c:pt idx="53">
                  <c:v>15</c:v>
                </c:pt>
                <c:pt idx="54">
                  <c:v>15</c:v>
                </c:pt>
                <c:pt idx="55">
                  <c:v>15</c:v>
                </c:pt>
                <c:pt idx="56">
                  <c:v>15</c:v>
                </c:pt>
                <c:pt idx="57">
                  <c:v>15</c:v>
                </c:pt>
                <c:pt idx="58">
                  <c:v>15</c:v>
                </c:pt>
              </c:numCache>
            </c:numRef>
          </c:val>
          <c:extLst xmlns:c16r2="http://schemas.microsoft.com/office/drawing/2015/06/chart">
            <c:ext xmlns:c16="http://schemas.microsoft.com/office/drawing/2014/chart" uri="{C3380CC4-5D6E-409C-BE32-E72D297353CC}">
              <c16:uniqueId val="{00000000-4E55-4A2A-BEDF-56F27FF363B9}"/>
            </c:ext>
          </c:extLst>
        </c:ser>
        <c:dLbls>
          <c:showLegendKey val="0"/>
          <c:showVal val="0"/>
          <c:showCatName val="0"/>
          <c:showSerName val="0"/>
          <c:showPercent val="0"/>
          <c:showBubbleSize val="0"/>
        </c:dLbls>
        <c:axId val="227986816"/>
        <c:axId val="228158848"/>
      </c:areaChart>
      <c:lineChart>
        <c:grouping val="standard"/>
        <c:varyColors val="0"/>
        <c:ser>
          <c:idx val="0"/>
          <c:order val="1"/>
          <c:tx>
            <c:strRef>
              <c:f>Sheet1!$C$1</c:f>
              <c:strCache>
                <c:ptCount val="1"/>
                <c:pt idx="0">
                  <c:v>U.S.</c:v>
                </c:pt>
              </c:strCache>
            </c:strRef>
          </c:tx>
          <c:spPr>
            <a:ln w="22225">
              <a:solidFill>
                <a:schemeClr val="accent2"/>
              </a:solidFill>
              <a:prstDash val="solid"/>
            </a:ln>
          </c:spPr>
          <c:marker>
            <c:symbol val="diamond"/>
            <c:size val="6"/>
            <c:spPr>
              <a:solidFill>
                <a:schemeClr val="accent6">
                  <a:lumMod val="75000"/>
                </a:schemeClr>
              </a:solidFill>
              <a:ln>
                <a:no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Sheet1!$C$2:$C$118</c:f>
              <c:numCache>
                <c:formatCode>General</c:formatCode>
                <c:ptCount val="117"/>
                <c:pt idx="0">
                  <c:v>2.66</c:v>
                </c:pt>
                <c:pt idx="1">
                  <c:v>2.35</c:v>
                </c:pt>
                <c:pt idx="2">
                  <c:v>2.64</c:v>
                </c:pt>
                <c:pt idx="3">
                  <c:v>2.72</c:v>
                </c:pt>
                <c:pt idx="4">
                  <c:v>2.99</c:v>
                </c:pt>
                <c:pt idx="5">
                  <c:v>3.14</c:v>
                </c:pt>
                <c:pt idx="6">
                  <c:v>2.87</c:v>
                </c:pt>
                <c:pt idx="7">
                  <c:v>2.84</c:v>
                </c:pt>
                <c:pt idx="8">
                  <c:v>2.56</c:v>
                </c:pt>
                <c:pt idx="9">
                  <c:v>2.75</c:v>
                </c:pt>
                <c:pt idx="10">
                  <c:v>2.83</c:v>
                </c:pt>
                <c:pt idx="11">
                  <c:v>3.36</c:v>
                </c:pt>
                <c:pt idx="12">
                  <c:v>3.97</c:v>
                </c:pt>
                <c:pt idx="13">
                  <c:v>4.5199999999999996</c:v>
                </c:pt>
                <c:pt idx="14">
                  <c:v>5.12</c:v>
                </c:pt>
                <c:pt idx="15">
                  <c:v>5.69</c:v>
                </c:pt>
                <c:pt idx="16">
                  <c:v>5.95</c:v>
                </c:pt>
                <c:pt idx="17">
                  <c:v>6.05</c:v>
                </c:pt>
                <c:pt idx="18">
                  <c:v>6.32</c:v>
                </c:pt>
                <c:pt idx="19">
                  <c:v>6.22</c:v>
                </c:pt>
                <c:pt idx="20">
                  <c:v>6.49</c:v>
                </c:pt>
                <c:pt idx="21">
                  <c:v>6.71</c:v>
                </c:pt>
                <c:pt idx="22">
                  <c:v>6.75</c:v>
                </c:pt>
                <c:pt idx="23">
                  <c:v>6.97</c:v>
                </c:pt>
                <c:pt idx="24">
                  <c:v>7.09</c:v>
                </c:pt>
                <c:pt idx="25">
                  <c:v>6.99</c:v>
                </c:pt>
                <c:pt idx="26">
                  <c:v>6.94</c:v>
                </c:pt>
                <c:pt idx="27">
                  <c:v>6.74</c:v>
                </c:pt>
                <c:pt idx="28">
                  <c:v>6.59</c:v>
                </c:pt>
                <c:pt idx="29">
                  <c:v>6.82</c:v>
                </c:pt>
                <c:pt idx="30">
                  <c:v>7.21</c:v>
                </c:pt>
                <c:pt idx="31">
                  <c:v>7.68</c:v>
                </c:pt>
                <c:pt idx="32">
                  <c:v>7.75</c:v>
                </c:pt>
                <c:pt idx="33">
                  <c:v>7.53</c:v>
                </c:pt>
                <c:pt idx="34">
                  <c:v>7.57</c:v>
                </c:pt>
                <c:pt idx="35">
                  <c:v>7.88</c:v>
                </c:pt>
                <c:pt idx="36">
                  <c:v>8.3699999999999992</c:v>
                </c:pt>
                <c:pt idx="37">
                  <c:v>9.31</c:v>
                </c:pt>
                <c:pt idx="38">
                  <c:v>9.9700000000000006</c:v>
                </c:pt>
                <c:pt idx="39">
                  <c:v>10.18</c:v>
                </c:pt>
                <c:pt idx="40">
                  <c:v>10.43263965</c:v>
                </c:pt>
                <c:pt idx="41">
                  <c:v>10.556119450000001</c:v>
                </c:pt>
                <c:pt idx="42">
                  <c:v>10.58057797</c:v>
                </c:pt>
                <c:pt idx="43">
                  <c:v>10.234259870000001</c:v>
                </c:pt>
                <c:pt idx="44">
                  <c:v>9.2239028019999996</c:v>
                </c:pt>
                <c:pt idx="45">
                  <c:v>7.1901425469999998</c:v>
                </c:pt>
                <c:pt idx="46">
                  <c:v>4.704054245</c:v>
                </c:pt>
                <c:pt idx="47">
                  <c:v>3.0701147839999998</c:v>
                </c:pt>
                <c:pt idx="48">
                  <c:v>2.1384790009999999</c:v>
                </c:pt>
                <c:pt idx="49">
                  <c:v>1.1855925709999999</c:v>
                </c:pt>
                <c:pt idx="50">
                  <c:v>-0.26983270399999998</c:v>
                </c:pt>
                <c:pt idx="51">
                  <c:v>-2.4822219240000001</c:v>
                </c:pt>
                <c:pt idx="52">
                  <c:v>-5.3165007109999998</c:v>
                </c:pt>
                <c:pt idx="53">
                  <c:v>-7.6984763430000003</c:v>
                </c:pt>
                <c:pt idx="54">
                  <c:v>-8.8113275610000006</c:v>
                </c:pt>
                <c:pt idx="55">
                  <c:v>-9.9752339019999994</c:v>
                </c:pt>
                <c:pt idx="56">
                  <c:v>-8.1877934270000008</c:v>
                </c:pt>
                <c:pt idx="57">
                  <c:v>-6.9842648900000004</c:v>
                </c:pt>
                <c:pt idx="58">
                  <c:v>-5.1429136580000003</c:v>
                </c:pt>
                <c:pt idx="59">
                  <c:v>-2.3230933820000002</c:v>
                </c:pt>
                <c:pt idx="60">
                  <c:v>-2.93</c:v>
                </c:pt>
                <c:pt idx="61">
                  <c:v>-1.97</c:v>
                </c:pt>
                <c:pt idx="62">
                  <c:v>-3.14</c:v>
                </c:pt>
                <c:pt idx="63">
                  <c:v>-4.0199999999999996</c:v>
                </c:pt>
                <c:pt idx="64">
                  <c:v>-5.21</c:v>
                </c:pt>
                <c:pt idx="65">
                  <c:v>-5.49</c:v>
                </c:pt>
                <c:pt idx="66">
                  <c:v>-3.45</c:v>
                </c:pt>
                <c:pt idx="67">
                  <c:v>-2.33</c:v>
                </c:pt>
                <c:pt idx="68">
                  <c:v>0.36</c:v>
                </c:pt>
                <c:pt idx="69">
                  <c:v>2.89</c:v>
                </c:pt>
                <c:pt idx="70">
                  <c:v>3.63</c:v>
                </c:pt>
                <c:pt idx="71">
                  <c:v>5.0999999999999996</c:v>
                </c:pt>
                <c:pt idx="72">
                  <c:v>6.77</c:v>
                </c:pt>
                <c:pt idx="73">
                  <c:v>7.16</c:v>
                </c:pt>
                <c:pt idx="74">
                  <c:v>7.75</c:v>
                </c:pt>
                <c:pt idx="75">
                  <c:v>7.25</c:v>
                </c:pt>
                <c:pt idx="76">
                  <c:v>6.39</c:v>
                </c:pt>
                <c:pt idx="77">
                  <c:v>5.13</c:v>
                </c:pt>
                <c:pt idx="78">
                  <c:v>4.59</c:v>
                </c:pt>
                <c:pt idx="79">
                  <c:v>4.82</c:v>
                </c:pt>
                <c:pt idx="80">
                  <c:v>4.8499999999999996</c:v>
                </c:pt>
                <c:pt idx="81">
                  <c:v>5.3</c:v>
                </c:pt>
                <c:pt idx="82">
                  <c:v>5.45</c:v>
                </c:pt>
                <c:pt idx="83">
                  <c:v>5.63</c:v>
                </c:pt>
                <c:pt idx="84">
                  <c:v>5.67</c:v>
                </c:pt>
                <c:pt idx="85">
                  <c:v>5.74</c:v>
                </c:pt>
                <c:pt idx="86">
                  <c:v>5.97</c:v>
                </c:pt>
                <c:pt idx="87">
                  <c:v>6.15</c:v>
                </c:pt>
                <c:pt idx="88">
                  <c:v>6.13</c:v>
                </c:pt>
                <c:pt idx="89">
                  <c:v>6.54</c:v>
                </c:pt>
                <c:pt idx="90">
                  <c:v>6.6</c:v>
                </c:pt>
                <c:pt idx="91">
                  <c:v>6.71</c:v>
                </c:pt>
                <c:pt idx="92">
                  <c:v>7.24</c:v>
                </c:pt>
                <c:pt idx="93">
                  <c:v>6.77</c:v>
                </c:pt>
                <c:pt idx="94">
                  <c:v>6.46</c:v>
                </c:pt>
                <c:pt idx="95">
                  <c:v>5.96</c:v>
                </c:pt>
                <c:pt idx="96">
                  <c:v>5.3</c:v>
                </c:pt>
                <c:pt idx="97">
                  <c:v>4.99</c:v>
                </c:pt>
              </c:numCache>
            </c:numRef>
          </c:val>
          <c:smooth val="0"/>
          <c:extLst xmlns:c16r2="http://schemas.microsoft.com/office/drawing/2015/06/chart">
            <c:ext xmlns:c16="http://schemas.microsoft.com/office/drawing/2014/chart" uri="{C3380CC4-5D6E-409C-BE32-E72D297353CC}">
              <c16:uniqueId val="{00000001-4E55-4A2A-BEDF-56F27FF363B9}"/>
            </c:ext>
          </c:extLst>
        </c:ser>
        <c:ser>
          <c:idx val="1"/>
          <c:order val="2"/>
          <c:tx>
            <c:strRef>
              <c:f>Sheet1!$D$1</c:f>
              <c:strCache>
                <c:ptCount val="1"/>
                <c:pt idx="0">
                  <c:v>Home Price Forecast</c:v>
                </c:pt>
              </c:strCache>
            </c:strRef>
          </c:tx>
          <c:spPr>
            <a:ln w="22225">
              <a:solidFill>
                <a:schemeClr val="accent4">
                  <a:lumMod val="60000"/>
                  <a:lumOff val="40000"/>
                </a:schemeClr>
              </a:solidFill>
              <a:prstDash val="solid"/>
            </a:ln>
          </c:spPr>
          <c:marker>
            <c:symbol val="square"/>
            <c:size val="3"/>
            <c:spPr>
              <a:solidFill>
                <a:schemeClr val="accent4">
                  <a:lumMod val="60000"/>
                  <a:lumOff val="40000"/>
                </a:schemeClr>
              </a:solidFill>
              <a:ln>
                <a:solidFill>
                  <a:schemeClr val="accent4">
                    <a:lumMod val="60000"/>
                    <a:lumOff val="40000"/>
                  </a:schemeClr>
                </a:solid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Sheet1!$D$2:$D$118</c:f>
              <c:numCache>
                <c:formatCode>General</c:formatCode>
                <c:ptCount val="117"/>
                <c:pt idx="98">
                  <c:v>5</c:v>
                </c:pt>
                <c:pt idx="99">
                  <c:v>5</c:v>
                </c:pt>
                <c:pt idx="100">
                  <c:v>4</c:v>
                </c:pt>
                <c:pt idx="101">
                  <c:v>2</c:v>
                </c:pt>
                <c:pt idx="102">
                  <c:v>0</c:v>
                </c:pt>
                <c:pt idx="103">
                  <c:v>-2</c:v>
                </c:pt>
                <c:pt idx="104" formatCode="0.00">
                  <c:v>0</c:v>
                </c:pt>
                <c:pt idx="105" formatCode="0.00">
                  <c:v>1</c:v>
                </c:pt>
                <c:pt idx="106" formatCode="0.00">
                  <c:v>2</c:v>
                </c:pt>
                <c:pt idx="107" formatCode="0.00">
                  <c:v>3</c:v>
                </c:pt>
                <c:pt idx="108">
                  <c:v>4</c:v>
                </c:pt>
                <c:pt idx="109">
                  <c:v>4</c:v>
                </c:pt>
                <c:pt idx="110">
                  <c:v>4</c:v>
                </c:pt>
                <c:pt idx="111">
                  <c:v>4</c:v>
                </c:pt>
                <c:pt idx="112">
                  <c:v>4.5</c:v>
                </c:pt>
                <c:pt idx="113">
                  <c:v>4.5</c:v>
                </c:pt>
                <c:pt idx="114">
                  <c:v>4.5</c:v>
                </c:pt>
                <c:pt idx="115">
                  <c:v>4.5</c:v>
                </c:pt>
              </c:numCache>
            </c:numRef>
          </c:val>
          <c:smooth val="0"/>
          <c:extLst xmlns:c16r2="http://schemas.microsoft.com/office/drawing/2015/06/chart">
            <c:ext xmlns:c16="http://schemas.microsoft.com/office/drawing/2014/chart" uri="{C3380CC4-5D6E-409C-BE32-E72D297353CC}">
              <c16:uniqueId val="{00000002-4E55-4A2A-BEDF-56F27FF363B9}"/>
            </c:ext>
          </c:extLst>
        </c:ser>
        <c:dLbls>
          <c:showLegendKey val="0"/>
          <c:showVal val="0"/>
          <c:showCatName val="0"/>
          <c:showSerName val="0"/>
          <c:showPercent val="0"/>
          <c:showBubbleSize val="0"/>
        </c:dLbls>
        <c:marker val="1"/>
        <c:smooth val="0"/>
        <c:axId val="228477568"/>
        <c:axId val="242922240"/>
      </c:lineChart>
      <c:catAx>
        <c:axId val="227986816"/>
        <c:scaling>
          <c:orientation val="minMax"/>
        </c:scaling>
        <c:delete val="0"/>
        <c:axPos val="b"/>
        <c:numFmt formatCode="General" sourceLinked="1"/>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228158848"/>
        <c:crosses val="autoZero"/>
        <c:auto val="1"/>
        <c:lblAlgn val="ctr"/>
        <c:lblOffset val="0"/>
        <c:tickLblSkip val="8"/>
        <c:tickMarkSkip val="4"/>
        <c:noMultiLvlLbl val="0"/>
      </c:catAx>
      <c:valAx>
        <c:axId val="228158848"/>
        <c:scaling>
          <c:orientation val="minMax"/>
          <c:max val="12"/>
          <c:min val="-12"/>
        </c:scaling>
        <c:delete val="0"/>
        <c:axPos val="r"/>
        <c:majorGridlines>
          <c:spPr>
            <a:ln w="2057">
              <a:solidFill>
                <a:srgbClr val="000000"/>
              </a:solidFill>
              <a:prstDash val="solid"/>
            </a:ln>
          </c:spPr>
        </c:majorGridlines>
        <c:numFmt formatCode="0" sourceLinked="0"/>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227986816"/>
        <c:crosses val="max"/>
        <c:crossBetween val="midCat"/>
        <c:majorUnit val="2"/>
        <c:minorUnit val="2"/>
      </c:valAx>
      <c:catAx>
        <c:axId val="228477568"/>
        <c:scaling>
          <c:orientation val="minMax"/>
        </c:scaling>
        <c:delete val="1"/>
        <c:axPos val="b"/>
        <c:numFmt formatCode="General" sourceLinked="1"/>
        <c:majorTickMark val="out"/>
        <c:minorTickMark val="none"/>
        <c:tickLblPos val="nextTo"/>
        <c:crossAx val="242922240"/>
        <c:crosses val="autoZero"/>
        <c:auto val="1"/>
        <c:lblAlgn val="ctr"/>
        <c:lblOffset val="100"/>
        <c:noMultiLvlLbl val="0"/>
      </c:catAx>
      <c:valAx>
        <c:axId val="242922240"/>
        <c:scaling>
          <c:orientation val="minMax"/>
          <c:max val="12"/>
          <c:min val="-12"/>
        </c:scaling>
        <c:delete val="0"/>
        <c:axPos val="l"/>
        <c:numFmt formatCode="General" sourceLinked="1"/>
        <c:majorTickMark val="cross"/>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228477568"/>
        <c:crosses val="autoZero"/>
        <c:crossBetween val="midCat"/>
        <c:majorUnit val="2"/>
        <c:minorUnit val="2"/>
      </c:valAx>
      <c:spPr>
        <a:noFill/>
        <a:ln w="8228">
          <a:solidFill>
            <a:srgbClr val="000000"/>
          </a:solidFill>
          <a:prstDash val="solid"/>
        </a:ln>
      </c:spPr>
    </c:plotArea>
    <c:legend>
      <c:legendPos val="r"/>
      <c:layout>
        <c:manualLayout>
          <c:xMode val="edge"/>
          <c:yMode val="edge"/>
          <c:x val="0.5219867466031084"/>
          <c:y val="0.75171334487031249"/>
          <c:w val="0.37866624384609393"/>
          <c:h val="0.20101401251477691"/>
        </c:manualLayout>
      </c:layout>
      <c:overlay val="0"/>
      <c:spPr>
        <a:solidFill>
          <a:schemeClr val="bg1"/>
        </a:solidFill>
        <a:ln w="2057">
          <a:solidFill>
            <a:schemeClr val="tx1"/>
          </a:solidFill>
          <a:prstDash val="solid"/>
        </a:ln>
      </c:spPr>
      <c:txPr>
        <a:bodyPr/>
        <a:lstStyle/>
        <a:p>
          <a:pPr>
            <a:defRPr sz="1000" b="1" i="0" u="none" strike="noStrike" baseline="0">
              <a:solidFill>
                <a:srgbClr val="000000"/>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004" b="1"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National Savings Rate</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[3-month moving average (Personal Savings/DPI)] </a:t>
            </a:r>
          </a:p>
        </c:rich>
      </c:tx>
      <c:layout>
        <c:manualLayout>
          <c:xMode val="edge"/>
          <c:yMode val="edge"/>
          <c:x val="9.9195263476337156E-2"/>
          <c:y val="0"/>
        </c:manualLayout>
      </c:layout>
      <c:overlay val="0"/>
      <c:spPr>
        <a:noFill/>
        <a:ln w="14981">
          <a:noFill/>
        </a:ln>
      </c:spPr>
    </c:title>
    <c:autoTitleDeleted val="0"/>
    <c:plotArea>
      <c:layout>
        <c:manualLayout>
          <c:layoutTarget val="inner"/>
          <c:xMode val="edge"/>
          <c:yMode val="edge"/>
          <c:x val="8.7692307692307694E-2"/>
          <c:y val="0.12887438825448613"/>
          <c:w val="0.83076923076923082"/>
          <c:h val="0.78792822185970635"/>
        </c:manualLayout>
      </c:layout>
      <c:areaChart>
        <c:grouping val="stacked"/>
        <c:varyColors val="0"/>
        <c:ser>
          <c:idx val="0"/>
          <c:order val="0"/>
          <c:tx>
            <c:strRef>
              <c:f>Sheet1!$B$1</c:f>
              <c:strCache>
                <c:ptCount val="1"/>
                <c:pt idx="0">
                  <c:v>Savings Rate (RHS)</c:v>
                </c:pt>
              </c:strCache>
            </c:strRef>
          </c:tx>
          <c:spPr>
            <a:solidFill>
              <a:schemeClr val="accent4">
                <a:lumMod val="60000"/>
                <a:lumOff val="40000"/>
              </a:schemeClr>
            </a:solidFill>
            <a:ln w="7490">
              <a:solidFill>
                <a:schemeClr val="tx1"/>
              </a:solidFill>
              <a:prstDash val="solid"/>
            </a:ln>
          </c:spP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Sheet1!$B$2:$B$314</c:f>
              <c:numCache>
                <c:formatCode>General</c:formatCode>
                <c:ptCount val="313"/>
                <c:pt idx="0">
                  <c:v>7.2</c:v>
                </c:pt>
                <c:pt idx="1">
                  <c:v>7.5</c:v>
                </c:pt>
                <c:pt idx="2">
                  <c:v>7.6</c:v>
                </c:pt>
                <c:pt idx="3">
                  <c:v>7.4</c:v>
                </c:pt>
                <c:pt idx="4">
                  <c:v>7.2</c:v>
                </c:pt>
                <c:pt idx="5">
                  <c:v>6.9</c:v>
                </c:pt>
                <c:pt idx="6">
                  <c:v>7</c:v>
                </c:pt>
                <c:pt idx="7">
                  <c:v>6.8</c:v>
                </c:pt>
                <c:pt idx="8">
                  <c:v>6.9</c:v>
                </c:pt>
                <c:pt idx="9">
                  <c:v>6.9</c:v>
                </c:pt>
                <c:pt idx="10">
                  <c:v>6.8</c:v>
                </c:pt>
                <c:pt idx="11">
                  <c:v>6.6</c:v>
                </c:pt>
                <c:pt idx="12">
                  <c:v>6.5</c:v>
                </c:pt>
                <c:pt idx="13">
                  <c:v>6.5</c:v>
                </c:pt>
                <c:pt idx="14">
                  <c:v>6.7</c:v>
                </c:pt>
                <c:pt idx="15">
                  <c:v>6.3</c:v>
                </c:pt>
                <c:pt idx="16">
                  <c:v>6.3</c:v>
                </c:pt>
                <c:pt idx="17">
                  <c:v>6.5</c:v>
                </c:pt>
                <c:pt idx="18">
                  <c:v>6.8</c:v>
                </c:pt>
                <c:pt idx="19">
                  <c:v>6.8</c:v>
                </c:pt>
                <c:pt idx="20">
                  <c:v>6.7</c:v>
                </c:pt>
                <c:pt idx="21">
                  <c:v>6.6</c:v>
                </c:pt>
                <c:pt idx="22">
                  <c:v>6.5</c:v>
                </c:pt>
                <c:pt idx="23">
                  <c:v>6.4</c:v>
                </c:pt>
                <c:pt idx="24">
                  <c:v>6.3</c:v>
                </c:pt>
                <c:pt idx="25">
                  <c:v>6.3</c:v>
                </c:pt>
                <c:pt idx="26">
                  <c:v>6.3</c:v>
                </c:pt>
                <c:pt idx="27">
                  <c:v>6.4</c:v>
                </c:pt>
                <c:pt idx="28">
                  <c:v>6.6</c:v>
                </c:pt>
                <c:pt idx="29">
                  <c:v>6.6</c:v>
                </c:pt>
                <c:pt idx="30">
                  <c:v>6.5</c:v>
                </c:pt>
                <c:pt idx="31">
                  <c:v>6.2</c:v>
                </c:pt>
                <c:pt idx="32">
                  <c:v>6.1</c:v>
                </c:pt>
                <c:pt idx="33">
                  <c:v>6.1</c:v>
                </c:pt>
                <c:pt idx="34">
                  <c:v>6.3</c:v>
                </c:pt>
                <c:pt idx="35">
                  <c:v>6.3</c:v>
                </c:pt>
                <c:pt idx="36">
                  <c:v>6.7</c:v>
                </c:pt>
                <c:pt idx="37">
                  <c:v>7.1</c:v>
                </c:pt>
                <c:pt idx="38">
                  <c:v>7.4</c:v>
                </c:pt>
                <c:pt idx="39">
                  <c:v>7.4</c:v>
                </c:pt>
                <c:pt idx="40">
                  <c:v>7.2</c:v>
                </c:pt>
                <c:pt idx="41">
                  <c:v>7</c:v>
                </c:pt>
                <c:pt idx="42">
                  <c:v>6.9</c:v>
                </c:pt>
                <c:pt idx="43">
                  <c:v>6.8</c:v>
                </c:pt>
                <c:pt idx="44">
                  <c:v>6.7</c:v>
                </c:pt>
                <c:pt idx="45">
                  <c:v>6.5</c:v>
                </c:pt>
                <c:pt idx="46">
                  <c:v>6.3</c:v>
                </c:pt>
                <c:pt idx="47">
                  <c:v>6.1</c:v>
                </c:pt>
                <c:pt idx="48">
                  <c:v>6.2</c:v>
                </c:pt>
                <c:pt idx="49">
                  <c:v>6.1</c:v>
                </c:pt>
                <c:pt idx="50">
                  <c:v>6.2</c:v>
                </c:pt>
                <c:pt idx="51">
                  <c:v>5.8</c:v>
                </c:pt>
                <c:pt idx="52">
                  <c:v>5.3</c:v>
                </c:pt>
                <c:pt idx="53">
                  <c:v>5</c:v>
                </c:pt>
                <c:pt idx="54">
                  <c:v>4.8</c:v>
                </c:pt>
                <c:pt idx="55">
                  <c:v>4.8</c:v>
                </c:pt>
                <c:pt idx="56">
                  <c:v>4.5999999999999996</c:v>
                </c:pt>
                <c:pt idx="57">
                  <c:v>4.5</c:v>
                </c:pt>
                <c:pt idx="58">
                  <c:v>4.5</c:v>
                </c:pt>
                <c:pt idx="59">
                  <c:v>4.5999999999999996</c:v>
                </c:pt>
                <c:pt idx="60">
                  <c:v>4.9000000000000004</c:v>
                </c:pt>
                <c:pt idx="61">
                  <c:v>4.9000000000000004</c:v>
                </c:pt>
                <c:pt idx="62">
                  <c:v>4.9000000000000004</c:v>
                </c:pt>
                <c:pt idx="63">
                  <c:v>4.8</c:v>
                </c:pt>
                <c:pt idx="64">
                  <c:v>4.8</c:v>
                </c:pt>
                <c:pt idx="65">
                  <c:v>4.9000000000000004</c:v>
                </c:pt>
                <c:pt idx="66">
                  <c:v>5</c:v>
                </c:pt>
                <c:pt idx="67">
                  <c:v>5.0999999999999996</c:v>
                </c:pt>
                <c:pt idx="68">
                  <c:v>5</c:v>
                </c:pt>
                <c:pt idx="69">
                  <c:v>4.8</c:v>
                </c:pt>
                <c:pt idx="70">
                  <c:v>4.5</c:v>
                </c:pt>
                <c:pt idx="71">
                  <c:v>4.4000000000000004</c:v>
                </c:pt>
                <c:pt idx="72">
                  <c:v>4.5</c:v>
                </c:pt>
                <c:pt idx="73">
                  <c:v>4.5999999999999996</c:v>
                </c:pt>
                <c:pt idx="74">
                  <c:v>5</c:v>
                </c:pt>
                <c:pt idx="75">
                  <c:v>5.0999999999999996</c:v>
                </c:pt>
                <c:pt idx="76">
                  <c:v>4.9000000000000004</c:v>
                </c:pt>
                <c:pt idx="77">
                  <c:v>4.7</c:v>
                </c:pt>
                <c:pt idx="78">
                  <c:v>4.9000000000000004</c:v>
                </c:pt>
                <c:pt idx="79">
                  <c:v>5.6</c:v>
                </c:pt>
                <c:pt idx="80">
                  <c:v>6.5</c:v>
                </c:pt>
                <c:pt idx="81">
                  <c:v>5.7</c:v>
                </c:pt>
                <c:pt idx="82">
                  <c:v>4.8</c:v>
                </c:pt>
                <c:pt idx="83">
                  <c:v>4</c:v>
                </c:pt>
                <c:pt idx="84">
                  <c:v>4.9000000000000004</c:v>
                </c:pt>
                <c:pt idx="85">
                  <c:v>5.5</c:v>
                </c:pt>
                <c:pt idx="86">
                  <c:v>5.9</c:v>
                </c:pt>
                <c:pt idx="87">
                  <c:v>5.8</c:v>
                </c:pt>
                <c:pt idx="88">
                  <c:v>6.1</c:v>
                </c:pt>
                <c:pt idx="89">
                  <c:v>6.2</c:v>
                </c:pt>
                <c:pt idx="90">
                  <c:v>6.1</c:v>
                </c:pt>
                <c:pt idx="91">
                  <c:v>5.8</c:v>
                </c:pt>
                <c:pt idx="92">
                  <c:v>5.5</c:v>
                </c:pt>
                <c:pt idx="93">
                  <c:v>5.6</c:v>
                </c:pt>
                <c:pt idx="94">
                  <c:v>5.7</c:v>
                </c:pt>
                <c:pt idx="95">
                  <c:v>5.6</c:v>
                </c:pt>
                <c:pt idx="96">
                  <c:v>5.6</c:v>
                </c:pt>
                <c:pt idx="97">
                  <c:v>5.5</c:v>
                </c:pt>
                <c:pt idx="98">
                  <c:v>5.5</c:v>
                </c:pt>
                <c:pt idx="99">
                  <c:v>5.4</c:v>
                </c:pt>
                <c:pt idx="100">
                  <c:v>5.5</c:v>
                </c:pt>
                <c:pt idx="101">
                  <c:v>5.6</c:v>
                </c:pt>
                <c:pt idx="102">
                  <c:v>5.9</c:v>
                </c:pt>
                <c:pt idx="103">
                  <c:v>6</c:v>
                </c:pt>
                <c:pt idx="104">
                  <c:v>5.8</c:v>
                </c:pt>
                <c:pt idx="105">
                  <c:v>5.5</c:v>
                </c:pt>
                <c:pt idx="106">
                  <c:v>5.3</c:v>
                </c:pt>
                <c:pt idx="107">
                  <c:v>5.4</c:v>
                </c:pt>
                <c:pt idx="108">
                  <c:v>5.3</c:v>
                </c:pt>
                <c:pt idx="109">
                  <c:v>5.0999999999999996</c:v>
                </c:pt>
                <c:pt idx="110">
                  <c:v>5</c:v>
                </c:pt>
                <c:pt idx="111">
                  <c:v>5.0999999999999996</c:v>
                </c:pt>
                <c:pt idx="112">
                  <c:v>5.2</c:v>
                </c:pt>
                <c:pt idx="113">
                  <c:v>5.5</c:v>
                </c:pt>
                <c:pt idx="114">
                  <c:v>5.5</c:v>
                </c:pt>
                <c:pt idx="115">
                  <c:v>5.4</c:v>
                </c:pt>
                <c:pt idx="116">
                  <c:v>5</c:v>
                </c:pt>
                <c:pt idx="117">
                  <c:v>4.8</c:v>
                </c:pt>
                <c:pt idx="118">
                  <c:v>4.4000000000000004</c:v>
                </c:pt>
                <c:pt idx="119">
                  <c:v>5.2</c:v>
                </c:pt>
                <c:pt idx="120">
                  <c:v>4.9000000000000004</c:v>
                </c:pt>
                <c:pt idx="121">
                  <c:v>4.7</c:v>
                </c:pt>
                <c:pt idx="122">
                  <c:v>3.6</c:v>
                </c:pt>
                <c:pt idx="123">
                  <c:v>3.4</c:v>
                </c:pt>
                <c:pt idx="124">
                  <c:v>3.4</c:v>
                </c:pt>
                <c:pt idx="125">
                  <c:v>3.2</c:v>
                </c:pt>
                <c:pt idx="126">
                  <c:v>2.9</c:v>
                </c:pt>
                <c:pt idx="127">
                  <c:v>2.6</c:v>
                </c:pt>
                <c:pt idx="128">
                  <c:v>2.5</c:v>
                </c:pt>
                <c:pt idx="129">
                  <c:v>2.8</c:v>
                </c:pt>
                <c:pt idx="130">
                  <c:v>3.1</c:v>
                </c:pt>
                <c:pt idx="131">
                  <c:v>3.4</c:v>
                </c:pt>
                <c:pt idx="132">
                  <c:v>3.8</c:v>
                </c:pt>
                <c:pt idx="133">
                  <c:v>4</c:v>
                </c:pt>
                <c:pt idx="134">
                  <c:v>4.2</c:v>
                </c:pt>
                <c:pt idx="135">
                  <c:v>4.0999999999999996</c:v>
                </c:pt>
                <c:pt idx="136">
                  <c:v>4</c:v>
                </c:pt>
                <c:pt idx="137">
                  <c:v>3.9</c:v>
                </c:pt>
                <c:pt idx="138">
                  <c:v>3.7</c:v>
                </c:pt>
                <c:pt idx="139">
                  <c:v>3.7</c:v>
                </c:pt>
                <c:pt idx="140">
                  <c:v>3.5</c:v>
                </c:pt>
                <c:pt idx="141">
                  <c:v>3.6</c:v>
                </c:pt>
                <c:pt idx="142">
                  <c:v>3.7</c:v>
                </c:pt>
                <c:pt idx="143">
                  <c:v>3.7</c:v>
                </c:pt>
                <c:pt idx="144">
                  <c:v>3.8</c:v>
                </c:pt>
                <c:pt idx="145">
                  <c:v>3.8</c:v>
                </c:pt>
                <c:pt idx="146">
                  <c:v>4.0999999999999996</c:v>
                </c:pt>
                <c:pt idx="147">
                  <c:v>4.2</c:v>
                </c:pt>
                <c:pt idx="148">
                  <c:v>4.2</c:v>
                </c:pt>
                <c:pt idx="149">
                  <c:v>4</c:v>
                </c:pt>
                <c:pt idx="150">
                  <c:v>3.8</c:v>
                </c:pt>
                <c:pt idx="151">
                  <c:v>3.6</c:v>
                </c:pt>
                <c:pt idx="152">
                  <c:v>3.5</c:v>
                </c:pt>
                <c:pt idx="153">
                  <c:v>3.4</c:v>
                </c:pt>
                <c:pt idx="154">
                  <c:v>3.3</c:v>
                </c:pt>
                <c:pt idx="155">
                  <c:v>3.4</c:v>
                </c:pt>
                <c:pt idx="156">
                  <c:v>3.5</c:v>
                </c:pt>
                <c:pt idx="157">
                  <c:v>3.8</c:v>
                </c:pt>
                <c:pt idx="158">
                  <c:v>3.9</c:v>
                </c:pt>
                <c:pt idx="159">
                  <c:v>3.8</c:v>
                </c:pt>
                <c:pt idx="160">
                  <c:v>5.0999999999999996</c:v>
                </c:pt>
                <c:pt idx="161">
                  <c:v>5.6</c:v>
                </c:pt>
                <c:pt idx="162">
                  <c:v>5.9</c:v>
                </c:pt>
                <c:pt idx="163">
                  <c:v>4.5999999999999996</c:v>
                </c:pt>
                <c:pt idx="164">
                  <c:v>4.3</c:v>
                </c:pt>
                <c:pt idx="165">
                  <c:v>4.7</c:v>
                </c:pt>
                <c:pt idx="166">
                  <c:v>5.5</c:v>
                </c:pt>
                <c:pt idx="167">
                  <c:v>6.1</c:v>
                </c:pt>
                <c:pt idx="168">
                  <c:v>6.3</c:v>
                </c:pt>
                <c:pt idx="169">
                  <c:v>6</c:v>
                </c:pt>
                <c:pt idx="170">
                  <c:v>5.9</c:v>
                </c:pt>
                <c:pt idx="171">
                  <c:v>6.1</c:v>
                </c:pt>
                <c:pt idx="172">
                  <c:v>7</c:v>
                </c:pt>
                <c:pt idx="173">
                  <c:v>7.2</c:v>
                </c:pt>
                <c:pt idx="174">
                  <c:v>7</c:v>
                </c:pt>
                <c:pt idx="175">
                  <c:v>5.9</c:v>
                </c:pt>
                <c:pt idx="176">
                  <c:v>5.6</c:v>
                </c:pt>
                <c:pt idx="177">
                  <c:v>5.4</c:v>
                </c:pt>
                <c:pt idx="178">
                  <c:v>5.7</c:v>
                </c:pt>
                <c:pt idx="179">
                  <c:v>5.7</c:v>
                </c:pt>
                <c:pt idx="180">
                  <c:v>6</c:v>
                </c:pt>
                <c:pt idx="181">
                  <c:v>5.9</c:v>
                </c:pt>
                <c:pt idx="182">
                  <c:v>5.9</c:v>
                </c:pt>
                <c:pt idx="183">
                  <c:v>6</c:v>
                </c:pt>
                <c:pt idx="184">
                  <c:v>6.4</c:v>
                </c:pt>
                <c:pt idx="185">
                  <c:v>6.8</c:v>
                </c:pt>
                <c:pt idx="186">
                  <c:v>6.9</c:v>
                </c:pt>
                <c:pt idx="187">
                  <c:v>6.9</c:v>
                </c:pt>
                <c:pt idx="188">
                  <c:v>6.8</c:v>
                </c:pt>
                <c:pt idx="189">
                  <c:v>6.7</c:v>
                </c:pt>
                <c:pt idx="190">
                  <c:v>6.6</c:v>
                </c:pt>
                <c:pt idx="191">
                  <c:v>6.8</c:v>
                </c:pt>
                <c:pt idx="192">
                  <c:v>7</c:v>
                </c:pt>
                <c:pt idx="193">
                  <c:v>7.4</c:v>
                </c:pt>
                <c:pt idx="194">
                  <c:v>7.3</c:v>
                </c:pt>
                <c:pt idx="195">
                  <c:v>7.2</c:v>
                </c:pt>
                <c:pt idx="196">
                  <c:v>6.9</c:v>
                </c:pt>
                <c:pt idx="197">
                  <c:v>7</c:v>
                </c:pt>
                <c:pt idx="198">
                  <c:v>7.1</c:v>
                </c:pt>
                <c:pt idx="199">
                  <c:v>7.2</c:v>
                </c:pt>
                <c:pt idx="200">
                  <c:v>7.1</c:v>
                </c:pt>
                <c:pt idx="201">
                  <c:v>6.9</c:v>
                </c:pt>
                <c:pt idx="202">
                  <c:v>6.9</c:v>
                </c:pt>
                <c:pt idx="203">
                  <c:v>7.2</c:v>
                </c:pt>
                <c:pt idx="204">
                  <c:v>7.6</c:v>
                </c:pt>
                <c:pt idx="205">
                  <c:v>7.9</c:v>
                </c:pt>
                <c:pt idx="206">
                  <c:v>8.1999999999999993</c:v>
                </c:pt>
                <c:pt idx="207">
                  <c:v>8.4</c:v>
                </c:pt>
                <c:pt idx="208">
                  <c:v>8.6999999999999993</c:v>
                </c:pt>
                <c:pt idx="209">
                  <c:v>8.9</c:v>
                </c:pt>
                <c:pt idx="210">
                  <c:v>8.6999999999999993</c:v>
                </c:pt>
                <c:pt idx="211">
                  <c:v>8.4</c:v>
                </c:pt>
                <c:pt idx="212">
                  <c:v>8.1</c:v>
                </c:pt>
                <c:pt idx="213">
                  <c:v>8.3000000000000007</c:v>
                </c:pt>
                <c:pt idx="214">
                  <c:v>8.9</c:v>
                </c:pt>
                <c:pt idx="215">
                  <c:v>10.199999999999999</c:v>
                </c:pt>
                <c:pt idx="216">
                  <c:v>9.3000000000000007</c:v>
                </c:pt>
                <c:pt idx="217">
                  <c:v>8</c:v>
                </c:pt>
                <c:pt idx="218">
                  <c:v>6</c:v>
                </c:pt>
                <c:pt idx="219">
                  <c:v>6</c:v>
                </c:pt>
                <c:pt idx="220">
                  <c:v>6.3</c:v>
                </c:pt>
                <c:pt idx="221">
                  <c:v>6.6</c:v>
                </c:pt>
                <c:pt idx="222">
                  <c:v>6.7</c:v>
                </c:pt>
                <c:pt idx="223">
                  <c:v>6.7</c:v>
                </c:pt>
                <c:pt idx="224">
                  <c:v>6.7</c:v>
                </c:pt>
                <c:pt idx="225">
                  <c:v>6.6</c:v>
                </c:pt>
                <c:pt idx="226">
                  <c:v>6.4</c:v>
                </c:pt>
                <c:pt idx="227">
                  <c:v>6.3</c:v>
                </c:pt>
                <c:pt idx="228">
                  <c:v>6.6</c:v>
                </c:pt>
                <c:pt idx="229">
                  <c:v>6.9</c:v>
                </c:pt>
                <c:pt idx="230">
                  <c:v>7.1</c:v>
                </c:pt>
                <c:pt idx="231">
                  <c:v>7.2</c:v>
                </c:pt>
                <c:pt idx="232">
                  <c:v>7.3</c:v>
                </c:pt>
                <c:pt idx="233">
                  <c:v>7.4</c:v>
                </c:pt>
                <c:pt idx="234">
                  <c:v>7.5</c:v>
                </c:pt>
                <c:pt idx="235">
                  <c:v>7.4</c:v>
                </c:pt>
                <c:pt idx="236">
                  <c:v>7.4</c:v>
                </c:pt>
                <c:pt idx="237">
                  <c:v>7.4</c:v>
                </c:pt>
                <c:pt idx="238">
                  <c:v>7.4</c:v>
                </c:pt>
                <c:pt idx="239">
                  <c:v>7.5</c:v>
                </c:pt>
                <c:pt idx="240">
                  <c:v>7.6</c:v>
                </c:pt>
                <c:pt idx="241">
                  <c:v>7.8</c:v>
                </c:pt>
                <c:pt idx="242">
                  <c:v>7.7</c:v>
                </c:pt>
                <c:pt idx="243">
                  <c:v>7.6</c:v>
                </c:pt>
                <c:pt idx="244">
                  <c:v>7.5</c:v>
                </c:pt>
                <c:pt idx="245">
                  <c:v>7.6</c:v>
                </c:pt>
                <c:pt idx="246">
                  <c:v>7.6</c:v>
                </c:pt>
                <c:pt idx="247">
                  <c:v>7.6</c:v>
                </c:pt>
                <c:pt idx="248">
                  <c:v>7.6</c:v>
                </c:pt>
                <c:pt idx="249">
                  <c:v>7.7</c:v>
                </c:pt>
                <c:pt idx="250">
                  <c:v>7.6</c:v>
                </c:pt>
                <c:pt idx="251">
                  <c:v>7.5</c:v>
                </c:pt>
                <c:pt idx="252">
                  <c:v>7.4</c:v>
                </c:pt>
                <c:pt idx="253">
                  <c:v>7.4</c:v>
                </c:pt>
                <c:pt idx="254">
                  <c:v>7.4</c:v>
                </c:pt>
                <c:pt idx="255">
                  <c:v>7.2</c:v>
                </c:pt>
                <c:pt idx="256">
                  <c:v>7.1</c:v>
                </c:pt>
                <c:pt idx="257">
                  <c:v>6.7</c:v>
                </c:pt>
                <c:pt idx="258">
                  <c:v>6.5</c:v>
                </c:pt>
                <c:pt idx="259">
                  <c:v>6.4</c:v>
                </c:pt>
                <c:pt idx="260">
                  <c:v>6.5</c:v>
                </c:pt>
                <c:pt idx="261">
                  <c:v>6.5</c:v>
                </c:pt>
                <c:pt idx="262">
                  <c:v>6.5</c:v>
                </c:pt>
                <c:pt idx="263">
                  <c:v>6.4</c:v>
                </c:pt>
                <c:pt idx="264">
                  <c:v>6.5</c:v>
                </c:pt>
                <c:pt idx="265">
                  <c:v>6.7</c:v>
                </c:pt>
                <c:pt idx="266">
                  <c:v>7</c:v>
                </c:pt>
                <c:pt idx="267">
                  <c:v>7.1</c:v>
                </c:pt>
                <c:pt idx="268">
                  <c:v>7.1</c:v>
                </c:pt>
                <c:pt idx="269">
                  <c:v>7</c:v>
                </c:pt>
                <c:pt idx="270">
                  <c:v>7</c:v>
                </c:pt>
                <c:pt idx="271">
                  <c:v>7</c:v>
                </c:pt>
                <c:pt idx="272">
                  <c:v>7</c:v>
                </c:pt>
                <c:pt idx="273">
                  <c:v>6.9</c:v>
                </c:pt>
                <c:pt idx="274">
                  <c:v>6.8</c:v>
                </c:pt>
                <c:pt idx="275">
                  <c:v>6.8</c:v>
                </c:pt>
                <c:pt idx="276">
                  <c:v>7</c:v>
                </c:pt>
                <c:pt idx="277">
                  <c:v>7.5</c:v>
                </c:pt>
                <c:pt idx="278">
                  <c:v>7.9</c:v>
                </c:pt>
                <c:pt idx="279">
                  <c:v>7.9</c:v>
                </c:pt>
                <c:pt idx="280">
                  <c:v>7.7</c:v>
                </c:pt>
                <c:pt idx="281">
                  <c:v>7.6</c:v>
                </c:pt>
                <c:pt idx="282">
                  <c:v>7.5</c:v>
                </c:pt>
                <c:pt idx="283">
                  <c:v>7.5</c:v>
                </c:pt>
                <c:pt idx="284">
                  <c:v>7.5</c:v>
                </c:pt>
                <c:pt idx="285">
                  <c:v>7.4</c:v>
                </c:pt>
                <c:pt idx="286">
                  <c:v>7.3</c:v>
                </c:pt>
                <c:pt idx="287">
                  <c:v>7.8</c:v>
                </c:pt>
                <c:pt idx="288">
                  <c:v>8.1</c:v>
                </c:pt>
                <c:pt idx="289">
                  <c:v>8.6</c:v>
                </c:pt>
                <c:pt idx="290">
                  <c:v>8.5</c:v>
                </c:pt>
                <c:pt idx="291">
                  <c:v>8.4</c:v>
                </c:pt>
                <c:pt idx="292">
                  <c:v>8.1999999999999993</c:v>
                </c:pt>
                <c:pt idx="293">
                  <c:v>8</c:v>
                </c:pt>
                <c:pt idx="294">
                  <c:v>7.7</c:v>
                </c:pt>
                <c:pt idx="295">
                  <c:v>7.8</c:v>
                </c:pt>
                <c:pt idx="296">
                  <c:v>7.9</c:v>
                </c:pt>
                <c:pt idx="297">
                  <c:v>7.9</c:v>
                </c:pt>
                <c:pt idx="298">
                  <c:v>7.9</c:v>
                </c:pt>
                <c:pt idx="299">
                  <c:v>7.8</c:v>
                </c:pt>
              </c:numCache>
            </c:numRef>
          </c:val>
          <c:extLst xmlns:c16r2="http://schemas.microsoft.com/office/drawing/2015/06/chart">
            <c:ext xmlns:c16="http://schemas.microsoft.com/office/drawing/2014/chart" uri="{C3380CC4-5D6E-409C-BE32-E72D297353CC}">
              <c16:uniqueId val="{00000000-9586-495C-8E82-98B2E9A2558D}"/>
            </c:ext>
          </c:extLst>
        </c:ser>
        <c:ser>
          <c:idx val="1"/>
          <c:order val="2"/>
          <c:tx>
            <c:strRef>
              <c:f>Sheet1!$D$1</c:f>
              <c:strCache>
                <c:ptCount val="1"/>
                <c:pt idx="0">
                  <c:v>Recession</c:v>
                </c:pt>
              </c:strCache>
            </c:strRef>
          </c:tx>
          <c:spPr>
            <a:solidFill>
              <a:schemeClr val="accent6">
                <a:lumMod val="75000"/>
              </a:schemeClr>
            </a:solidFill>
            <a:ln w="7490">
              <a:solidFill>
                <a:schemeClr val="tx1"/>
              </a:solidFill>
              <a:prstDash val="solid"/>
            </a:ln>
          </c:spP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Sheet1!$D$2:$D$314</c:f>
              <c:numCache>
                <c:formatCode>General</c:formatCode>
                <c:ptCount val="313"/>
                <c:pt idx="74">
                  <c:v>10</c:v>
                </c:pt>
                <c:pt idx="75">
                  <c:v>10</c:v>
                </c:pt>
                <c:pt idx="76">
                  <c:v>10</c:v>
                </c:pt>
                <c:pt idx="77">
                  <c:v>10</c:v>
                </c:pt>
                <c:pt idx="78">
                  <c:v>10</c:v>
                </c:pt>
                <c:pt idx="79">
                  <c:v>10</c:v>
                </c:pt>
                <c:pt idx="80">
                  <c:v>10</c:v>
                </c:pt>
                <c:pt idx="81">
                  <c:v>10</c:v>
                </c:pt>
                <c:pt idx="82">
                  <c:v>10</c:v>
                </c:pt>
                <c:pt idx="83">
                  <c:v>10</c:v>
                </c:pt>
                <c:pt idx="8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numCache>
            </c:numRef>
          </c:val>
          <c:extLst xmlns:c16r2="http://schemas.microsoft.com/office/drawing/2015/06/chart">
            <c:ext xmlns:c16="http://schemas.microsoft.com/office/drawing/2014/chart" uri="{C3380CC4-5D6E-409C-BE32-E72D297353CC}">
              <c16:uniqueId val="{00000001-9586-495C-8E82-98B2E9A2558D}"/>
            </c:ext>
          </c:extLst>
        </c:ser>
        <c:dLbls>
          <c:showLegendKey val="0"/>
          <c:showVal val="0"/>
          <c:showCatName val="0"/>
          <c:showSerName val="0"/>
          <c:showPercent val="0"/>
          <c:showBubbleSize val="0"/>
        </c:dLbls>
        <c:axId val="245228672"/>
        <c:axId val="245230592"/>
      </c:areaChart>
      <c:lineChart>
        <c:grouping val="standard"/>
        <c:varyColors val="0"/>
        <c:ser>
          <c:idx val="3"/>
          <c:order val="1"/>
          <c:tx>
            <c:strRef>
              <c:f>Sheet1!$C$1</c:f>
              <c:strCache>
                <c:ptCount val="1"/>
                <c:pt idx="0">
                  <c:v>10-Year Treasury Note</c:v>
                </c:pt>
              </c:strCache>
            </c:strRef>
          </c:tx>
          <c:spPr>
            <a:ln w="22471">
              <a:solidFill>
                <a:srgbClr val="0070C0"/>
              </a:solidFill>
              <a:prstDash val="solid"/>
            </a:ln>
          </c:spPr>
          <c:marker>
            <c:symbol val="none"/>
          </c:marke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Sheet1!$C$2:$C$314</c:f>
              <c:numCache>
                <c:formatCode>General</c:formatCode>
                <c:ptCount val="313"/>
                <c:pt idx="60">
                  <c:v>6.66</c:v>
                </c:pt>
                <c:pt idx="61">
                  <c:v>6.52</c:v>
                </c:pt>
                <c:pt idx="62">
                  <c:v>5.99</c:v>
                </c:pt>
                <c:pt idx="63">
                  <c:v>6.47</c:v>
                </c:pt>
                <c:pt idx="64">
                  <c:v>6.44</c:v>
                </c:pt>
                <c:pt idx="65">
                  <c:v>6.1</c:v>
                </c:pt>
                <c:pt idx="66">
                  <c:v>6.05</c:v>
                </c:pt>
                <c:pt idx="67">
                  <c:v>5.83</c:v>
                </c:pt>
                <c:pt idx="68">
                  <c:v>5.8</c:v>
                </c:pt>
                <c:pt idx="69">
                  <c:v>5.72</c:v>
                </c:pt>
                <c:pt idx="70">
                  <c:v>5.72</c:v>
                </c:pt>
                <c:pt idx="71">
                  <c:v>5.24</c:v>
                </c:pt>
                <c:pt idx="72">
                  <c:v>5.16</c:v>
                </c:pt>
                <c:pt idx="73">
                  <c:v>5.0999999999999996</c:v>
                </c:pt>
                <c:pt idx="74">
                  <c:v>4.8899999999999997</c:v>
                </c:pt>
                <c:pt idx="75">
                  <c:v>5.14</c:v>
                </c:pt>
                <c:pt idx="76">
                  <c:v>5.14</c:v>
                </c:pt>
                <c:pt idx="77">
                  <c:v>5.28</c:v>
                </c:pt>
                <c:pt idx="78">
                  <c:v>5.27</c:v>
                </c:pt>
                <c:pt idx="79">
                  <c:v>4.97</c:v>
                </c:pt>
                <c:pt idx="80">
                  <c:v>4.7300000000000004</c:v>
                </c:pt>
                <c:pt idx="81">
                  <c:v>4.57</c:v>
                </c:pt>
                <c:pt idx="82">
                  <c:v>4.6500000000000004</c:v>
                </c:pt>
                <c:pt idx="83">
                  <c:v>5.09</c:v>
                </c:pt>
                <c:pt idx="84">
                  <c:v>5.04</c:v>
                </c:pt>
                <c:pt idx="85">
                  <c:v>4.91</c:v>
                </c:pt>
                <c:pt idx="86">
                  <c:v>5.28</c:v>
                </c:pt>
                <c:pt idx="87">
                  <c:v>5.21</c:v>
                </c:pt>
                <c:pt idx="88">
                  <c:v>5.16</c:v>
                </c:pt>
                <c:pt idx="89">
                  <c:v>4.93</c:v>
                </c:pt>
                <c:pt idx="90">
                  <c:v>4.6500000000000004</c:v>
                </c:pt>
                <c:pt idx="91">
                  <c:v>4.26</c:v>
                </c:pt>
                <c:pt idx="92">
                  <c:v>3.87</c:v>
                </c:pt>
                <c:pt idx="93">
                  <c:v>3.94</c:v>
                </c:pt>
                <c:pt idx="94">
                  <c:v>4.05</c:v>
                </c:pt>
                <c:pt idx="95">
                  <c:v>4.03</c:v>
                </c:pt>
                <c:pt idx="96">
                  <c:v>4.05</c:v>
                </c:pt>
                <c:pt idx="97">
                  <c:v>3.9</c:v>
                </c:pt>
                <c:pt idx="98">
                  <c:v>3.81</c:v>
                </c:pt>
                <c:pt idx="99">
                  <c:v>3.96</c:v>
                </c:pt>
                <c:pt idx="100">
                  <c:v>3.57</c:v>
                </c:pt>
                <c:pt idx="101">
                  <c:v>3.3</c:v>
                </c:pt>
                <c:pt idx="102">
                  <c:v>3.98</c:v>
                </c:pt>
                <c:pt idx="103">
                  <c:v>4.45</c:v>
                </c:pt>
                <c:pt idx="104">
                  <c:v>4.2699999999999996</c:v>
                </c:pt>
                <c:pt idx="105">
                  <c:v>4.29</c:v>
                </c:pt>
                <c:pt idx="106">
                  <c:v>4.3</c:v>
                </c:pt>
                <c:pt idx="107">
                  <c:v>4.2699999999999996</c:v>
                </c:pt>
                <c:pt idx="108">
                  <c:v>4.1500000000000004</c:v>
                </c:pt>
                <c:pt idx="109">
                  <c:v>4.08</c:v>
                </c:pt>
                <c:pt idx="110">
                  <c:v>3.83</c:v>
                </c:pt>
                <c:pt idx="111">
                  <c:v>4.3499999999999996</c:v>
                </c:pt>
                <c:pt idx="112">
                  <c:v>4.72</c:v>
                </c:pt>
                <c:pt idx="113">
                  <c:v>4.7300000000000004</c:v>
                </c:pt>
                <c:pt idx="114">
                  <c:v>4.5</c:v>
                </c:pt>
                <c:pt idx="115">
                  <c:v>4.28</c:v>
                </c:pt>
                <c:pt idx="116">
                  <c:v>4.13</c:v>
                </c:pt>
                <c:pt idx="117">
                  <c:v>4.0999999999999996</c:v>
                </c:pt>
                <c:pt idx="118">
                  <c:v>4.1900000000000004</c:v>
                </c:pt>
                <c:pt idx="119">
                  <c:v>4.2300000000000004</c:v>
                </c:pt>
                <c:pt idx="120">
                  <c:v>4.22</c:v>
                </c:pt>
                <c:pt idx="121">
                  <c:v>4.17</c:v>
                </c:pt>
                <c:pt idx="122">
                  <c:v>4.5</c:v>
                </c:pt>
                <c:pt idx="123">
                  <c:v>4.34</c:v>
                </c:pt>
                <c:pt idx="124">
                  <c:v>4.1399999999999997</c:v>
                </c:pt>
                <c:pt idx="125">
                  <c:v>4</c:v>
                </c:pt>
                <c:pt idx="126">
                  <c:v>4.18</c:v>
                </c:pt>
                <c:pt idx="127">
                  <c:v>4.26</c:v>
                </c:pt>
                <c:pt idx="128">
                  <c:v>4.2</c:v>
                </c:pt>
                <c:pt idx="129">
                  <c:v>4.46</c:v>
                </c:pt>
                <c:pt idx="130">
                  <c:v>4.54</c:v>
                </c:pt>
                <c:pt idx="131">
                  <c:v>4.47</c:v>
                </c:pt>
                <c:pt idx="132">
                  <c:v>4.42</c:v>
                </c:pt>
                <c:pt idx="133">
                  <c:v>4.57</c:v>
                </c:pt>
                <c:pt idx="134">
                  <c:v>4.72</c:v>
                </c:pt>
                <c:pt idx="135">
                  <c:v>4.99</c:v>
                </c:pt>
                <c:pt idx="136">
                  <c:v>5.1100000000000003</c:v>
                </c:pt>
                <c:pt idx="137">
                  <c:v>5.1100000000000003</c:v>
                </c:pt>
                <c:pt idx="138">
                  <c:v>5.09</c:v>
                </c:pt>
                <c:pt idx="139">
                  <c:v>4.88</c:v>
                </c:pt>
                <c:pt idx="140">
                  <c:v>4.72</c:v>
                </c:pt>
                <c:pt idx="141">
                  <c:v>4.7300000000000004</c:v>
                </c:pt>
                <c:pt idx="142">
                  <c:v>4.5999999999999996</c:v>
                </c:pt>
                <c:pt idx="143">
                  <c:v>4.5599999999999996</c:v>
                </c:pt>
                <c:pt idx="144">
                  <c:v>4.76</c:v>
                </c:pt>
                <c:pt idx="145">
                  <c:v>4.72</c:v>
                </c:pt>
                <c:pt idx="146">
                  <c:v>4.5599999999999996</c:v>
                </c:pt>
                <c:pt idx="147">
                  <c:v>4.6900000000000004</c:v>
                </c:pt>
                <c:pt idx="148">
                  <c:v>4.75</c:v>
                </c:pt>
                <c:pt idx="149">
                  <c:v>5.0999999999999996</c:v>
                </c:pt>
                <c:pt idx="150">
                  <c:v>5</c:v>
                </c:pt>
                <c:pt idx="151">
                  <c:v>4.67</c:v>
                </c:pt>
                <c:pt idx="152">
                  <c:v>4.5199999999999996</c:v>
                </c:pt>
                <c:pt idx="153">
                  <c:v>4.53</c:v>
                </c:pt>
                <c:pt idx="154">
                  <c:v>4.1500000000000004</c:v>
                </c:pt>
                <c:pt idx="155">
                  <c:v>4.0999999999999996</c:v>
                </c:pt>
                <c:pt idx="156">
                  <c:v>3.74</c:v>
                </c:pt>
                <c:pt idx="157">
                  <c:v>3.74</c:v>
                </c:pt>
                <c:pt idx="158">
                  <c:v>3.51</c:v>
                </c:pt>
                <c:pt idx="159">
                  <c:v>3.6800001</c:v>
                </c:pt>
                <c:pt idx="160">
                  <c:v>3.8800001000000002</c:v>
                </c:pt>
                <c:pt idx="161">
                  <c:v>4.0999999000000003</c:v>
                </c:pt>
                <c:pt idx="162">
                  <c:v>4.0100002000000003</c:v>
                </c:pt>
                <c:pt idx="163">
                  <c:v>3.8900001</c:v>
                </c:pt>
                <c:pt idx="164">
                  <c:v>3.6900000999999998</c:v>
                </c:pt>
                <c:pt idx="165">
                  <c:v>3.8099999000000002</c:v>
                </c:pt>
                <c:pt idx="166">
                  <c:v>3.53</c:v>
                </c:pt>
                <c:pt idx="167">
                  <c:v>2.4200001000000002</c:v>
                </c:pt>
                <c:pt idx="168">
                  <c:v>2.52</c:v>
                </c:pt>
                <c:pt idx="169">
                  <c:v>2.8699998999999998</c:v>
                </c:pt>
                <c:pt idx="170">
                  <c:v>2.8199999</c:v>
                </c:pt>
                <c:pt idx="171">
                  <c:v>2.9300001</c:v>
                </c:pt>
                <c:pt idx="172">
                  <c:v>3.29</c:v>
                </c:pt>
                <c:pt idx="173">
                  <c:v>3.72</c:v>
                </c:pt>
                <c:pt idx="174">
                  <c:v>3.5599999000000002</c:v>
                </c:pt>
                <c:pt idx="175">
                  <c:v>3.5899999</c:v>
                </c:pt>
                <c:pt idx="176">
                  <c:v>3.4000001000000002</c:v>
                </c:pt>
                <c:pt idx="177">
                  <c:v>3.3900001</c:v>
                </c:pt>
                <c:pt idx="178">
                  <c:v>3.4000001000000002</c:v>
                </c:pt>
                <c:pt idx="179">
                  <c:v>3.5899999</c:v>
                </c:pt>
                <c:pt idx="180">
                  <c:v>3.73</c:v>
                </c:pt>
                <c:pt idx="181">
                  <c:v>3.6900000999999998</c:v>
                </c:pt>
                <c:pt idx="182">
                  <c:v>3.73</c:v>
                </c:pt>
                <c:pt idx="183">
                  <c:v>3.8499998999999998</c:v>
                </c:pt>
                <c:pt idx="184">
                  <c:v>3.4200001000000002</c:v>
                </c:pt>
                <c:pt idx="185">
                  <c:v>3.2</c:v>
                </c:pt>
                <c:pt idx="186">
                  <c:v>3.01</c:v>
                </c:pt>
                <c:pt idx="187">
                  <c:v>2.7</c:v>
                </c:pt>
                <c:pt idx="188">
                  <c:v>2.6500001000000002</c:v>
                </c:pt>
                <c:pt idx="189">
                  <c:v>2.54</c:v>
                </c:pt>
                <c:pt idx="190">
                  <c:v>2.76</c:v>
                </c:pt>
                <c:pt idx="191">
                  <c:v>3.29</c:v>
                </c:pt>
                <c:pt idx="192">
                  <c:v>3.3900001</c:v>
                </c:pt>
                <c:pt idx="193">
                  <c:v>3.5799998999999998</c:v>
                </c:pt>
                <c:pt idx="194">
                  <c:v>3.4100001</c:v>
                </c:pt>
                <c:pt idx="195">
                  <c:v>3.46</c:v>
                </c:pt>
                <c:pt idx="196">
                  <c:v>3.1700001000000002</c:v>
                </c:pt>
                <c:pt idx="197">
                  <c:v>3</c:v>
                </c:pt>
                <c:pt idx="198">
                  <c:v>3</c:v>
                </c:pt>
                <c:pt idx="199">
                  <c:v>2.2999999999999998</c:v>
                </c:pt>
                <c:pt idx="200">
                  <c:v>1.98</c:v>
                </c:pt>
                <c:pt idx="201">
                  <c:v>2.1500001000000002</c:v>
                </c:pt>
                <c:pt idx="202">
                  <c:v>2.0099999999999998</c:v>
                </c:pt>
                <c:pt idx="203">
                  <c:v>1.98</c:v>
                </c:pt>
                <c:pt idx="204">
                  <c:v>1.97</c:v>
                </c:pt>
                <c:pt idx="205">
                  <c:v>1.97</c:v>
                </c:pt>
                <c:pt idx="206">
                  <c:v>2.17</c:v>
                </c:pt>
                <c:pt idx="207">
                  <c:v>2.0499999999999998</c:v>
                </c:pt>
                <c:pt idx="208">
                  <c:v>1.8</c:v>
                </c:pt>
                <c:pt idx="209">
                  <c:v>1.62</c:v>
                </c:pt>
                <c:pt idx="210">
                  <c:v>1.53</c:v>
                </c:pt>
                <c:pt idx="211">
                  <c:v>1.68</c:v>
                </c:pt>
                <c:pt idx="212">
                  <c:v>1.72</c:v>
                </c:pt>
                <c:pt idx="213">
                  <c:v>1.75</c:v>
                </c:pt>
                <c:pt idx="214">
                  <c:v>1.65</c:v>
                </c:pt>
                <c:pt idx="215">
                  <c:v>1.72</c:v>
                </c:pt>
                <c:pt idx="216">
                  <c:v>1.91</c:v>
                </c:pt>
                <c:pt idx="217">
                  <c:v>1.98</c:v>
                </c:pt>
                <c:pt idx="218">
                  <c:v>1.96</c:v>
                </c:pt>
                <c:pt idx="219">
                  <c:v>1.76</c:v>
                </c:pt>
                <c:pt idx="220">
                  <c:v>1.93</c:v>
                </c:pt>
                <c:pt idx="221">
                  <c:v>2.2999999999999998</c:v>
                </c:pt>
                <c:pt idx="222">
                  <c:v>2.58</c:v>
                </c:pt>
                <c:pt idx="223">
                  <c:v>2.74</c:v>
                </c:pt>
                <c:pt idx="224">
                  <c:v>2.81</c:v>
                </c:pt>
                <c:pt idx="225">
                  <c:v>2.62</c:v>
                </c:pt>
                <c:pt idx="226">
                  <c:v>2.72</c:v>
                </c:pt>
                <c:pt idx="227">
                  <c:v>2.9</c:v>
                </c:pt>
                <c:pt idx="228">
                  <c:v>2.86</c:v>
                </c:pt>
                <c:pt idx="229">
                  <c:v>2.71</c:v>
                </c:pt>
                <c:pt idx="230">
                  <c:v>2.72</c:v>
                </c:pt>
                <c:pt idx="231">
                  <c:v>2.71</c:v>
                </c:pt>
                <c:pt idx="232">
                  <c:v>2.56</c:v>
                </c:pt>
                <c:pt idx="233">
                  <c:v>2.6</c:v>
                </c:pt>
                <c:pt idx="234">
                  <c:v>2.54</c:v>
                </c:pt>
                <c:pt idx="235">
                  <c:v>2.42</c:v>
                </c:pt>
                <c:pt idx="236">
                  <c:v>2.5299999999999998</c:v>
                </c:pt>
                <c:pt idx="237">
                  <c:v>2.2999999999999998</c:v>
                </c:pt>
                <c:pt idx="238">
                  <c:v>2.33</c:v>
                </c:pt>
                <c:pt idx="239">
                  <c:v>2.21</c:v>
                </c:pt>
                <c:pt idx="240">
                  <c:v>1.88</c:v>
                </c:pt>
                <c:pt idx="241">
                  <c:v>1.98</c:v>
                </c:pt>
                <c:pt idx="242">
                  <c:v>2.04</c:v>
                </c:pt>
                <c:pt idx="243">
                  <c:v>1.94</c:v>
                </c:pt>
                <c:pt idx="244">
                  <c:v>2.2000000000000002</c:v>
                </c:pt>
                <c:pt idx="245">
                  <c:v>2.36</c:v>
                </c:pt>
                <c:pt idx="246">
                  <c:v>2.3199999999999998</c:v>
                </c:pt>
                <c:pt idx="247">
                  <c:v>2.2000000000000002</c:v>
                </c:pt>
                <c:pt idx="248">
                  <c:v>2.17</c:v>
                </c:pt>
                <c:pt idx="249">
                  <c:v>2.0699999999999998</c:v>
                </c:pt>
                <c:pt idx="250">
                  <c:v>2.2599999999999998</c:v>
                </c:pt>
                <c:pt idx="251">
                  <c:v>2.2400000000000002</c:v>
                </c:pt>
                <c:pt idx="252">
                  <c:v>2.09</c:v>
                </c:pt>
                <c:pt idx="253">
                  <c:v>1.78</c:v>
                </c:pt>
                <c:pt idx="254">
                  <c:v>1.89</c:v>
                </c:pt>
                <c:pt idx="255">
                  <c:v>1.81</c:v>
                </c:pt>
                <c:pt idx="256">
                  <c:v>1.81</c:v>
                </c:pt>
                <c:pt idx="257">
                  <c:v>1.64</c:v>
                </c:pt>
                <c:pt idx="258">
                  <c:v>1.5</c:v>
                </c:pt>
                <c:pt idx="259">
                  <c:v>1.56</c:v>
                </c:pt>
                <c:pt idx="260">
                  <c:v>1.63</c:v>
                </c:pt>
                <c:pt idx="261">
                  <c:v>1.76</c:v>
                </c:pt>
                <c:pt idx="262">
                  <c:v>2.25</c:v>
                </c:pt>
                <c:pt idx="263">
                  <c:v>2.4</c:v>
                </c:pt>
                <c:pt idx="264">
                  <c:v>2.4300000000000002</c:v>
                </c:pt>
                <c:pt idx="265">
                  <c:v>2.42</c:v>
                </c:pt>
                <c:pt idx="266">
                  <c:v>2.48</c:v>
                </c:pt>
                <c:pt idx="267">
                  <c:v>2.2999999999999998</c:v>
                </c:pt>
                <c:pt idx="268">
                  <c:v>2.2999999999999998</c:v>
                </c:pt>
                <c:pt idx="269">
                  <c:v>2.19</c:v>
                </c:pt>
                <c:pt idx="270">
                  <c:v>2.3199999999999998</c:v>
                </c:pt>
                <c:pt idx="271">
                  <c:v>2.21</c:v>
                </c:pt>
                <c:pt idx="272">
                  <c:v>2.2000000000000002</c:v>
                </c:pt>
                <c:pt idx="273">
                  <c:v>2.36</c:v>
                </c:pt>
                <c:pt idx="274">
                  <c:v>2.35</c:v>
                </c:pt>
                <c:pt idx="275">
                  <c:v>2.4</c:v>
                </c:pt>
                <c:pt idx="276">
                  <c:v>2.58</c:v>
                </c:pt>
                <c:pt idx="277">
                  <c:v>2.86</c:v>
                </c:pt>
                <c:pt idx="278">
                  <c:v>2.84</c:v>
                </c:pt>
                <c:pt idx="279">
                  <c:v>2.87</c:v>
                </c:pt>
                <c:pt idx="280">
                  <c:v>2.98</c:v>
                </c:pt>
                <c:pt idx="281">
                  <c:v>2.91</c:v>
                </c:pt>
                <c:pt idx="282">
                  <c:v>2.89</c:v>
                </c:pt>
                <c:pt idx="283">
                  <c:v>2.89</c:v>
                </c:pt>
                <c:pt idx="284">
                  <c:v>3</c:v>
                </c:pt>
                <c:pt idx="285">
                  <c:v>3.15</c:v>
                </c:pt>
                <c:pt idx="286">
                  <c:v>3.12</c:v>
                </c:pt>
                <c:pt idx="287">
                  <c:v>2.83</c:v>
                </c:pt>
                <c:pt idx="288">
                  <c:v>2.71</c:v>
                </c:pt>
                <c:pt idx="289">
                  <c:v>2.68</c:v>
                </c:pt>
                <c:pt idx="290">
                  <c:v>2.57</c:v>
                </c:pt>
                <c:pt idx="291">
                  <c:v>2.5</c:v>
                </c:pt>
                <c:pt idx="292">
                  <c:v>2.1</c:v>
                </c:pt>
                <c:pt idx="293">
                  <c:v>2</c:v>
                </c:pt>
                <c:pt idx="294">
                  <c:v>1.8</c:v>
                </c:pt>
                <c:pt idx="295">
                  <c:v>1.6</c:v>
                </c:pt>
                <c:pt idx="296">
                  <c:v>1.7</c:v>
                </c:pt>
                <c:pt idx="297">
                  <c:v>1.7</c:v>
                </c:pt>
                <c:pt idx="298">
                  <c:v>1.8</c:v>
                </c:pt>
                <c:pt idx="299">
                  <c:v>1.8</c:v>
                </c:pt>
                <c:pt idx="300">
                  <c:v>1.76</c:v>
                </c:pt>
                <c:pt idx="301">
                  <c:v>1.5</c:v>
                </c:pt>
                <c:pt idx="302">
                  <c:v>0.92</c:v>
                </c:pt>
                <c:pt idx="303">
                  <c:v>0.67</c:v>
                </c:pt>
                <c:pt idx="304">
                  <c:v>0.6</c:v>
                </c:pt>
              </c:numCache>
            </c:numRef>
          </c:val>
          <c:smooth val="0"/>
          <c:extLst xmlns:c16r2="http://schemas.microsoft.com/office/drawing/2015/06/chart">
            <c:ext xmlns:c16="http://schemas.microsoft.com/office/drawing/2014/chart" uri="{C3380CC4-5D6E-409C-BE32-E72D297353CC}">
              <c16:uniqueId val="{00000002-9586-495C-8E82-98B2E9A2558D}"/>
            </c:ext>
          </c:extLst>
        </c:ser>
        <c:dLbls>
          <c:showLegendKey val="0"/>
          <c:showVal val="0"/>
          <c:showCatName val="0"/>
          <c:showSerName val="0"/>
          <c:showPercent val="0"/>
          <c:showBubbleSize val="0"/>
        </c:dLbls>
        <c:marker val="1"/>
        <c:smooth val="0"/>
        <c:axId val="245973760"/>
        <c:axId val="245975296"/>
      </c:lineChart>
      <c:catAx>
        <c:axId val="245228672"/>
        <c:scaling>
          <c:orientation val="minMax"/>
        </c:scaling>
        <c:delete val="0"/>
        <c:axPos val="b"/>
        <c:numFmt formatCode="General" sourceLinked="1"/>
        <c:majorTickMark val="out"/>
        <c:minorTickMark val="none"/>
        <c:tickLblPos val="nextTo"/>
        <c:spPr>
          <a:ln w="187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45230592"/>
        <c:crossesAt val="-2"/>
        <c:auto val="1"/>
        <c:lblAlgn val="ctr"/>
        <c:lblOffset val="100"/>
        <c:tickLblSkip val="24"/>
        <c:tickMarkSkip val="12"/>
        <c:noMultiLvlLbl val="0"/>
      </c:catAx>
      <c:valAx>
        <c:axId val="245230592"/>
        <c:scaling>
          <c:orientation val="minMax"/>
          <c:max val="10"/>
          <c:min val="0"/>
        </c:scaling>
        <c:delete val="0"/>
        <c:axPos val="l"/>
        <c:majorGridlines>
          <c:spPr>
            <a:ln w="7490">
              <a:solidFill>
                <a:schemeClr val="tx1"/>
              </a:solidFill>
              <a:prstDash val="solid"/>
            </a:ln>
          </c:spPr>
        </c:majorGridlines>
        <c:numFmt formatCode="General" sourceLinked="1"/>
        <c:majorTickMark val="out"/>
        <c:minorTickMark val="none"/>
        <c:tickLblPos val="nextTo"/>
        <c:spPr>
          <a:ln w="187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45228672"/>
        <c:crosses val="autoZero"/>
        <c:crossBetween val="midCat"/>
        <c:majorUnit val="1"/>
      </c:valAx>
      <c:catAx>
        <c:axId val="245973760"/>
        <c:scaling>
          <c:orientation val="minMax"/>
        </c:scaling>
        <c:delete val="1"/>
        <c:axPos val="b"/>
        <c:numFmt formatCode="General" sourceLinked="1"/>
        <c:majorTickMark val="out"/>
        <c:minorTickMark val="none"/>
        <c:tickLblPos val="nextTo"/>
        <c:crossAx val="245975296"/>
        <c:crosses val="autoZero"/>
        <c:auto val="1"/>
        <c:lblAlgn val="ctr"/>
        <c:lblOffset val="100"/>
        <c:noMultiLvlLbl val="0"/>
      </c:catAx>
      <c:valAx>
        <c:axId val="245975296"/>
        <c:scaling>
          <c:orientation val="minMax"/>
          <c:max val="10"/>
          <c:min val="0"/>
        </c:scaling>
        <c:delete val="0"/>
        <c:axPos val="r"/>
        <c:numFmt formatCode="General" sourceLinked="1"/>
        <c:majorTickMark val="out"/>
        <c:minorTickMark val="none"/>
        <c:tickLblPos val="nextTo"/>
        <c:spPr>
          <a:ln w="187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45973760"/>
        <c:crosses val="max"/>
        <c:crossBetween val="midCat"/>
        <c:majorUnit val="1"/>
      </c:valAx>
      <c:spPr>
        <a:noFill/>
        <a:ln w="14981">
          <a:noFill/>
        </a:ln>
      </c:spPr>
    </c:plotArea>
    <c:legend>
      <c:legendPos val="r"/>
      <c:layout>
        <c:manualLayout>
          <c:xMode val="edge"/>
          <c:yMode val="edge"/>
          <c:x val="8.4986808627199664E-2"/>
          <c:y val="0.75004029996676091"/>
          <c:w val="0.39439414324440336"/>
          <c:h val="0.1636661980079801"/>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0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Consumer Confidence &amp; </a:t>
            </a:r>
          </a:p>
          <a:p>
            <a:pPr>
              <a:defRPr sz="1600" b="1" i="0" u="none" strike="noStrike" baseline="0">
                <a:solidFill>
                  <a:schemeClr val="tx1"/>
                </a:solidFill>
                <a:latin typeface="Arial"/>
                <a:ea typeface="Arial"/>
                <a:cs typeface="Arial"/>
              </a:defRPr>
            </a:pPr>
            <a:r>
              <a:rPr lang="en-US" sz="1600" dirty="0"/>
              <a:t>Sentiment Index</a:t>
            </a:r>
          </a:p>
        </c:rich>
      </c:tx>
      <c:layout>
        <c:manualLayout>
          <c:xMode val="edge"/>
          <c:yMode val="edge"/>
          <c:x val="0.23123137672908742"/>
          <c:y val="0"/>
        </c:manualLayout>
      </c:layout>
      <c:overlay val="0"/>
      <c:spPr>
        <a:noFill/>
        <a:ln w="16342">
          <a:noFill/>
        </a:ln>
      </c:spPr>
    </c:title>
    <c:autoTitleDeleted val="0"/>
    <c:plotArea>
      <c:layout>
        <c:manualLayout>
          <c:layoutTarget val="inner"/>
          <c:xMode val="edge"/>
          <c:yMode val="edge"/>
          <c:x val="7.9367995384614004E-2"/>
          <c:y val="0.13032781739042895"/>
          <c:w val="0.83030942107591255"/>
          <c:h val="0.78546168193139909"/>
        </c:manualLayout>
      </c:layout>
      <c:areaChart>
        <c:grouping val="standard"/>
        <c:varyColors val="0"/>
        <c:ser>
          <c:idx val="1"/>
          <c:order val="0"/>
          <c:tx>
            <c:strRef>
              <c:f>Sheet1!$B$1</c:f>
              <c:strCache>
                <c:ptCount val="1"/>
                <c:pt idx="0">
                  <c:v>Recession</c:v>
                </c:pt>
              </c:strCache>
            </c:strRef>
          </c:tx>
          <c:spPr>
            <a:solidFill>
              <a:schemeClr val="accent2"/>
            </a:solidFill>
            <a:ln w="8171">
              <a:solidFill>
                <a:schemeClr val="tx1"/>
              </a:solidFill>
              <a:prstDash val="solid"/>
            </a:ln>
          </c:spP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Sheet1!$B$2:$B$314</c:f>
              <c:numCache>
                <c:formatCode>General</c:formatCode>
                <c:ptCount val="313"/>
                <c:pt idx="74">
                  <c:v>150</c:v>
                </c:pt>
                <c:pt idx="75">
                  <c:v>150</c:v>
                </c:pt>
                <c:pt idx="76">
                  <c:v>150</c:v>
                </c:pt>
                <c:pt idx="77">
                  <c:v>150</c:v>
                </c:pt>
                <c:pt idx="78">
                  <c:v>150</c:v>
                </c:pt>
                <c:pt idx="79">
                  <c:v>150</c:v>
                </c:pt>
                <c:pt idx="80">
                  <c:v>150</c:v>
                </c:pt>
                <c:pt idx="81">
                  <c:v>150</c:v>
                </c:pt>
                <c:pt idx="82">
                  <c:v>150</c:v>
                </c:pt>
                <c:pt idx="83">
                  <c:v>150</c:v>
                </c:pt>
                <c:pt idx="84">
                  <c:v>150</c:v>
                </c:pt>
                <c:pt idx="155">
                  <c:v>150</c:v>
                </c:pt>
                <c:pt idx="156">
                  <c:v>150</c:v>
                </c:pt>
                <c:pt idx="157">
                  <c:v>150</c:v>
                </c:pt>
                <c:pt idx="158">
                  <c:v>150</c:v>
                </c:pt>
                <c:pt idx="159">
                  <c:v>150</c:v>
                </c:pt>
                <c:pt idx="160">
                  <c:v>150</c:v>
                </c:pt>
                <c:pt idx="161">
                  <c:v>150</c:v>
                </c:pt>
                <c:pt idx="162">
                  <c:v>150</c:v>
                </c:pt>
                <c:pt idx="163">
                  <c:v>150</c:v>
                </c:pt>
                <c:pt idx="164">
                  <c:v>150</c:v>
                </c:pt>
                <c:pt idx="165">
                  <c:v>150</c:v>
                </c:pt>
                <c:pt idx="166">
                  <c:v>150</c:v>
                </c:pt>
                <c:pt idx="167">
                  <c:v>150</c:v>
                </c:pt>
                <c:pt idx="168">
                  <c:v>150</c:v>
                </c:pt>
                <c:pt idx="169">
                  <c:v>150</c:v>
                </c:pt>
                <c:pt idx="170">
                  <c:v>150</c:v>
                </c:pt>
                <c:pt idx="171">
                  <c:v>150</c:v>
                </c:pt>
                <c:pt idx="172">
                  <c:v>150</c:v>
                </c:pt>
                <c:pt idx="173">
                  <c:v>150</c:v>
                </c:pt>
              </c:numCache>
            </c:numRef>
          </c:val>
          <c:extLst xmlns:c16r2="http://schemas.microsoft.com/office/drawing/2015/06/chart">
            <c:ext xmlns:c16="http://schemas.microsoft.com/office/drawing/2014/chart" uri="{C3380CC4-5D6E-409C-BE32-E72D297353CC}">
              <c16:uniqueId val="{00000000-FC7D-4373-9006-67BEB60753B0}"/>
            </c:ext>
          </c:extLst>
        </c:ser>
        <c:dLbls>
          <c:showLegendKey val="0"/>
          <c:showVal val="0"/>
          <c:showCatName val="0"/>
          <c:showSerName val="0"/>
          <c:showPercent val="0"/>
          <c:showBubbleSize val="0"/>
        </c:dLbls>
        <c:axId val="252839808"/>
        <c:axId val="252841344"/>
      </c:areaChart>
      <c:areaChart>
        <c:grouping val="stacked"/>
        <c:varyColors val="0"/>
        <c:ser>
          <c:idx val="2"/>
          <c:order val="1"/>
          <c:tx>
            <c:strRef>
              <c:f>Sheet1!$C$1</c:f>
              <c:strCache>
                <c:ptCount val="1"/>
                <c:pt idx="0">
                  <c:v>Confidence</c:v>
                </c:pt>
              </c:strCache>
            </c:strRef>
          </c:tx>
          <c:spPr>
            <a:solidFill>
              <a:schemeClr val="accent6">
                <a:lumMod val="40000"/>
                <a:lumOff val="60000"/>
              </a:schemeClr>
            </a:solidFill>
            <a:ln w="8171">
              <a:solidFill>
                <a:schemeClr val="tx1"/>
              </a:solidFill>
              <a:prstDash val="solid"/>
            </a:ln>
          </c:spP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Sheet1!$C$2:$C$314</c:f>
              <c:numCache>
                <c:formatCode>General</c:formatCode>
                <c:ptCount val="313"/>
                <c:pt idx="0">
                  <c:v>101.4</c:v>
                </c:pt>
                <c:pt idx="1">
                  <c:v>99.4</c:v>
                </c:pt>
                <c:pt idx="2">
                  <c:v>100.2</c:v>
                </c:pt>
                <c:pt idx="3">
                  <c:v>104.6</c:v>
                </c:pt>
                <c:pt idx="4">
                  <c:v>102</c:v>
                </c:pt>
                <c:pt idx="5">
                  <c:v>94.6</c:v>
                </c:pt>
                <c:pt idx="6">
                  <c:v>101.4</c:v>
                </c:pt>
                <c:pt idx="7">
                  <c:v>102.4</c:v>
                </c:pt>
                <c:pt idx="8">
                  <c:v>97.3</c:v>
                </c:pt>
                <c:pt idx="9">
                  <c:v>96.3</c:v>
                </c:pt>
                <c:pt idx="10">
                  <c:v>101.6</c:v>
                </c:pt>
                <c:pt idx="11">
                  <c:v>99.2</c:v>
                </c:pt>
                <c:pt idx="12">
                  <c:v>88.4</c:v>
                </c:pt>
                <c:pt idx="13">
                  <c:v>98</c:v>
                </c:pt>
                <c:pt idx="14">
                  <c:v>98.4</c:v>
                </c:pt>
                <c:pt idx="15">
                  <c:v>104.8</c:v>
                </c:pt>
                <c:pt idx="16">
                  <c:v>103.5</c:v>
                </c:pt>
                <c:pt idx="17">
                  <c:v>100.1</c:v>
                </c:pt>
                <c:pt idx="18">
                  <c:v>107.2</c:v>
                </c:pt>
                <c:pt idx="19">
                  <c:v>112</c:v>
                </c:pt>
                <c:pt idx="20">
                  <c:v>111.8</c:v>
                </c:pt>
                <c:pt idx="21">
                  <c:v>107.3</c:v>
                </c:pt>
                <c:pt idx="22">
                  <c:v>107.3</c:v>
                </c:pt>
                <c:pt idx="23">
                  <c:v>114.2</c:v>
                </c:pt>
                <c:pt idx="24">
                  <c:v>118.7</c:v>
                </c:pt>
                <c:pt idx="25">
                  <c:v>118.9</c:v>
                </c:pt>
                <c:pt idx="26">
                  <c:v>118.5</c:v>
                </c:pt>
                <c:pt idx="27">
                  <c:v>118.5</c:v>
                </c:pt>
                <c:pt idx="28">
                  <c:v>127.9</c:v>
                </c:pt>
                <c:pt idx="29">
                  <c:v>129.9</c:v>
                </c:pt>
                <c:pt idx="30">
                  <c:v>126.3</c:v>
                </c:pt>
                <c:pt idx="31">
                  <c:v>127.6</c:v>
                </c:pt>
                <c:pt idx="32">
                  <c:v>130.19999999999999</c:v>
                </c:pt>
                <c:pt idx="33">
                  <c:v>123.4</c:v>
                </c:pt>
                <c:pt idx="34">
                  <c:v>128.30000000000001</c:v>
                </c:pt>
                <c:pt idx="35">
                  <c:v>136.19999999999999</c:v>
                </c:pt>
                <c:pt idx="36">
                  <c:v>128.30000000000001</c:v>
                </c:pt>
                <c:pt idx="37">
                  <c:v>137.30000000000001</c:v>
                </c:pt>
                <c:pt idx="38">
                  <c:v>134.30000000000001</c:v>
                </c:pt>
                <c:pt idx="39">
                  <c:v>137.19999999999999</c:v>
                </c:pt>
                <c:pt idx="40">
                  <c:v>135.19999999999999</c:v>
                </c:pt>
                <c:pt idx="41">
                  <c:v>137.6</c:v>
                </c:pt>
                <c:pt idx="42">
                  <c:v>137.19999999999999</c:v>
                </c:pt>
                <c:pt idx="43">
                  <c:v>133.1</c:v>
                </c:pt>
                <c:pt idx="44">
                  <c:v>126.4</c:v>
                </c:pt>
                <c:pt idx="45">
                  <c:v>119.3</c:v>
                </c:pt>
                <c:pt idx="46">
                  <c:v>126.5</c:v>
                </c:pt>
                <c:pt idx="47">
                  <c:v>126.1</c:v>
                </c:pt>
                <c:pt idx="48">
                  <c:v>128.9</c:v>
                </c:pt>
                <c:pt idx="49">
                  <c:v>132.1</c:v>
                </c:pt>
                <c:pt idx="50">
                  <c:v>133.9</c:v>
                </c:pt>
                <c:pt idx="51">
                  <c:v>135.5</c:v>
                </c:pt>
                <c:pt idx="52">
                  <c:v>135.80000000000001</c:v>
                </c:pt>
                <c:pt idx="53">
                  <c:v>139</c:v>
                </c:pt>
                <c:pt idx="54">
                  <c:v>136.19999999999999</c:v>
                </c:pt>
                <c:pt idx="55">
                  <c:v>136</c:v>
                </c:pt>
                <c:pt idx="56">
                  <c:v>134.19999999999999</c:v>
                </c:pt>
                <c:pt idx="57">
                  <c:v>130.1</c:v>
                </c:pt>
                <c:pt idx="58">
                  <c:v>137</c:v>
                </c:pt>
                <c:pt idx="59">
                  <c:v>141.4</c:v>
                </c:pt>
                <c:pt idx="60">
                  <c:v>144.69999999999999</c:v>
                </c:pt>
                <c:pt idx="61">
                  <c:v>141.80000000000001</c:v>
                </c:pt>
                <c:pt idx="62">
                  <c:v>136.69999999999999</c:v>
                </c:pt>
                <c:pt idx="63">
                  <c:v>137.69999999999999</c:v>
                </c:pt>
                <c:pt idx="64">
                  <c:v>144.69999999999999</c:v>
                </c:pt>
                <c:pt idx="65">
                  <c:v>139.19999999999999</c:v>
                </c:pt>
                <c:pt idx="66">
                  <c:v>143</c:v>
                </c:pt>
                <c:pt idx="67">
                  <c:v>140.80000000000001</c:v>
                </c:pt>
                <c:pt idx="68">
                  <c:v>142.5</c:v>
                </c:pt>
                <c:pt idx="69">
                  <c:v>135.80000000000001</c:v>
                </c:pt>
                <c:pt idx="70">
                  <c:v>132.6</c:v>
                </c:pt>
                <c:pt idx="71">
                  <c:v>128.6</c:v>
                </c:pt>
                <c:pt idx="72">
                  <c:v>115.7</c:v>
                </c:pt>
                <c:pt idx="73">
                  <c:v>109.2</c:v>
                </c:pt>
                <c:pt idx="74">
                  <c:v>117</c:v>
                </c:pt>
                <c:pt idx="75">
                  <c:v>109.9</c:v>
                </c:pt>
                <c:pt idx="76">
                  <c:v>116.1</c:v>
                </c:pt>
                <c:pt idx="77">
                  <c:v>118.9</c:v>
                </c:pt>
                <c:pt idx="78">
                  <c:v>116.3</c:v>
                </c:pt>
                <c:pt idx="79">
                  <c:v>114</c:v>
                </c:pt>
                <c:pt idx="80">
                  <c:v>97</c:v>
                </c:pt>
                <c:pt idx="81">
                  <c:v>85.3</c:v>
                </c:pt>
                <c:pt idx="82">
                  <c:v>82.2</c:v>
                </c:pt>
                <c:pt idx="83">
                  <c:v>94.6</c:v>
                </c:pt>
                <c:pt idx="84">
                  <c:v>97.8</c:v>
                </c:pt>
                <c:pt idx="85">
                  <c:v>95</c:v>
                </c:pt>
                <c:pt idx="86">
                  <c:v>110.7</c:v>
                </c:pt>
                <c:pt idx="87">
                  <c:v>108.5</c:v>
                </c:pt>
                <c:pt idx="88">
                  <c:v>110.3</c:v>
                </c:pt>
                <c:pt idx="89">
                  <c:v>106.4</c:v>
                </c:pt>
                <c:pt idx="90">
                  <c:v>97.4</c:v>
                </c:pt>
                <c:pt idx="91">
                  <c:v>94.5</c:v>
                </c:pt>
                <c:pt idx="92">
                  <c:v>93.7</c:v>
                </c:pt>
                <c:pt idx="93">
                  <c:v>79.599999999999994</c:v>
                </c:pt>
                <c:pt idx="94">
                  <c:v>84.9</c:v>
                </c:pt>
                <c:pt idx="95">
                  <c:v>80.7</c:v>
                </c:pt>
                <c:pt idx="96">
                  <c:v>78.8</c:v>
                </c:pt>
                <c:pt idx="97">
                  <c:v>64.8</c:v>
                </c:pt>
                <c:pt idx="98">
                  <c:v>61.4</c:v>
                </c:pt>
                <c:pt idx="99">
                  <c:v>81</c:v>
                </c:pt>
                <c:pt idx="100">
                  <c:v>83.6</c:v>
                </c:pt>
                <c:pt idx="101">
                  <c:v>83.5</c:v>
                </c:pt>
                <c:pt idx="102">
                  <c:v>77</c:v>
                </c:pt>
                <c:pt idx="103">
                  <c:v>81.7</c:v>
                </c:pt>
                <c:pt idx="104">
                  <c:v>77</c:v>
                </c:pt>
                <c:pt idx="105">
                  <c:v>81.7</c:v>
                </c:pt>
                <c:pt idx="106">
                  <c:v>92.5</c:v>
                </c:pt>
                <c:pt idx="107">
                  <c:v>94.8</c:v>
                </c:pt>
                <c:pt idx="108">
                  <c:v>97.7</c:v>
                </c:pt>
                <c:pt idx="109">
                  <c:v>88.5</c:v>
                </c:pt>
                <c:pt idx="110">
                  <c:v>88.5</c:v>
                </c:pt>
                <c:pt idx="111">
                  <c:v>93</c:v>
                </c:pt>
                <c:pt idx="112">
                  <c:v>93.1</c:v>
                </c:pt>
                <c:pt idx="113">
                  <c:v>102.8</c:v>
                </c:pt>
                <c:pt idx="114">
                  <c:v>105.7</c:v>
                </c:pt>
                <c:pt idx="115">
                  <c:v>98.7</c:v>
                </c:pt>
                <c:pt idx="116">
                  <c:v>96.7</c:v>
                </c:pt>
                <c:pt idx="117">
                  <c:v>92.9</c:v>
                </c:pt>
                <c:pt idx="118">
                  <c:v>92.6</c:v>
                </c:pt>
                <c:pt idx="119">
                  <c:v>102.7</c:v>
                </c:pt>
                <c:pt idx="120">
                  <c:v>105.1</c:v>
                </c:pt>
                <c:pt idx="121">
                  <c:v>104.4</c:v>
                </c:pt>
                <c:pt idx="122">
                  <c:v>103</c:v>
                </c:pt>
                <c:pt idx="123">
                  <c:v>97.5</c:v>
                </c:pt>
                <c:pt idx="124">
                  <c:v>103.1</c:v>
                </c:pt>
                <c:pt idx="125">
                  <c:v>106.2</c:v>
                </c:pt>
                <c:pt idx="126">
                  <c:v>103.6</c:v>
                </c:pt>
                <c:pt idx="127">
                  <c:v>105.5</c:v>
                </c:pt>
                <c:pt idx="128">
                  <c:v>87.5</c:v>
                </c:pt>
                <c:pt idx="129">
                  <c:v>85.2</c:v>
                </c:pt>
                <c:pt idx="130">
                  <c:v>98.3</c:v>
                </c:pt>
                <c:pt idx="131">
                  <c:v>103.8</c:v>
                </c:pt>
                <c:pt idx="132">
                  <c:v>106.8</c:v>
                </c:pt>
                <c:pt idx="133">
                  <c:v>102.7</c:v>
                </c:pt>
                <c:pt idx="134">
                  <c:v>107.5</c:v>
                </c:pt>
                <c:pt idx="135">
                  <c:v>109.8</c:v>
                </c:pt>
                <c:pt idx="136">
                  <c:v>104.7</c:v>
                </c:pt>
                <c:pt idx="137">
                  <c:v>105.4</c:v>
                </c:pt>
                <c:pt idx="138">
                  <c:v>107</c:v>
                </c:pt>
                <c:pt idx="139">
                  <c:v>100.2</c:v>
                </c:pt>
                <c:pt idx="140">
                  <c:v>105.9</c:v>
                </c:pt>
                <c:pt idx="141">
                  <c:v>105.1</c:v>
                </c:pt>
                <c:pt idx="142">
                  <c:v>105.3</c:v>
                </c:pt>
                <c:pt idx="143">
                  <c:v>110</c:v>
                </c:pt>
                <c:pt idx="144">
                  <c:v>110.2</c:v>
                </c:pt>
                <c:pt idx="145">
                  <c:v>111.2</c:v>
                </c:pt>
                <c:pt idx="146">
                  <c:v>108.2</c:v>
                </c:pt>
                <c:pt idx="147">
                  <c:v>106.3</c:v>
                </c:pt>
                <c:pt idx="148">
                  <c:v>108.5</c:v>
                </c:pt>
                <c:pt idx="149">
                  <c:v>105.3</c:v>
                </c:pt>
                <c:pt idx="150">
                  <c:v>111.9</c:v>
                </c:pt>
                <c:pt idx="151">
                  <c:v>105.6</c:v>
                </c:pt>
                <c:pt idx="152">
                  <c:v>99.5</c:v>
                </c:pt>
                <c:pt idx="153">
                  <c:v>95.2</c:v>
                </c:pt>
                <c:pt idx="154">
                  <c:v>87.8</c:v>
                </c:pt>
                <c:pt idx="155">
                  <c:v>90.6</c:v>
                </c:pt>
                <c:pt idx="156">
                  <c:v>87.3</c:v>
                </c:pt>
                <c:pt idx="157">
                  <c:v>76.400000000000006</c:v>
                </c:pt>
                <c:pt idx="158">
                  <c:v>65.900000000000006</c:v>
                </c:pt>
                <c:pt idx="159">
                  <c:v>62.8</c:v>
                </c:pt>
                <c:pt idx="160">
                  <c:v>58.1</c:v>
                </c:pt>
                <c:pt idx="161">
                  <c:v>51</c:v>
                </c:pt>
                <c:pt idx="162">
                  <c:v>51.9</c:v>
                </c:pt>
                <c:pt idx="163">
                  <c:v>58.5</c:v>
                </c:pt>
                <c:pt idx="164">
                  <c:v>61.4</c:v>
                </c:pt>
                <c:pt idx="165">
                  <c:v>38.799999999999997</c:v>
                </c:pt>
                <c:pt idx="166">
                  <c:v>44.7</c:v>
                </c:pt>
                <c:pt idx="167">
                  <c:v>38.6</c:v>
                </c:pt>
                <c:pt idx="168">
                  <c:v>37.4</c:v>
                </c:pt>
                <c:pt idx="169">
                  <c:v>25.3</c:v>
                </c:pt>
                <c:pt idx="170">
                  <c:v>26.9</c:v>
                </c:pt>
                <c:pt idx="171">
                  <c:v>40.799999999999997</c:v>
                </c:pt>
                <c:pt idx="172">
                  <c:v>54.8</c:v>
                </c:pt>
                <c:pt idx="173">
                  <c:v>49.3</c:v>
                </c:pt>
                <c:pt idx="174">
                  <c:v>47.4</c:v>
                </c:pt>
                <c:pt idx="175">
                  <c:v>54.5</c:v>
                </c:pt>
                <c:pt idx="176">
                  <c:v>53.4</c:v>
                </c:pt>
                <c:pt idx="177">
                  <c:v>48.7</c:v>
                </c:pt>
                <c:pt idx="178">
                  <c:v>50.6</c:v>
                </c:pt>
                <c:pt idx="179">
                  <c:v>53.6</c:v>
                </c:pt>
                <c:pt idx="180">
                  <c:v>56.5</c:v>
                </c:pt>
                <c:pt idx="181">
                  <c:v>46.4</c:v>
                </c:pt>
                <c:pt idx="182">
                  <c:v>52.3</c:v>
                </c:pt>
                <c:pt idx="183">
                  <c:v>57.7</c:v>
                </c:pt>
                <c:pt idx="184">
                  <c:v>62.7</c:v>
                </c:pt>
                <c:pt idx="185">
                  <c:v>54.3</c:v>
                </c:pt>
                <c:pt idx="186">
                  <c:v>51</c:v>
                </c:pt>
                <c:pt idx="187">
                  <c:v>53.2</c:v>
                </c:pt>
                <c:pt idx="188">
                  <c:v>48.6</c:v>
                </c:pt>
                <c:pt idx="189">
                  <c:v>49.9</c:v>
                </c:pt>
                <c:pt idx="190">
                  <c:v>57.8</c:v>
                </c:pt>
                <c:pt idx="191">
                  <c:v>63.4</c:v>
                </c:pt>
                <c:pt idx="192">
                  <c:v>64.8</c:v>
                </c:pt>
                <c:pt idx="193">
                  <c:v>72</c:v>
                </c:pt>
                <c:pt idx="194">
                  <c:v>63.8</c:v>
                </c:pt>
                <c:pt idx="195">
                  <c:v>66</c:v>
                </c:pt>
                <c:pt idx="196">
                  <c:v>61.7</c:v>
                </c:pt>
                <c:pt idx="197">
                  <c:v>57.6</c:v>
                </c:pt>
                <c:pt idx="198">
                  <c:v>59.2</c:v>
                </c:pt>
                <c:pt idx="199">
                  <c:v>45.2</c:v>
                </c:pt>
                <c:pt idx="200">
                  <c:v>46.4</c:v>
                </c:pt>
                <c:pt idx="201">
                  <c:v>40.9</c:v>
                </c:pt>
                <c:pt idx="202">
                  <c:v>55.2</c:v>
                </c:pt>
                <c:pt idx="203">
                  <c:v>64.8</c:v>
                </c:pt>
                <c:pt idx="204">
                  <c:v>61.5</c:v>
                </c:pt>
                <c:pt idx="205">
                  <c:v>71.599999999999994</c:v>
                </c:pt>
                <c:pt idx="206">
                  <c:v>70.2</c:v>
                </c:pt>
                <c:pt idx="207">
                  <c:v>68.7</c:v>
                </c:pt>
                <c:pt idx="208">
                  <c:v>64.400000000000006</c:v>
                </c:pt>
                <c:pt idx="209">
                  <c:v>62.7</c:v>
                </c:pt>
                <c:pt idx="210">
                  <c:v>65.400000000000006</c:v>
                </c:pt>
                <c:pt idx="211">
                  <c:v>61.3</c:v>
                </c:pt>
                <c:pt idx="212">
                  <c:v>68.400000000000006</c:v>
                </c:pt>
                <c:pt idx="213">
                  <c:v>73.099999999999994</c:v>
                </c:pt>
                <c:pt idx="214">
                  <c:v>71.5</c:v>
                </c:pt>
                <c:pt idx="215">
                  <c:v>66.7</c:v>
                </c:pt>
                <c:pt idx="216">
                  <c:v>58.4</c:v>
                </c:pt>
                <c:pt idx="217">
                  <c:v>68</c:v>
                </c:pt>
                <c:pt idx="218">
                  <c:v>61.9</c:v>
                </c:pt>
                <c:pt idx="219">
                  <c:v>69</c:v>
                </c:pt>
                <c:pt idx="220">
                  <c:v>74.3</c:v>
                </c:pt>
                <c:pt idx="221">
                  <c:v>82.1</c:v>
                </c:pt>
                <c:pt idx="222">
                  <c:v>81</c:v>
                </c:pt>
                <c:pt idx="223">
                  <c:v>81.8</c:v>
                </c:pt>
                <c:pt idx="224">
                  <c:v>80.2</c:v>
                </c:pt>
                <c:pt idx="225">
                  <c:v>72.400000000000006</c:v>
                </c:pt>
                <c:pt idx="226">
                  <c:v>72</c:v>
                </c:pt>
                <c:pt idx="227">
                  <c:v>77.5</c:v>
                </c:pt>
                <c:pt idx="228">
                  <c:v>79.400000000000006</c:v>
                </c:pt>
                <c:pt idx="229">
                  <c:v>78.3</c:v>
                </c:pt>
                <c:pt idx="230">
                  <c:v>83.9</c:v>
                </c:pt>
                <c:pt idx="231">
                  <c:v>81.7</c:v>
                </c:pt>
                <c:pt idx="232">
                  <c:v>82.2</c:v>
                </c:pt>
                <c:pt idx="233">
                  <c:v>86.4</c:v>
                </c:pt>
                <c:pt idx="234">
                  <c:v>90</c:v>
                </c:pt>
                <c:pt idx="235">
                  <c:v>93.4</c:v>
                </c:pt>
                <c:pt idx="236">
                  <c:v>89</c:v>
                </c:pt>
                <c:pt idx="237">
                  <c:v>94.1</c:v>
                </c:pt>
                <c:pt idx="238">
                  <c:v>91</c:v>
                </c:pt>
                <c:pt idx="239">
                  <c:v>93.1</c:v>
                </c:pt>
                <c:pt idx="240">
                  <c:v>103.8</c:v>
                </c:pt>
                <c:pt idx="241">
                  <c:v>98.8</c:v>
                </c:pt>
                <c:pt idx="242">
                  <c:v>101.4</c:v>
                </c:pt>
                <c:pt idx="243">
                  <c:v>94.3</c:v>
                </c:pt>
                <c:pt idx="244">
                  <c:v>94.6</c:v>
                </c:pt>
                <c:pt idx="245">
                  <c:v>99.8</c:v>
                </c:pt>
                <c:pt idx="246">
                  <c:v>91</c:v>
                </c:pt>
                <c:pt idx="247">
                  <c:v>101.3</c:v>
                </c:pt>
                <c:pt idx="248">
                  <c:v>102.6</c:v>
                </c:pt>
                <c:pt idx="249">
                  <c:v>99.1</c:v>
                </c:pt>
                <c:pt idx="250">
                  <c:v>92.6</c:v>
                </c:pt>
                <c:pt idx="251">
                  <c:v>96.3</c:v>
                </c:pt>
                <c:pt idx="252">
                  <c:v>97.8</c:v>
                </c:pt>
                <c:pt idx="253">
                  <c:v>94</c:v>
                </c:pt>
                <c:pt idx="254">
                  <c:v>96.1</c:v>
                </c:pt>
                <c:pt idx="255">
                  <c:v>94.7</c:v>
                </c:pt>
                <c:pt idx="256">
                  <c:v>92.4</c:v>
                </c:pt>
                <c:pt idx="257">
                  <c:v>97.4</c:v>
                </c:pt>
                <c:pt idx="258">
                  <c:v>96.7</c:v>
                </c:pt>
                <c:pt idx="259">
                  <c:v>101.8</c:v>
                </c:pt>
                <c:pt idx="260">
                  <c:v>103.5</c:v>
                </c:pt>
                <c:pt idx="261">
                  <c:v>100.8</c:v>
                </c:pt>
                <c:pt idx="262">
                  <c:v>109.4</c:v>
                </c:pt>
                <c:pt idx="263">
                  <c:v>113.3</c:v>
                </c:pt>
                <c:pt idx="264">
                  <c:v>111.6</c:v>
                </c:pt>
                <c:pt idx="265">
                  <c:v>116.1</c:v>
                </c:pt>
                <c:pt idx="266">
                  <c:v>124.9</c:v>
                </c:pt>
                <c:pt idx="267">
                  <c:v>119.4</c:v>
                </c:pt>
                <c:pt idx="268">
                  <c:v>117.6</c:v>
                </c:pt>
                <c:pt idx="269">
                  <c:v>117.3</c:v>
                </c:pt>
                <c:pt idx="270">
                  <c:v>120</c:v>
                </c:pt>
                <c:pt idx="271">
                  <c:v>120.4</c:v>
                </c:pt>
                <c:pt idx="272">
                  <c:v>120.6</c:v>
                </c:pt>
                <c:pt idx="273">
                  <c:v>126.2</c:v>
                </c:pt>
                <c:pt idx="274">
                  <c:v>128.6</c:v>
                </c:pt>
                <c:pt idx="275">
                  <c:v>123.1</c:v>
                </c:pt>
                <c:pt idx="276">
                  <c:v>124.3</c:v>
                </c:pt>
                <c:pt idx="277">
                  <c:v>130</c:v>
                </c:pt>
                <c:pt idx="278">
                  <c:v>127</c:v>
                </c:pt>
                <c:pt idx="279">
                  <c:v>125.6</c:v>
                </c:pt>
                <c:pt idx="280">
                  <c:v>128</c:v>
                </c:pt>
                <c:pt idx="281">
                  <c:v>126.4</c:v>
                </c:pt>
                <c:pt idx="282">
                  <c:v>127.4</c:v>
                </c:pt>
                <c:pt idx="283">
                  <c:v>133.4</c:v>
                </c:pt>
                <c:pt idx="284">
                  <c:v>135.30000000000001</c:v>
                </c:pt>
                <c:pt idx="285">
                  <c:v>137.9</c:v>
                </c:pt>
                <c:pt idx="286">
                  <c:v>136.4</c:v>
                </c:pt>
                <c:pt idx="287">
                  <c:v>126.6</c:v>
                </c:pt>
                <c:pt idx="288">
                  <c:v>121.7</c:v>
                </c:pt>
                <c:pt idx="289">
                  <c:v>131.4</c:v>
                </c:pt>
                <c:pt idx="290">
                  <c:v>124.2</c:v>
                </c:pt>
                <c:pt idx="291">
                  <c:v>129.19999999999999</c:v>
                </c:pt>
                <c:pt idx="292">
                  <c:v>131.30000000000001</c:v>
                </c:pt>
                <c:pt idx="293">
                  <c:v>124.3</c:v>
                </c:pt>
                <c:pt idx="294">
                  <c:v>135.80000000000001</c:v>
                </c:pt>
                <c:pt idx="295">
                  <c:v>134.19999999999999</c:v>
                </c:pt>
                <c:pt idx="296">
                  <c:v>126.3</c:v>
                </c:pt>
                <c:pt idx="297">
                  <c:v>126.1</c:v>
                </c:pt>
                <c:pt idx="298">
                  <c:v>126.8</c:v>
                </c:pt>
                <c:pt idx="299">
                  <c:v>128.19999999999999</c:v>
                </c:pt>
                <c:pt idx="300">
                  <c:v>130.4</c:v>
                </c:pt>
                <c:pt idx="301">
                  <c:v>132.6</c:v>
                </c:pt>
                <c:pt idx="302">
                  <c:v>118.8</c:v>
                </c:pt>
                <c:pt idx="303">
                  <c:v>85.7</c:v>
                </c:pt>
                <c:pt idx="304">
                  <c:v>85.9</c:v>
                </c:pt>
                <c:pt idx="305">
                  <c:v>98.1</c:v>
                </c:pt>
                <c:pt idx="306">
                  <c:v>98.1</c:v>
                </c:pt>
              </c:numCache>
            </c:numRef>
          </c:val>
          <c:extLst xmlns:c16r2="http://schemas.microsoft.com/office/drawing/2015/06/chart">
            <c:ext xmlns:c16="http://schemas.microsoft.com/office/drawing/2014/chart" uri="{C3380CC4-5D6E-409C-BE32-E72D297353CC}">
              <c16:uniqueId val="{00000001-FC7D-4373-9006-67BEB60753B0}"/>
            </c:ext>
          </c:extLst>
        </c:ser>
        <c:dLbls>
          <c:showLegendKey val="0"/>
          <c:showVal val="0"/>
          <c:showCatName val="0"/>
          <c:showSerName val="0"/>
          <c:showPercent val="0"/>
          <c:showBubbleSize val="0"/>
        </c:dLbls>
        <c:axId val="252884096"/>
        <c:axId val="252885632"/>
      </c:areaChart>
      <c:lineChart>
        <c:grouping val="standard"/>
        <c:varyColors val="0"/>
        <c:ser>
          <c:idx val="3"/>
          <c:order val="2"/>
          <c:tx>
            <c:strRef>
              <c:f>Sheet1!$D$1</c:f>
              <c:strCache>
                <c:ptCount val="1"/>
                <c:pt idx="0">
                  <c:v>Sentiment</c:v>
                </c:pt>
              </c:strCache>
            </c:strRef>
          </c:tx>
          <c:spPr>
            <a:ln w="24513">
              <a:solidFill>
                <a:srgbClr val="0070C0"/>
              </a:solidFill>
              <a:prstDash val="solid"/>
            </a:ln>
          </c:spPr>
          <c:marker>
            <c:symbol val="none"/>
          </c:marker>
          <c:cat>
            <c:strRef>
              <c:f>Sheet1!$A$2:$A$314</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Sheet1!$D$2:$D$314</c:f>
              <c:numCache>
                <c:formatCode>General</c:formatCode>
                <c:ptCount val="313"/>
                <c:pt idx="0">
                  <c:v>97.6</c:v>
                </c:pt>
                <c:pt idx="1">
                  <c:v>95.1</c:v>
                </c:pt>
                <c:pt idx="2">
                  <c:v>90.3</c:v>
                </c:pt>
                <c:pt idx="3">
                  <c:v>92.5</c:v>
                </c:pt>
                <c:pt idx="4">
                  <c:v>89.8</c:v>
                </c:pt>
                <c:pt idx="5">
                  <c:v>92.7</c:v>
                </c:pt>
                <c:pt idx="6">
                  <c:v>94.4</c:v>
                </c:pt>
                <c:pt idx="7">
                  <c:v>96.2</c:v>
                </c:pt>
                <c:pt idx="8">
                  <c:v>88.9</c:v>
                </c:pt>
                <c:pt idx="9">
                  <c:v>90.2</c:v>
                </c:pt>
                <c:pt idx="10">
                  <c:v>88.2</c:v>
                </c:pt>
                <c:pt idx="11">
                  <c:v>91</c:v>
                </c:pt>
                <c:pt idx="12">
                  <c:v>89.3</c:v>
                </c:pt>
                <c:pt idx="13">
                  <c:v>88.5</c:v>
                </c:pt>
                <c:pt idx="14">
                  <c:v>93.7</c:v>
                </c:pt>
                <c:pt idx="15">
                  <c:v>92.7</c:v>
                </c:pt>
                <c:pt idx="16">
                  <c:v>89.4</c:v>
                </c:pt>
                <c:pt idx="17">
                  <c:v>92.4</c:v>
                </c:pt>
                <c:pt idx="18">
                  <c:v>94.7</c:v>
                </c:pt>
                <c:pt idx="19">
                  <c:v>95.3</c:v>
                </c:pt>
                <c:pt idx="20">
                  <c:v>94.7</c:v>
                </c:pt>
                <c:pt idx="21">
                  <c:v>96.5</c:v>
                </c:pt>
                <c:pt idx="22">
                  <c:v>99.2</c:v>
                </c:pt>
                <c:pt idx="23">
                  <c:v>96.9</c:v>
                </c:pt>
                <c:pt idx="24">
                  <c:v>97.4</c:v>
                </c:pt>
                <c:pt idx="25">
                  <c:v>99.7</c:v>
                </c:pt>
                <c:pt idx="26">
                  <c:v>100</c:v>
                </c:pt>
                <c:pt idx="27">
                  <c:v>101.4</c:v>
                </c:pt>
                <c:pt idx="28">
                  <c:v>103.2</c:v>
                </c:pt>
                <c:pt idx="29">
                  <c:v>104.5</c:v>
                </c:pt>
                <c:pt idx="30">
                  <c:v>107.1</c:v>
                </c:pt>
                <c:pt idx="31">
                  <c:v>104.4</c:v>
                </c:pt>
                <c:pt idx="32">
                  <c:v>106</c:v>
                </c:pt>
                <c:pt idx="33">
                  <c:v>105.6</c:v>
                </c:pt>
                <c:pt idx="34">
                  <c:v>107.2</c:v>
                </c:pt>
                <c:pt idx="35">
                  <c:v>102.1</c:v>
                </c:pt>
                <c:pt idx="36">
                  <c:v>106.6</c:v>
                </c:pt>
                <c:pt idx="37">
                  <c:v>110.4</c:v>
                </c:pt>
                <c:pt idx="38">
                  <c:v>106.5</c:v>
                </c:pt>
                <c:pt idx="39">
                  <c:v>108.7</c:v>
                </c:pt>
                <c:pt idx="40">
                  <c:v>106.5</c:v>
                </c:pt>
                <c:pt idx="41">
                  <c:v>105.6</c:v>
                </c:pt>
                <c:pt idx="42">
                  <c:v>105.2</c:v>
                </c:pt>
                <c:pt idx="43">
                  <c:v>104.4</c:v>
                </c:pt>
                <c:pt idx="44">
                  <c:v>100.9</c:v>
                </c:pt>
                <c:pt idx="45">
                  <c:v>97.4</c:v>
                </c:pt>
                <c:pt idx="46">
                  <c:v>102.7</c:v>
                </c:pt>
                <c:pt idx="47">
                  <c:v>100.5</c:v>
                </c:pt>
                <c:pt idx="48">
                  <c:v>103.9</c:v>
                </c:pt>
                <c:pt idx="49">
                  <c:v>108.1</c:v>
                </c:pt>
                <c:pt idx="50">
                  <c:v>105.7</c:v>
                </c:pt>
                <c:pt idx="51">
                  <c:v>104.6</c:v>
                </c:pt>
                <c:pt idx="52">
                  <c:v>106.8</c:v>
                </c:pt>
                <c:pt idx="53">
                  <c:v>107.3</c:v>
                </c:pt>
                <c:pt idx="54">
                  <c:v>106</c:v>
                </c:pt>
                <c:pt idx="55">
                  <c:v>104.5</c:v>
                </c:pt>
                <c:pt idx="56">
                  <c:v>107.2</c:v>
                </c:pt>
                <c:pt idx="57">
                  <c:v>103.2</c:v>
                </c:pt>
                <c:pt idx="58">
                  <c:v>107.2</c:v>
                </c:pt>
                <c:pt idx="59">
                  <c:v>105.4</c:v>
                </c:pt>
                <c:pt idx="60">
                  <c:v>112</c:v>
                </c:pt>
                <c:pt idx="61">
                  <c:v>111.3</c:v>
                </c:pt>
                <c:pt idx="62">
                  <c:v>107.1</c:v>
                </c:pt>
                <c:pt idx="63">
                  <c:v>109.2</c:v>
                </c:pt>
                <c:pt idx="64">
                  <c:v>110.7</c:v>
                </c:pt>
                <c:pt idx="65">
                  <c:v>106.4</c:v>
                </c:pt>
                <c:pt idx="66">
                  <c:v>108.3</c:v>
                </c:pt>
                <c:pt idx="67">
                  <c:v>107.3</c:v>
                </c:pt>
                <c:pt idx="68">
                  <c:v>106.8</c:v>
                </c:pt>
                <c:pt idx="69">
                  <c:v>105.8</c:v>
                </c:pt>
                <c:pt idx="70">
                  <c:v>107.6</c:v>
                </c:pt>
                <c:pt idx="71">
                  <c:v>98.4</c:v>
                </c:pt>
                <c:pt idx="72">
                  <c:v>94.7</c:v>
                </c:pt>
                <c:pt idx="73">
                  <c:v>90.6</c:v>
                </c:pt>
                <c:pt idx="74">
                  <c:v>91.5</c:v>
                </c:pt>
                <c:pt idx="75">
                  <c:v>88.4</c:v>
                </c:pt>
                <c:pt idx="76">
                  <c:v>92</c:v>
                </c:pt>
                <c:pt idx="77">
                  <c:v>92.6</c:v>
                </c:pt>
                <c:pt idx="78">
                  <c:v>92.4</c:v>
                </c:pt>
                <c:pt idx="79">
                  <c:v>91.5</c:v>
                </c:pt>
                <c:pt idx="80">
                  <c:v>81.8</c:v>
                </c:pt>
                <c:pt idx="81">
                  <c:v>82.7</c:v>
                </c:pt>
                <c:pt idx="82">
                  <c:v>83.9</c:v>
                </c:pt>
                <c:pt idx="83">
                  <c:v>88.8</c:v>
                </c:pt>
                <c:pt idx="84">
                  <c:v>93</c:v>
                </c:pt>
                <c:pt idx="85">
                  <c:v>90.7</c:v>
                </c:pt>
                <c:pt idx="86">
                  <c:v>85.7</c:v>
                </c:pt>
                <c:pt idx="87">
                  <c:v>93</c:v>
                </c:pt>
                <c:pt idx="88">
                  <c:v>96.9</c:v>
                </c:pt>
                <c:pt idx="89">
                  <c:v>92.4</c:v>
                </c:pt>
                <c:pt idx="90">
                  <c:v>88.1</c:v>
                </c:pt>
                <c:pt idx="91">
                  <c:v>87.6</c:v>
                </c:pt>
                <c:pt idx="92">
                  <c:v>86.1</c:v>
                </c:pt>
                <c:pt idx="93">
                  <c:v>80.599999999999994</c:v>
                </c:pt>
                <c:pt idx="94">
                  <c:v>84.2</c:v>
                </c:pt>
                <c:pt idx="95">
                  <c:v>86.7</c:v>
                </c:pt>
                <c:pt idx="96">
                  <c:v>82.4</c:v>
                </c:pt>
                <c:pt idx="97">
                  <c:v>79.900000000000006</c:v>
                </c:pt>
                <c:pt idx="98">
                  <c:v>77.599999999999994</c:v>
                </c:pt>
                <c:pt idx="99">
                  <c:v>86</c:v>
                </c:pt>
                <c:pt idx="100">
                  <c:v>92.1</c:v>
                </c:pt>
                <c:pt idx="101">
                  <c:v>89.7</c:v>
                </c:pt>
                <c:pt idx="102">
                  <c:v>90.9</c:v>
                </c:pt>
                <c:pt idx="103">
                  <c:v>89.3</c:v>
                </c:pt>
                <c:pt idx="104">
                  <c:v>87.7</c:v>
                </c:pt>
                <c:pt idx="105">
                  <c:v>89.6</c:v>
                </c:pt>
                <c:pt idx="106">
                  <c:v>93.7</c:v>
                </c:pt>
                <c:pt idx="107">
                  <c:v>92.6</c:v>
                </c:pt>
                <c:pt idx="108">
                  <c:v>103.8</c:v>
                </c:pt>
                <c:pt idx="109">
                  <c:v>94.4</c:v>
                </c:pt>
                <c:pt idx="110">
                  <c:v>95.8</c:v>
                </c:pt>
                <c:pt idx="111">
                  <c:v>94.2</c:v>
                </c:pt>
                <c:pt idx="112">
                  <c:v>90.2</c:v>
                </c:pt>
                <c:pt idx="113">
                  <c:v>95.6</c:v>
                </c:pt>
                <c:pt idx="114">
                  <c:v>96.7</c:v>
                </c:pt>
                <c:pt idx="115">
                  <c:v>95.9</c:v>
                </c:pt>
                <c:pt idx="116">
                  <c:v>94.2</c:v>
                </c:pt>
                <c:pt idx="117">
                  <c:v>91.7</c:v>
                </c:pt>
                <c:pt idx="118">
                  <c:v>92.8</c:v>
                </c:pt>
                <c:pt idx="119">
                  <c:v>97.1</c:v>
                </c:pt>
                <c:pt idx="120">
                  <c:v>95.5</c:v>
                </c:pt>
                <c:pt idx="121">
                  <c:v>94.1</c:v>
                </c:pt>
                <c:pt idx="122">
                  <c:v>92.6</c:v>
                </c:pt>
                <c:pt idx="123">
                  <c:v>87.7</c:v>
                </c:pt>
                <c:pt idx="124">
                  <c:v>86.9</c:v>
                </c:pt>
                <c:pt idx="125">
                  <c:v>96</c:v>
                </c:pt>
                <c:pt idx="126">
                  <c:v>96.5</c:v>
                </c:pt>
                <c:pt idx="127">
                  <c:v>89.1</c:v>
                </c:pt>
                <c:pt idx="128">
                  <c:v>76.900000000000006</c:v>
                </c:pt>
                <c:pt idx="129">
                  <c:v>74.2</c:v>
                </c:pt>
                <c:pt idx="130">
                  <c:v>81.599999999999994</c:v>
                </c:pt>
                <c:pt idx="131">
                  <c:v>91.5</c:v>
                </c:pt>
                <c:pt idx="132">
                  <c:v>91.2</c:v>
                </c:pt>
                <c:pt idx="133">
                  <c:v>86.7</c:v>
                </c:pt>
                <c:pt idx="134">
                  <c:v>88.9</c:v>
                </c:pt>
                <c:pt idx="135">
                  <c:v>87.4</c:v>
                </c:pt>
                <c:pt idx="136">
                  <c:v>79.099999999999994</c:v>
                </c:pt>
                <c:pt idx="137">
                  <c:v>84.9</c:v>
                </c:pt>
                <c:pt idx="138">
                  <c:v>84.7</c:v>
                </c:pt>
                <c:pt idx="139">
                  <c:v>82</c:v>
                </c:pt>
                <c:pt idx="140">
                  <c:v>85.4</c:v>
                </c:pt>
                <c:pt idx="141">
                  <c:v>93.6</c:v>
                </c:pt>
                <c:pt idx="142">
                  <c:v>92.1</c:v>
                </c:pt>
                <c:pt idx="143">
                  <c:v>91.7</c:v>
                </c:pt>
                <c:pt idx="144">
                  <c:v>96.9</c:v>
                </c:pt>
                <c:pt idx="145">
                  <c:v>91.3</c:v>
                </c:pt>
                <c:pt idx="146">
                  <c:v>88.4</c:v>
                </c:pt>
                <c:pt idx="147">
                  <c:v>87.1</c:v>
                </c:pt>
                <c:pt idx="148">
                  <c:v>88.3</c:v>
                </c:pt>
                <c:pt idx="149">
                  <c:v>85.3</c:v>
                </c:pt>
                <c:pt idx="150">
                  <c:v>90.4</c:v>
                </c:pt>
                <c:pt idx="151">
                  <c:v>83.4</c:v>
                </c:pt>
                <c:pt idx="152">
                  <c:v>83.4</c:v>
                </c:pt>
                <c:pt idx="153">
                  <c:v>80.900000000000006</c:v>
                </c:pt>
                <c:pt idx="154">
                  <c:v>76.099999999999994</c:v>
                </c:pt>
                <c:pt idx="155">
                  <c:v>75.5</c:v>
                </c:pt>
                <c:pt idx="156">
                  <c:v>78.400000000000006</c:v>
                </c:pt>
                <c:pt idx="157">
                  <c:v>70.8</c:v>
                </c:pt>
                <c:pt idx="158">
                  <c:v>69.5</c:v>
                </c:pt>
                <c:pt idx="159">
                  <c:v>62.6</c:v>
                </c:pt>
                <c:pt idx="160">
                  <c:v>59.8</c:v>
                </c:pt>
                <c:pt idx="161">
                  <c:v>56.4</c:v>
                </c:pt>
                <c:pt idx="162">
                  <c:v>61.2</c:v>
                </c:pt>
                <c:pt idx="163">
                  <c:v>63</c:v>
                </c:pt>
                <c:pt idx="164">
                  <c:v>70.3</c:v>
                </c:pt>
                <c:pt idx="165">
                  <c:v>57.6</c:v>
                </c:pt>
                <c:pt idx="166">
                  <c:v>55.3</c:v>
                </c:pt>
                <c:pt idx="167">
                  <c:v>60.1</c:v>
                </c:pt>
                <c:pt idx="168">
                  <c:v>61.2</c:v>
                </c:pt>
                <c:pt idx="169">
                  <c:v>56.3</c:v>
                </c:pt>
                <c:pt idx="170">
                  <c:v>57.3</c:v>
                </c:pt>
                <c:pt idx="171">
                  <c:v>65.099999999999994</c:v>
                </c:pt>
                <c:pt idx="172">
                  <c:v>68.7</c:v>
                </c:pt>
                <c:pt idx="173">
                  <c:v>70.8</c:v>
                </c:pt>
                <c:pt idx="174">
                  <c:v>66</c:v>
                </c:pt>
                <c:pt idx="175">
                  <c:v>65.7</c:v>
                </c:pt>
                <c:pt idx="176">
                  <c:v>73.5</c:v>
                </c:pt>
                <c:pt idx="177">
                  <c:v>70.599999999999994</c:v>
                </c:pt>
                <c:pt idx="178">
                  <c:v>67.400000000000006</c:v>
                </c:pt>
                <c:pt idx="179">
                  <c:v>72.5</c:v>
                </c:pt>
                <c:pt idx="180">
                  <c:v>74.400000000000006</c:v>
                </c:pt>
                <c:pt idx="181">
                  <c:v>73.599999999999994</c:v>
                </c:pt>
                <c:pt idx="182">
                  <c:v>73.599999999999994</c:v>
                </c:pt>
                <c:pt idx="183">
                  <c:v>72.2</c:v>
                </c:pt>
                <c:pt idx="184">
                  <c:v>73.599999999999994</c:v>
                </c:pt>
                <c:pt idx="185">
                  <c:v>76</c:v>
                </c:pt>
                <c:pt idx="186">
                  <c:v>67.8</c:v>
                </c:pt>
                <c:pt idx="187">
                  <c:v>68.900000000000006</c:v>
                </c:pt>
                <c:pt idx="188">
                  <c:v>68.2</c:v>
                </c:pt>
                <c:pt idx="189">
                  <c:v>67.7</c:v>
                </c:pt>
                <c:pt idx="190">
                  <c:v>71.599999999999994</c:v>
                </c:pt>
                <c:pt idx="191">
                  <c:v>74.5</c:v>
                </c:pt>
                <c:pt idx="192">
                  <c:v>74.2</c:v>
                </c:pt>
                <c:pt idx="193">
                  <c:v>77.5</c:v>
                </c:pt>
                <c:pt idx="194">
                  <c:v>67.5</c:v>
                </c:pt>
                <c:pt idx="195">
                  <c:v>69.8</c:v>
                </c:pt>
                <c:pt idx="196">
                  <c:v>74.3</c:v>
                </c:pt>
                <c:pt idx="197">
                  <c:v>71.5</c:v>
                </c:pt>
                <c:pt idx="198">
                  <c:v>63.7</c:v>
                </c:pt>
                <c:pt idx="199">
                  <c:v>55.7</c:v>
                </c:pt>
                <c:pt idx="200">
                  <c:v>59.4</c:v>
                </c:pt>
                <c:pt idx="201">
                  <c:v>60.9</c:v>
                </c:pt>
                <c:pt idx="202">
                  <c:v>64.099999999999994</c:v>
                </c:pt>
                <c:pt idx="203">
                  <c:v>69.900000000000006</c:v>
                </c:pt>
                <c:pt idx="204">
                  <c:v>75</c:v>
                </c:pt>
                <c:pt idx="205">
                  <c:v>75.3</c:v>
                </c:pt>
                <c:pt idx="206">
                  <c:v>76.2</c:v>
                </c:pt>
                <c:pt idx="207">
                  <c:v>75.7</c:v>
                </c:pt>
                <c:pt idx="208">
                  <c:v>79.3</c:v>
                </c:pt>
                <c:pt idx="209">
                  <c:v>73.2</c:v>
                </c:pt>
                <c:pt idx="210">
                  <c:v>72.3</c:v>
                </c:pt>
                <c:pt idx="211">
                  <c:v>74.3</c:v>
                </c:pt>
                <c:pt idx="212">
                  <c:v>78.3</c:v>
                </c:pt>
                <c:pt idx="213">
                  <c:v>82.6</c:v>
                </c:pt>
                <c:pt idx="214">
                  <c:v>82.7</c:v>
                </c:pt>
                <c:pt idx="215">
                  <c:v>72.900000000000006</c:v>
                </c:pt>
                <c:pt idx="216">
                  <c:v>73.8</c:v>
                </c:pt>
                <c:pt idx="217">
                  <c:v>77.599999999999994</c:v>
                </c:pt>
                <c:pt idx="218">
                  <c:v>78.599999999999994</c:v>
                </c:pt>
                <c:pt idx="219">
                  <c:v>76.400000000000006</c:v>
                </c:pt>
                <c:pt idx="220">
                  <c:v>84.5</c:v>
                </c:pt>
                <c:pt idx="221">
                  <c:v>84.1</c:v>
                </c:pt>
                <c:pt idx="222">
                  <c:v>85.1</c:v>
                </c:pt>
                <c:pt idx="223">
                  <c:v>82.1</c:v>
                </c:pt>
                <c:pt idx="224">
                  <c:v>77.5</c:v>
                </c:pt>
                <c:pt idx="225">
                  <c:v>73.2</c:v>
                </c:pt>
                <c:pt idx="226">
                  <c:v>75.099999999999994</c:v>
                </c:pt>
                <c:pt idx="227">
                  <c:v>82.5</c:v>
                </c:pt>
                <c:pt idx="228">
                  <c:v>81.2</c:v>
                </c:pt>
                <c:pt idx="229">
                  <c:v>81.599999999999994</c:v>
                </c:pt>
                <c:pt idx="230">
                  <c:v>80</c:v>
                </c:pt>
                <c:pt idx="231">
                  <c:v>84.1</c:v>
                </c:pt>
                <c:pt idx="232">
                  <c:v>81.900000000000006</c:v>
                </c:pt>
                <c:pt idx="233">
                  <c:v>82.5</c:v>
                </c:pt>
                <c:pt idx="234">
                  <c:v>81.8</c:v>
                </c:pt>
                <c:pt idx="235">
                  <c:v>82.5</c:v>
                </c:pt>
                <c:pt idx="236">
                  <c:v>84.6</c:v>
                </c:pt>
                <c:pt idx="237">
                  <c:v>86.9</c:v>
                </c:pt>
                <c:pt idx="238">
                  <c:v>88.8</c:v>
                </c:pt>
                <c:pt idx="239">
                  <c:v>93.6</c:v>
                </c:pt>
                <c:pt idx="240">
                  <c:v>98.1</c:v>
                </c:pt>
                <c:pt idx="241">
                  <c:v>95.4</c:v>
                </c:pt>
                <c:pt idx="242">
                  <c:v>93</c:v>
                </c:pt>
                <c:pt idx="243">
                  <c:v>95.9</c:v>
                </c:pt>
                <c:pt idx="244">
                  <c:v>90.7</c:v>
                </c:pt>
                <c:pt idx="245">
                  <c:v>96.1</c:v>
                </c:pt>
                <c:pt idx="246">
                  <c:v>93.1</c:v>
                </c:pt>
                <c:pt idx="247">
                  <c:v>91.9</c:v>
                </c:pt>
                <c:pt idx="248">
                  <c:v>87.2</c:v>
                </c:pt>
                <c:pt idx="249">
                  <c:v>90</c:v>
                </c:pt>
                <c:pt idx="250">
                  <c:v>91.3</c:v>
                </c:pt>
                <c:pt idx="251">
                  <c:v>92.6</c:v>
                </c:pt>
                <c:pt idx="252">
                  <c:v>92</c:v>
                </c:pt>
                <c:pt idx="253">
                  <c:v>91.7</c:v>
                </c:pt>
                <c:pt idx="254">
                  <c:v>91</c:v>
                </c:pt>
                <c:pt idx="255">
                  <c:v>89</c:v>
                </c:pt>
                <c:pt idx="256">
                  <c:v>94.7</c:v>
                </c:pt>
                <c:pt idx="257">
                  <c:v>93.5</c:v>
                </c:pt>
                <c:pt idx="258">
                  <c:v>90</c:v>
                </c:pt>
                <c:pt idx="259">
                  <c:v>89.8</c:v>
                </c:pt>
                <c:pt idx="260">
                  <c:v>91.2</c:v>
                </c:pt>
                <c:pt idx="261">
                  <c:v>87.2</c:v>
                </c:pt>
                <c:pt idx="262">
                  <c:v>93.8</c:v>
                </c:pt>
                <c:pt idx="263">
                  <c:v>98.2</c:v>
                </c:pt>
                <c:pt idx="264">
                  <c:v>98.5</c:v>
                </c:pt>
                <c:pt idx="265">
                  <c:v>96.3</c:v>
                </c:pt>
                <c:pt idx="266">
                  <c:v>96.9</c:v>
                </c:pt>
                <c:pt idx="267">
                  <c:v>97</c:v>
                </c:pt>
                <c:pt idx="268">
                  <c:v>97.1</c:v>
                </c:pt>
                <c:pt idx="269">
                  <c:v>95.1</c:v>
                </c:pt>
                <c:pt idx="270">
                  <c:v>93.4</c:v>
                </c:pt>
                <c:pt idx="271">
                  <c:v>96.8</c:v>
                </c:pt>
                <c:pt idx="272">
                  <c:v>95.1</c:v>
                </c:pt>
                <c:pt idx="273">
                  <c:v>100.7</c:v>
                </c:pt>
                <c:pt idx="274">
                  <c:v>98.5</c:v>
                </c:pt>
                <c:pt idx="275">
                  <c:v>95.9</c:v>
                </c:pt>
                <c:pt idx="276">
                  <c:v>95.7</c:v>
                </c:pt>
                <c:pt idx="277">
                  <c:v>99.7</c:v>
                </c:pt>
                <c:pt idx="278">
                  <c:v>101.4</c:v>
                </c:pt>
                <c:pt idx="279">
                  <c:v>98.8</c:v>
                </c:pt>
                <c:pt idx="280">
                  <c:v>98</c:v>
                </c:pt>
                <c:pt idx="281">
                  <c:v>99.3</c:v>
                </c:pt>
                <c:pt idx="282">
                  <c:v>97.9</c:v>
                </c:pt>
                <c:pt idx="283">
                  <c:v>96.2</c:v>
                </c:pt>
                <c:pt idx="284">
                  <c:v>100.1</c:v>
                </c:pt>
                <c:pt idx="285">
                  <c:v>98.6</c:v>
                </c:pt>
                <c:pt idx="286">
                  <c:v>97.5</c:v>
                </c:pt>
                <c:pt idx="287">
                  <c:v>98.3</c:v>
                </c:pt>
                <c:pt idx="288">
                  <c:v>91.2</c:v>
                </c:pt>
                <c:pt idx="289">
                  <c:v>93.8</c:v>
                </c:pt>
                <c:pt idx="290">
                  <c:v>98.4</c:v>
                </c:pt>
                <c:pt idx="291">
                  <c:v>97.2</c:v>
                </c:pt>
                <c:pt idx="292">
                  <c:v>100</c:v>
                </c:pt>
                <c:pt idx="293">
                  <c:v>98.2</c:v>
                </c:pt>
                <c:pt idx="294">
                  <c:v>98.4</c:v>
                </c:pt>
                <c:pt idx="295">
                  <c:v>89.8</c:v>
                </c:pt>
                <c:pt idx="296">
                  <c:v>93.2</c:v>
                </c:pt>
                <c:pt idx="297">
                  <c:v>95.5</c:v>
                </c:pt>
                <c:pt idx="298">
                  <c:v>96.8</c:v>
                </c:pt>
                <c:pt idx="299">
                  <c:v>99.3</c:v>
                </c:pt>
                <c:pt idx="300">
                  <c:v>99.8</c:v>
                </c:pt>
                <c:pt idx="301">
                  <c:v>101</c:v>
                </c:pt>
                <c:pt idx="302">
                  <c:v>89.1</c:v>
                </c:pt>
                <c:pt idx="303">
                  <c:v>71</c:v>
                </c:pt>
                <c:pt idx="304">
                  <c:v>72.3</c:v>
                </c:pt>
                <c:pt idx="305">
                  <c:v>78.099999999999994</c:v>
                </c:pt>
                <c:pt idx="306">
                  <c:v>78.099999999999994</c:v>
                </c:pt>
              </c:numCache>
            </c:numRef>
          </c:val>
          <c:smooth val="0"/>
          <c:extLst xmlns:c16r2="http://schemas.microsoft.com/office/drawing/2015/06/chart">
            <c:ext xmlns:c16="http://schemas.microsoft.com/office/drawing/2014/chart" uri="{C3380CC4-5D6E-409C-BE32-E72D297353CC}">
              <c16:uniqueId val="{00000002-FC7D-4373-9006-67BEB60753B0}"/>
            </c:ext>
          </c:extLst>
        </c:ser>
        <c:dLbls>
          <c:showLegendKey val="0"/>
          <c:showVal val="0"/>
          <c:showCatName val="0"/>
          <c:showSerName val="0"/>
          <c:showPercent val="0"/>
          <c:showBubbleSize val="0"/>
        </c:dLbls>
        <c:marker val="1"/>
        <c:smooth val="0"/>
        <c:axId val="252839808"/>
        <c:axId val="252841344"/>
      </c:lineChart>
      <c:catAx>
        <c:axId val="252839808"/>
        <c:scaling>
          <c:orientation val="minMax"/>
        </c:scaling>
        <c:delete val="0"/>
        <c:axPos val="b"/>
        <c:numFmt formatCode="General" sourceLinked="1"/>
        <c:majorTickMark val="out"/>
        <c:minorTickMark val="none"/>
        <c:tickLblPos val="nextTo"/>
        <c:spPr>
          <a:ln w="20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841344"/>
        <c:crosses val="autoZero"/>
        <c:auto val="1"/>
        <c:lblAlgn val="ctr"/>
        <c:lblOffset val="100"/>
        <c:tickLblSkip val="24"/>
        <c:tickMarkSkip val="12"/>
        <c:noMultiLvlLbl val="0"/>
      </c:catAx>
      <c:valAx>
        <c:axId val="252841344"/>
        <c:scaling>
          <c:orientation val="minMax"/>
          <c:max val="150"/>
          <c:min val="0"/>
        </c:scaling>
        <c:delete val="0"/>
        <c:axPos val="l"/>
        <c:majorGridlines>
          <c:spPr>
            <a:ln w="2043">
              <a:solidFill>
                <a:schemeClr val="tx1"/>
              </a:solidFill>
              <a:prstDash val="solid"/>
            </a:ln>
          </c:spPr>
        </c:majorGridlines>
        <c:numFmt formatCode="0" sourceLinked="0"/>
        <c:majorTickMark val="out"/>
        <c:minorTickMark val="none"/>
        <c:tickLblPos val="nextTo"/>
        <c:spPr>
          <a:ln w="20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839808"/>
        <c:crosses val="autoZero"/>
        <c:crossBetween val="midCat"/>
        <c:majorUnit val="10"/>
      </c:valAx>
      <c:catAx>
        <c:axId val="252884096"/>
        <c:scaling>
          <c:orientation val="minMax"/>
        </c:scaling>
        <c:delete val="1"/>
        <c:axPos val="b"/>
        <c:numFmt formatCode="General" sourceLinked="1"/>
        <c:majorTickMark val="out"/>
        <c:minorTickMark val="none"/>
        <c:tickLblPos val="nextTo"/>
        <c:crossAx val="252885632"/>
        <c:crosses val="autoZero"/>
        <c:auto val="1"/>
        <c:lblAlgn val="ctr"/>
        <c:lblOffset val="100"/>
        <c:noMultiLvlLbl val="0"/>
      </c:catAx>
      <c:valAx>
        <c:axId val="252885632"/>
        <c:scaling>
          <c:orientation val="minMax"/>
          <c:max val="150"/>
        </c:scaling>
        <c:delete val="0"/>
        <c:axPos val="r"/>
        <c:numFmt formatCode="General" sourceLinked="1"/>
        <c:majorTickMark val="cross"/>
        <c:minorTickMark val="none"/>
        <c:tickLblPos val="nextTo"/>
        <c:spPr>
          <a:ln w="20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884096"/>
        <c:crosses val="max"/>
        <c:crossBetween val="midCat"/>
        <c:majorUnit val="10"/>
      </c:valAx>
      <c:spPr>
        <a:noFill/>
        <a:ln w="8171">
          <a:solidFill>
            <a:schemeClr val="tx1"/>
          </a:solidFill>
          <a:prstDash val="solid"/>
        </a:ln>
      </c:spPr>
    </c:plotArea>
    <c:legend>
      <c:legendPos val="r"/>
      <c:layout>
        <c:manualLayout>
          <c:xMode val="edge"/>
          <c:yMode val="edge"/>
          <c:x val="0.10178074583704563"/>
          <c:y val="0.73895602652935066"/>
          <c:w val="0.33810416560119799"/>
          <c:h val="0.16140350877192983"/>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7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U.S. Dollar Exchange Rate</a:t>
            </a:r>
            <a:endParaRPr lang="en-US" sz="1600" b="1" i="0" u="none" strike="noStrike" baseline="0" dirty="0">
              <a:solidFill>
                <a:srgbClr val="000000"/>
              </a:solidFill>
              <a:latin typeface="+mn-lt"/>
              <a:cs typeface="Calibri"/>
            </a:endParaRPr>
          </a:p>
          <a:p>
            <a:pPr>
              <a:defRPr sz="12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Major Currency Index</a:t>
            </a:r>
          </a:p>
          <a:p>
            <a:pPr>
              <a:defRPr sz="12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Nominal &amp; Real (1973 = 100)</a:t>
            </a:r>
          </a:p>
        </c:rich>
      </c:tx>
      <c:layout>
        <c:manualLayout>
          <c:xMode val="edge"/>
          <c:yMode val="edge"/>
          <c:x val="0.20987476253508081"/>
          <c:y val="3.0700925872713699E-3"/>
        </c:manualLayout>
      </c:layout>
      <c:overlay val="0"/>
      <c:spPr>
        <a:noFill/>
        <a:ln w="15875">
          <a:noFill/>
        </a:ln>
      </c:spPr>
    </c:title>
    <c:autoTitleDeleted val="0"/>
    <c:plotArea>
      <c:layout>
        <c:manualLayout>
          <c:layoutTarget val="inner"/>
          <c:xMode val="edge"/>
          <c:yMode val="edge"/>
          <c:x val="9.750685170188006E-2"/>
          <c:y val="0.16654111921664577"/>
          <c:w val="0.81395348837209303"/>
          <c:h val="0.7614840989399293"/>
        </c:manualLayout>
      </c:layout>
      <c:areaChart>
        <c:grouping val="standard"/>
        <c:varyColors val="0"/>
        <c:ser>
          <c:idx val="0"/>
          <c:order val="0"/>
          <c:tx>
            <c:strRef>
              <c:f>Sheet1!$B$1</c:f>
              <c:strCache>
                <c:ptCount val="1"/>
                <c:pt idx="0">
                  <c:v>Nominal</c:v>
                </c:pt>
              </c:strCache>
            </c:strRef>
          </c:tx>
          <c:spPr>
            <a:solidFill>
              <a:srgbClr val="00B0F0"/>
            </a:solidFill>
            <a:ln w="7938">
              <a:solidFill>
                <a:schemeClr val="tx1"/>
              </a:solidFill>
              <a:prstDash val="solid"/>
            </a:ln>
          </c:spPr>
          <c:cat>
            <c:strRef>
              <c:f>Sheet1!$A$2:$A$308</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Sheet1!$B$2:$B$308</c:f>
              <c:numCache>
                <c:formatCode>General</c:formatCode>
                <c:ptCount val="307"/>
                <c:pt idx="0">
                  <c:v>87.07</c:v>
                </c:pt>
                <c:pt idx="1">
                  <c:v>86.17</c:v>
                </c:pt>
                <c:pt idx="2">
                  <c:v>83.06</c:v>
                </c:pt>
                <c:pt idx="3">
                  <c:v>80.33</c:v>
                </c:pt>
                <c:pt idx="4">
                  <c:v>80.86</c:v>
                </c:pt>
                <c:pt idx="5">
                  <c:v>80.78</c:v>
                </c:pt>
                <c:pt idx="6">
                  <c:v>80.89</c:v>
                </c:pt>
                <c:pt idx="7">
                  <c:v>83.5</c:v>
                </c:pt>
                <c:pt idx="8">
                  <c:v>84.99</c:v>
                </c:pt>
                <c:pt idx="9">
                  <c:v>84.14</c:v>
                </c:pt>
                <c:pt idx="10">
                  <c:v>84.51</c:v>
                </c:pt>
                <c:pt idx="11">
                  <c:v>85.24</c:v>
                </c:pt>
                <c:pt idx="12">
                  <c:v>86.45</c:v>
                </c:pt>
                <c:pt idx="13">
                  <c:v>86.64</c:v>
                </c:pt>
                <c:pt idx="14">
                  <c:v>86.57</c:v>
                </c:pt>
                <c:pt idx="15">
                  <c:v>87.09</c:v>
                </c:pt>
                <c:pt idx="16">
                  <c:v>87.51</c:v>
                </c:pt>
                <c:pt idx="17">
                  <c:v>87.74</c:v>
                </c:pt>
                <c:pt idx="18">
                  <c:v>87.35</c:v>
                </c:pt>
                <c:pt idx="19">
                  <c:v>86.83</c:v>
                </c:pt>
                <c:pt idx="20">
                  <c:v>87.52</c:v>
                </c:pt>
                <c:pt idx="21">
                  <c:v>87.81</c:v>
                </c:pt>
                <c:pt idx="22">
                  <c:v>86.93</c:v>
                </c:pt>
                <c:pt idx="23">
                  <c:v>88.43</c:v>
                </c:pt>
                <c:pt idx="24">
                  <c:v>90.03</c:v>
                </c:pt>
                <c:pt idx="25">
                  <c:v>92.7</c:v>
                </c:pt>
                <c:pt idx="26">
                  <c:v>93.49</c:v>
                </c:pt>
                <c:pt idx="27">
                  <c:v>94.61</c:v>
                </c:pt>
                <c:pt idx="28">
                  <c:v>92.99</c:v>
                </c:pt>
                <c:pt idx="29">
                  <c:v>92.47</c:v>
                </c:pt>
                <c:pt idx="30">
                  <c:v>93.5</c:v>
                </c:pt>
                <c:pt idx="31">
                  <c:v>95.47</c:v>
                </c:pt>
                <c:pt idx="32">
                  <c:v>95.05</c:v>
                </c:pt>
                <c:pt idx="33">
                  <c:v>94.43</c:v>
                </c:pt>
                <c:pt idx="34">
                  <c:v>95.01</c:v>
                </c:pt>
                <c:pt idx="35">
                  <c:v>97.26</c:v>
                </c:pt>
                <c:pt idx="36">
                  <c:v>98.49</c:v>
                </c:pt>
                <c:pt idx="37">
                  <c:v>97.55</c:v>
                </c:pt>
                <c:pt idx="38">
                  <c:v>97.93</c:v>
                </c:pt>
                <c:pt idx="39">
                  <c:v>98.4</c:v>
                </c:pt>
                <c:pt idx="40">
                  <c:v>98.77</c:v>
                </c:pt>
                <c:pt idx="41">
                  <c:v>100.47</c:v>
                </c:pt>
                <c:pt idx="42">
                  <c:v>101.1</c:v>
                </c:pt>
                <c:pt idx="43">
                  <c:v>102.65</c:v>
                </c:pt>
                <c:pt idx="44">
                  <c:v>98.63</c:v>
                </c:pt>
                <c:pt idx="45">
                  <c:v>95.33</c:v>
                </c:pt>
                <c:pt idx="46">
                  <c:v>96.2</c:v>
                </c:pt>
                <c:pt idx="47">
                  <c:v>95.4</c:v>
                </c:pt>
                <c:pt idx="48">
                  <c:v>94.47</c:v>
                </c:pt>
                <c:pt idx="49">
                  <c:v>95.9</c:v>
                </c:pt>
                <c:pt idx="50">
                  <c:v>97.86</c:v>
                </c:pt>
                <c:pt idx="51">
                  <c:v>97.98</c:v>
                </c:pt>
                <c:pt idx="52">
                  <c:v>97.99</c:v>
                </c:pt>
                <c:pt idx="53">
                  <c:v>98.88</c:v>
                </c:pt>
                <c:pt idx="54">
                  <c:v>99.16</c:v>
                </c:pt>
                <c:pt idx="55">
                  <c:v>97.15</c:v>
                </c:pt>
                <c:pt idx="56">
                  <c:v>95.79</c:v>
                </c:pt>
                <c:pt idx="57">
                  <c:v>94.77</c:v>
                </c:pt>
                <c:pt idx="58">
                  <c:v>95.78</c:v>
                </c:pt>
                <c:pt idx="59">
                  <c:v>96.2</c:v>
                </c:pt>
                <c:pt idx="60">
                  <c:v>96.06</c:v>
                </c:pt>
                <c:pt idx="61">
                  <c:v>98.26</c:v>
                </c:pt>
                <c:pt idx="62">
                  <c:v>98.65</c:v>
                </c:pt>
                <c:pt idx="63">
                  <c:v>99.34</c:v>
                </c:pt>
                <c:pt idx="64">
                  <c:v>102.46</c:v>
                </c:pt>
                <c:pt idx="65">
                  <c:v>99.86</c:v>
                </c:pt>
                <c:pt idx="66">
                  <c:v>100.81</c:v>
                </c:pt>
                <c:pt idx="67">
                  <c:v>102.36</c:v>
                </c:pt>
                <c:pt idx="68">
                  <c:v>104.07</c:v>
                </c:pt>
                <c:pt idx="69">
                  <c:v>105.68</c:v>
                </c:pt>
                <c:pt idx="70">
                  <c:v>106.56</c:v>
                </c:pt>
                <c:pt idx="71">
                  <c:v>104.63</c:v>
                </c:pt>
                <c:pt idx="72">
                  <c:v>103.49</c:v>
                </c:pt>
                <c:pt idx="73">
                  <c:v>104.8</c:v>
                </c:pt>
                <c:pt idx="74">
                  <c:v>107.3</c:v>
                </c:pt>
                <c:pt idx="75">
                  <c:v>108.45</c:v>
                </c:pt>
                <c:pt idx="76">
                  <c:v>108.51</c:v>
                </c:pt>
                <c:pt idx="77">
                  <c:v>109.53</c:v>
                </c:pt>
                <c:pt idx="78">
                  <c:v>109.59</c:v>
                </c:pt>
                <c:pt idx="79">
                  <c:v>107.15</c:v>
                </c:pt>
                <c:pt idx="80">
                  <c:v>106.7</c:v>
                </c:pt>
                <c:pt idx="81">
                  <c:v>107.64</c:v>
                </c:pt>
                <c:pt idx="82">
                  <c:v>108.99</c:v>
                </c:pt>
                <c:pt idx="83">
                  <c:v>109.5</c:v>
                </c:pt>
                <c:pt idx="84">
                  <c:v>111.2</c:v>
                </c:pt>
                <c:pt idx="85">
                  <c:v>111.97</c:v>
                </c:pt>
                <c:pt idx="86">
                  <c:v>110.95</c:v>
                </c:pt>
                <c:pt idx="87">
                  <c:v>110.14</c:v>
                </c:pt>
                <c:pt idx="88">
                  <c:v>107.14</c:v>
                </c:pt>
                <c:pt idx="89">
                  <c:v>104.32</c:v>
                </c:pt>
                <c:pt idx="90">
                  <c:v>101.76</c:v>
                </c:pt>
                <c:pt idx="91">
                  <c:v>103.21</c:v>
                </c:pt>
                <c:pt idx="92">
                  <c:v>103.43</c:v>
                </c:pt>
                <c:pt idx="93">
                  <c:v>103.9</c:v>
                </c:pt>
                <c:pt idx="94">
                  <c:v>102.44</c:v>
                </c:pt>
                <c:pt idx="95">
                  <c:v>101.47</c:v>
                </c:pt>
                <c:pt idx="96">
                  <c:v>98.78</c:v>
                </c:pt>
                <c:pt idx="97">
                  <c:v>97.73</c:v>
                </c:pt>
                <c:pt idx="98">
                  <c:v>97.03</c:v>
                </c:pt>
                <c:pt idx="99">
                  <c:v>96.71</c:v>
                </c:pt>
                <c:pt idx="100">
                  <c:v>92.23</c:v>
                </c:pt>
                <c:pt idx="101">
                  <c:v>91.15</c:v>
                </c:pt>
                <c:pt idx="102">
                  <c:v>93</c:v>
                </c:pt>
                <c:pt idx="103">
                  <c:v>94.13</c:v>
                </c:pt>
                <c:pt idx="104">
                  <c:v>92.31</c:v>
                </c:pt>
                <c:pt idx="105">
                  <c:v>88.82</c:v>
                </c:pt>
                <c:pt idx="106">
                  <c:v>88.51</c:v>
                </c:pt>
                <c:pt idx="107">
                  <c:v>86.27</c:v>
                </c:pt>
                <c:pt idx="108">
                  <c:v>84.37</c:v>
                </c:pt>
                <c:pt idx="109">
                  <c:v>84.92</c:v>
                </c:pt>
                <c:pt idx="110">
                  <c:v>86.44</c:v>
                </c:pt>
                <c:pt idx="111">
                  <c:v>87.42</c:v>
                </c:pt>
                <c:pt idx="112">
                  <c:v>88.97</c:v>
                </c:pt>
                <c:pt idx="113">
                  <c:v>87.52</c:v>
                </c:pt>
                <c:pt idx="114">
                  <c:v>86.4</c:v>
                </c:pt>
                <c:pt idx="115">
                  <c:v>86.66</c:v>
                </c:pt>
                <c:pt idx="116">
                  <c:v>86.19</c:v>
                </c:pt>
                <c:pt idx="117">
                  <c:v>84.25</c:v>
                </c:pt>
                <c:pt idx="118">
                  <c:v>81.03</c:v>
                </c:pt>
                <c:pt idx="119">
                  <c:v>80.11</c:v>
                </c:pt>
                <c:pt idx="120">
                  <c:v>81.05</c:v>
                </c:pt>
                <c:pt idx="121">
                  <c:v>81.81</c:v>
                </c:pt>
                <c:pt idx="122">
                  <c:v>80.88</c:v>
                </c:pt>
                <c:pt idx="123">
                  <c:v>82.22</c:v>
                </c:pt>
                <c:pt idx="124">
                  <c:v>83.34</c:v>
                </c:pt>
                <c:pt idx="125">
                  <c:v>84.92</c:v>
                </c:pt>
                <c:pt idx="126">
                  <c:v>85.73</c:v>
                </c:pt>
                <c:pt idx="127">
                  <c:v>84.2</c:v>
                </c:pt>
                <c:pt idx="128">
                  <c:v>83.82</c:v>
                </c:pt>
                <c:pt idx="129">
                  <c:v>85.12</c:v>
                </c:pt>
                <c:pt idx="130">
                  <c:v>86.58</c:v>
                </c:pt>
                <c:pt idx="131">
                  <c:v>85.83</c:v>
                </c:pt>
                <c:pt idx="132">
                  <c:v>84.44</c:v>
                </c:pt>
                <c:pt idx="133">
                  <c:v>85.22</c:v>
                </c:pt>
                <c:pt idx="134">
                  <c:v>85.17</c:v>
                </c:pt>
                <c:pt idx="135">
                  <c:v>84.05</c:v>
                </c:pt>
                <c:pt idx="136">
                  <c:v>80.78</c:v>
                </c:pt>
                <c:pt idx="137">
                  <c:v>81.67</c:v>
                </c:pt>
                <c:pt idx="138">
                  <c:v>82.09</c:v>
                </c:pt>
                <c:pt idx="139">
                  <c:v>81.33</c:v>
                </c:pt>
                <c:pt idx="140">
                  <c:v>81.75</c:v>
                </c:pt>
                <c:pt idx="141">
                  <c:v>82.52</c:v>
                </c:pt>
                <c:pt idx="142">
                  <c:v>81.62</c:v>
                </c:pt>
                <c:pt idx="143">
                  <c:v>80.89</c:v>
                </c:pt>
                <c:pt idx="144" formatCode="0.00">
                  <c:v>82.365600999999998</c:v>
                </c:pt>
                <c:pt idx="145" formatCode="0.00">
                  <c:v>82.067397999999997</c:v>
                </c:pt>
                <c:pt idx="146" formatCode="0.00">
                  <c:v>81.226196000000002</c:v>
                </c:pt>
                <c:pt idx="147" formatCode="0.00">
                  <c:v>79.871696</c:v>
                </c:pt>
                <c:pt idx="148" formatCode="0.00">
                  <c:v>79.200301999999994</c:v>
                </c:pt>
                <c:pt idx="149" formatCode="0.00">
                  <c:v>78.931197999999995</c:v>
                </c:pt>
                <c:pt idx="150" formatCode="0.00">
                  <c:v>77.505500999999995</c:v>
                </c:pt>
                <c:pt idx="151" formatCode="0.00">
                  <c:v>77.513298000000006</c:v>
                </c:pt>
                <c:pt idx="152" formatCode="0.00">
                  <c:v>75.910895999999994</c:v>
                </c:pt>
                <c:pt idx="153" formatCode="0.00">
                  <c:v>73.930999999999997</c:v>
                </c:pt>
                <c:pt idx="154" formatCode="0.00">
                  <c:v>72.202399999999997</c:v>
                </c:pt>
                <c:pt idx="155" formatCode="0.00">
                  <c:v>73.690299999999993</c:v>
                </c:pt>
                <c:pt idx="156">
                  <c:v>73.056503000000006</c:v>
                </c:pt>
                <c:pt idx="157">
                  <c:v>72.574698999999995</c:v>
                </c:pt>
                <c:pt idx="158">
                  <c:v>70.320503000000002</c:v>
                </c:pt>
                <c:pt idx="159">
                  <c:v>70.468299999999999</c:v>
                </c:pt>
                <c:pt idx="160">
                  <c:v>70.748596000000006</c:v>
                </c:pt>
                <c:pt idx="161">
                  <c:v>71.420197000000002</c:v>
                </c:pt>
                <c:pt idx="162">
                  <c:v>70.911697000000004</c:v>
                </c:pt>
                <c:pt idx="163">
                  <c:v>74.086899000000003</c:v>
                </c:pt>
                <c:pt idx="164">
                  <c:v>75.510597000000004</c:v>
                </c:pt>
                <c:pt idx="165">
                  <c:v>80.418602000000007</c:v>
                </c:pt>
                <c:pt idx="166">
                  <c:v>82.742699000000002</c:v>
                </c:pt>
                <c:pt idx="167">
                  <c:v>80.685303000000005</c:v>
                </c:pt>
                <c:pt idx="168">
                  <c:v>81.267899</c:v>
                </c:pt>
                <c:pt idx="169">
                  <c:v>83.397002999999998</c:v>
                </c:pt>
                <c:pt idx="170">
                  <c:v>84.006598999999994</c:v>
                </c:pt>
                <c:pt idx="171">
                  <c:v>82.468597000000003</c:v>
                </c:pt>
                <c:pt idx="172">
                  <c:v>79.065498000000005</c:v>
                </c:pt>
                <c:pt idx="173">
                  <c:v>77.183898999999997</c:v>
                </c:pt>
                <c:pt idx="174">
                  <c:v>76.615402000000003</c:v>
                </c:pt>
                <c:pt idx="175">
                  <c:v>75.346603000000002</c:v>
                </c:pt>
                <c:pt idx="176">
                  <c:v>74.073798999999994</c:v>
                </c:pt>
                <c:pt idx="177">
                  <c:v>72.834297000000007</c:v>
                </c:pt>
                <c:pt idx="178">
                  <c:v>72.427498</c:v>
                </c:pt>
                <c:pt idx="179">
                  <c:v>73.265502999999995</c:v>
                </c:pt>
                <c:pt idx="180">
                  <c:v>73.847700000000003</c:v>
                </c:pt>
                <c:pt idx="181">
                  <c:v>75.532399999999996</c:v>
                </c:pt>
                <c:pt idx="182">
                  <c:v>75.227500000000006</c:v>
                </c:pt>
                <c:pt idx="183">
                  <c:v>75.410300000000007</c:v>
                </c:pt>
                <c:pt idx="184">
                  <c:v>78.508099999999999</c:v>
                </c:pt>
                <c:pt idx="185">
                  <c:v>79.075999999999993</c:v>
                </c:pt>
                <c:pt idx="186">
                  <c:v>76.7774</c:v>
                </c:pt>
                <c:pt idx="187">
                  <c:v>75.9559</c:v>
                </c:pt>
                <c:pt idx="188">
                  <c:v>74.995699999999999</c:v>
                </c:pt>
                <c:pt idx="189">
                  <c:v>72.307699999999997</c:v>
                </c:pt>
                <c:pt idx="190">
                  <c:v>72.834699999999998</c:v>
                </c:pt>
                <c:pt idx="191">
                  <c:v>73.8001</c:v>
                </c:pt>
                <c:pt idx="192">
                  <c:v>72.933999999999997</c:v>
                </c:pt>
                <c:pt idx="193">
                  <c:v>71.982799999999997</c:v>
                </c:pt>
                <c:pt idx="194">
                  <c:v>70.786900000000003</c:v>
                </c:pt>
                <c:pt idx="195">
                  <c:v>69.5184</c:v>
                </c:pt>
                <c:pt idx="196">
                  <c:v>69.619900000000001</c:v>
                </c:pt>
                <c:pt idx="197">
                  <c:v>69.533699999999996</c:v>
                </c:pt>
                <c:pt idx="198">
                  <c:v>69.096900000000005</c:v>
                </c:pt>
                <c:pt idx="199">
                  <c:v>69.063900000000004</c:v>
                </c:pt>
                <c:pt idx="200">
                  <c:v>71.201400000000007</c:v>
                </c:pt>
                <c:pt idx="201">
                  <c:v>71.635099999999994</c:v>
                </c:pt>
                <c:pt idx="202">
                  <c:v>72.271500000000003</c:v>
                </c:pt>
                <c:pt idx="203">
                  <c:v>73.290700000000001</c:v>
                </c:pt>
                <c:pt idx="204">
                  <c:v>73.429400000000001</c:v>
                </c:pt>
                <c:pt idx="205">
                  <c:v>72.351900000000001</c:v>
                </c:pt>
                <c:pt idx="206">
                  <c:v>73.025400000000005</c:v>
                </c:pt>
                <c:pt idx="207">
                  <c:v>72.897000000000006</c:v>
                </c:pt>
                <c:pt idx="208">
                  <c:v>74.010999999999996</c:v>
                </c:pt>
                <c:pt idx="209">
                  <c:v>75.120099999999994</c:v>
                </c:pt>
                <c:pt idx="210">
                  <c:v>75.322199999999995</c:v>
                </c:pt>
                <c:pt idx="211">
                  <c:v>74.352500000000006</c:v>
                </c:pt>
                <c:pt idx="212">
                  <c:v>72.682599999999994</c:v>
                </c:pt>
                <c:pt idx="213">
                  <c:v>72.846199999999996</c:v>
                </c:pt>
                <c:pt idx="214">
                  <c:v>73.707999999999998</c:v>
                </c:pt>
                <c:pt idx="215">
                  <c:v>73.222200000000001</c:v>
                </c:pt>
                <c:pt idx="216">
                  <c:v>73.664500000000004</c:v>
                </c:pt>
                <c:pt idx="217">
                  <c:v>74.660200000000003</c:v>
                </c:pt>
                <c:pt idx="218">
                  <c:v>76.313100000000006</c:v>
                </c:pt>
                <c:pt idx="219">
                  <c:v>76.27</c:v>
                </c:pt>
                <c:pt idx="220">
                  <c:v>76.968500000000006</c:v>
                </c:pt>
                <c:pt idx="221">
                  <c:v>76.244399999999999</c:v>
                </c:pt>
                <c:pt idx="222">
                  <c:v>77.219300000000004</c:v>
                </c:pt>
                <c:pt idx="223">
                  <c:v>76.312100000000001</c:v>
                </c:pt>
                <c:pt idx="224">
                  <c:v>76.009</c:v>
                </c:pt>
                <c:pt idx="225">
                  <c:v>75.0518</c:v>
                </c:pt>
                <c:pt idx="226">
                  <c:v>76.034700000000001</c:v>
                </c:pt>
                <c:pt idx="227">
                  <c:v>76.182699999999997</c:v>
                </c:pt>
                <c:pt idx="228">
                  <c:v>77.083299999999994</c:v>
                </c:pt>
                <c:pt idx="229">
                  <c:v>76.936999999999998</c:v>
                </c:pt>
                <c:pt idx="230">
                  <c:v>76.592699999999994</c:v>
                </c:pt>
                <c:pt idx="231">
                  <c:v>76.348399999999998</c:v>
                </c:pt>
                <c:pt idx="232">
                  <c:v>76.221800000000002</c:v>
                </c:pt>
                <c:pt idx="233">
                  <c:v>76.447900000000004</c:v>
                </c:pt>
                <c:pt idx="234">
                  <c:v>76.328800000000001</c:v>
                </c:pt>
                <c:pt idx="235">
                  <c:v>77.551000000000002</c:v>
                </c:pt>
                <c:pt idx="236">
                  <c:v>79.588800000000006</c:v>
                </c:pt>
                <c:pt idx="237">
                  <c:v>80.8279</c:v>
                </c:pt>
                <c:pt idx="238">
                  <c:v>82.717299999999994</c:v>
                </c:pt>
                <c:pt idx="239">
                  <c:v>84.134399999999999</c:v>
                </c:pt>
                <c:pt idx="240">
                  <c:v>87.457099999999997</c:v>
                </c:pt>
                <c:pt idx="241">
                  <c:v>89.073899999999995</c:v>
                </c:pt>
                <c:pt idx="242">
                  <c:v>91.667500000000004</c:v>
                </c:pt>
                <c:pt idx="243">
                  <c:v>90.895300000000006</c:v>
                </c:pt>
                <c:pt idx="244">
                  <c:v>89.114000000000004</c:v>
                </c:pt>
                <c:pt idx="245">
                  <c:v>89.606999999999999</c:v>
                </c:pt>
                <c:pt idx="246">
                  <c:v>91.5565</c:v>
                </c:pt>
                <c:pt idx="247">
                  <c:v>91.722899999999996</c:v>
                </c:pt>
                <c:pt idx="248">
                  <c:v>91.521000000000001</c:v>
                </c:pt>
                <c:pt idx="249">
                  <c:v>91.066500000000005</c:v>
                </c:pt>
                <c:pt idx="250">
                  <c:v>93.776300000000006</c:v>
                </c:pt>
                <c:pt idx="251">
                  <c:v>93.924099999999996</c:v>
                </c:pt>
                <c:pt idx="252">
                  <c:v>95.061899999999994</c:v>
                </c:pt>
                <c:pt idx="253">
                  <c:v>92.984099999999998</c:v>
                </c:pt>
                <c:pt idx="254">
                  <c:v>91.388900000000007</c:v>
                </c:pt>
                <c:pt idx="255">
                  <c:v>89.301400000000001</c:v>
                </c:pt>
                <c:pt idx="256">
                  <c:v>89.656300000000002</c:v>
                </c:pt>
                <c:pt idx="257">
                  <c:v>89.511399999999995</c:v>
                </c:pt>
                <c:pt idx="258">
                  <c:v>90.900999999999996</c:v>
                </c:pt>
                <c:pt idx="259">
                  <c:v>89.844899999999996</c:v>
                </c:pt>
                <c:pt idx="260">
                  <c:v>90.098799999999997</c:v>
                </c:pt>
                <c:pt idx="261">
                  <c:v>91.919300000000007</c:v>
                </c:pt>
                <c:pt idx="262">
                  <c:v>93.664599999999993</c:v>
                </c:pt>
                <c:pt idx="263">
                  <c:v>95.425899999999999</c:v>
                </c:pt>
                <c:pt idx="264">
                  <c:v>94.553700000000006</c:v>
                </c:pt>
                <c:pt idx="265">
                  <c:v>93.922499999999999</c:v>
                </c:pt>
                <c:pt idx="266">
                  <c:v>94.436599999999999</c:v>
                </c:pt>
                <c:pt idx="267">
                  <c:v>93.941699999999997</c:v>
                </c:pt>
                <c:pt idx="268">
                  <c:v>93.147599999999997</c:v>
                </c:pt>
                <c:pt idx="269">
                  <c:v>91.708299999999994</c:v>
                </c:pt>
                <c:pt idx="270">
                  <c:v>89.513300000000001</c:v>
                </c:pt>
                <c:pt idx="271">
                  <c:v>88.156999999999996</c:v>
                </c:pt>
                <c:pt idx="272">
                  <c:v>87.080299999999994</c:v>
                </c:pt>
                <c:pt idx="273">
                  <c:v>88.686599999999999</c:v>
                </c:pt>
                <c:pt idx="274">
                  <c:v>89.1571</c:v>
                </c:pt>
                <c:pt idx="275">
                  <c:v>88.748800000000003</c:v>
                </c:pt>
                <c:pt idx="276">
                  <c:v>86.323400000000007</c:v>
                </c:pt>
                <c:pt idx="277">
                  <c:v>85.714299999999994</c:v>
                </c:pt>
                <c:pt idx="278">
                  <c:v>86.2363</c:v>
                </c:pt>
                <c:pt idx="279">
                  <c:v>86.353300000000004</c:v>
                </c:pt>
                <c:pt idx="280">
                  <c:v>88.691400000000002</c:v>
                </c:pt>
                <c:pt idx="281">
                  <c:v>89.739400000000003</c:v>
                </c:pt>
                <c:pt idx="282">
                  <c:v>90.046899999999994</c:v>
                </c:pt>
                <c:pt idx="283">
                  <c:v>90.436700000000002</c:v>
                </c:pt>
                <c:pt idx="284">
                  <c:v>89.997699999999995</c:v>
                </c:pt>
                <c:pt idx="285">
                  <c:v>90.773799999999994</c:v>
                </c:pt>
                <c:pt idx="286">
                  <c:v>91.6828</c:v>
                </c:pt>
                <c:pt idx="287">
                  <c:v>92.048599999999993</c:v>
                </c:pt>
                <c:pt idx="288">
                  <c:v>91.115799999999993</c:v>
                </c:pt>
                <c:pt idx="289">
                  <c:v>91.377700000000004</c:v>
                </c:pt>
                <c:pt idx="290">
                  <c:v>91.877300000000005</c:v>
                </c:pt>
                <c:pt idx="291">
                  <c:v>92.268299999999996</c:v>
                </c:pt>
                <c:pt idx="292">
                  <c:v>92.580299999999994</c:v>
                </c:pt>
                <c:pt idx="293">
                  <c:v>91.634</c:v>
                </c:pt>
                <c:pt idx="294">
                  <c:v>91.703699999999998</c:v>
                </c:pt>
                <c:pt idx="295">
                  <c:v>92.274600000000007</c:v>
                </c:pt>
                <c:pt idx="296">
                  <c:v>92.699100000000001</c:v>
                </c:pt>
                <c:pt idx="297">
                  <c:v>92.372900000000001</c:v>
                </c:pt>
                <c:pt idx="298">
                  <c:v>92.411299999999997</c:v>
                </c:pt>
                <c:pt idx="299">
                  <c:v>91.870199999999997</c:v>
                </c:pt>
              </c:numCache>
            </c:numRef>
          </c:val>
          <c:extLst xmlns:c16r2="http://schemas.microsoft.com/office/drawing/2015/06/chart">
            <c:ext xmlns:c16="http://schemas.microsoft.com/office/drawing/2014/chart" uri="{C3380CC4-5D6E-409C-BE32-E72D297353CC}">
              <c16:uniqueId val="{00000000-35EB-4BC6-ACAA-7141CEE3FA00}"/>
            </c:ext>
          </c:extLst>
        </c:ser>
        <c:dLbls>
          <c:showLegendKey val="0"/>
          <c:showVal val="0"/>
          <c:showCatName val="0"/>
          <c:showSerName val="0"/>
          <c:showPercent val="0"/>
          <c:showBubbleSize val="0"/>
        </c:dLbls>
        <c:axId val="252870656"/>
        <c:axId val="252872192"/>
      </c:areaChart>
      <c:lineChart>
        <c:grouping val="standard"/>
        <c:varyColors val="0"/>
        <c:ser>
          <c:idx val="1"/>
          <c:order val="1"/>
          <c:tx>
            <c:strRef>
              <c:f>Sheet1!$C$1</c:f>
              <c:strCache>
                <c:ptCount val="1"/>
                <c:pt idx="0">
                  <c:v>Real</c:v>
                </c:pt>
              </c:strCache>
            </c:strRef>
          </c:tx>
          <c:spPr>
            <a:ln w="22225">
              <a:solidFill>
                <a:srgbClr val="FF0000"/>
              </a:solidFill>
              <a:prstDash val="solid"/>
            </a:ln>
          </c:spPr>
          <c:marker>
            <c:symbol val="none"/>
          </c:marker>
          <c:cat>
            <c:strRef>
              <c:f>Sheet1!$A$2:$A$308</c:f>
              <c:strCache>
                <c:ptCount val="30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strCache>
            </c:strRef>
          </c:cat>
          <c:val>
            <c:numRef>
              <c:f>Sheet1!$C$2:$C$308</c:f>
              <c:numCache>
                <c:formatCode>General</c:formatCode>
                <c:ptCount val="307"/>
                <c:pt idx="0">
                  <c:v>83.97</c:v>
                </c:pt>
                <c:pt idx="1">
                  <c:v>83.22</c:v>
                </c:pt>
                <c:pt idx="2">
                  <c:v>80.349999999999994</c:v>
                </c:pt>
                <c:pt idx="3">
                  <c:v>77.81</c:v>
                </c:pt>
                <c:pt idx="4">
                  <c:v>78.319999999999993</c:v>
                </c:pt>
                <c:pt idx="5">
                  <c:v>78.37</c:v>
                </c:pt>
                <c:pt idx="6">
                  <c:v>78.489999999999995</c:v>
                </c:pt>
                <c:pt idx="7">
                  <c:v>81.16</c:v>
                </c:pt>
                <c:pt idx="8">
                  <c:v>82.55</c:v>
                </c:pt>
                <c:pt idx="9">
                  <c:v>82.06</c:v>
                </c:pt>
                <c:pt idx="10">
                  <c:v>82.35</c:v>
                </c:pt>
                <c:pt idx="11">
                  <c:v>83</c:v>
                </c:pt>
                <c:pt idx="12">
                  <c:v>84.43</c:v>
                </c:pt>
                <c:pt idx="13">
                  <c:v>84.77</c:v>
                </c:pt>
                <c:pt idx="14">
                  <c:v>84.9</c:v>
                </c:pt>
                <c:pt idx="15">
                  <c:v>85.5</c:v>
                </c:pt>
                <c:pt idx="16">
                  <c:v>85.94</c:v>
                </c:pt>
                <c:pt idx="17">
                  <c:v>86.29</c:v>
                </c:pt>
                <c:pt idx="18">
                  <c:v>86.04</c:v>
                </c:pt>
                <c:pt idx="19">
                  <c:v>85.71</c:v>
                </c:pt>
                <c:pt idx="20">
                  <c:v>86.51</c:v>
                </c:pt>
                <c:pt idx="21">
                  <c:v>86.96</c:v>
                </c:pt>
                <c:pt idx="22">
                  <c:v>86.18</c:v>
                </c:pt>
                <c:pt idx="23">
                  <c:v>87.59</c:v>
                </c:pt>
                <c:pt idx="24">
                  <c:v>89.28</c:v>
                </c:pt>
                <c:pt idx="25">
                  <c:v>92.12</c:v>
                </c:pt>
                <c:pt idx="26">
                  <c:v>93.03</c:v>
                </c:pt>
                <c:pt idx="27">
                  <c:v>93.87</c:v>
                </c:pt>
                <c:pt idx="28">
                  <c:v>92.07</c:v>
                </c:pt>
                <c:pt idx="29">
                  <c:v>91.57</c:v>
                </c:pt>
                <c:pt idx="30">
                  <c:v>92.67</c:v>
                </c:pt>
                <c:pt idx="31">
                  <c:v>94.68</c:v>
                </c:pt>
                <c:pt idx="32">
                  <c:v>94.31</c:v>
                </c:pt>
                <c:pt idx="33">
                  <c:v>93.8</c:v>
                </c:pt>
                <c:pt idx="34">
                  <c:v>94.47</c:v>
                </c:pt>
                <c:pt idx="35">
                  <c:v>96.61</c:v>
                </c:pt>
                <c:pt idx="36">
                  <c:v>97.88</c:v>
                </c:pt>
                <c:pt idx="37">
                  <c:v>97.03</c:v>
                </c:pt>
                <c:pt idx="38">
                  <c:v>97.44</c:v>
                </c:pt>
                <c:pt idx="39">
                  <c:v>97.9</c:v>
                </c:pt>
                <c:pt idx="40">
                  <c:v>98.25</c:v>
                </c:pt>
                <c:pt idx="41">
                  <c:v>100.11</c:v>
                </c:pt>
                <c:pt idx="42">
                  <c:v>101.01</c:v>
                </c:pt>
                <c:pt idx="43">
                  <c:v>102.71</c:v>
                </c:pt>
                <c:pt idx="44">
                  <c:v>98.66</c:v>
                </c:pt>
                <c:pt idx="45">
                  <c:v>95.3</c:v>
                </c:pt>
                <c:pt idx="46">
                  <c:v>96.17</c:v>
                </c:pt>
                <c:pt idx="47">
                  <c:v>95.46</c:v>
                </c:pt>
                <c:pt idx="48">
                  <c:v>95</c:v>
                </c:pt>
                <c:pt idx="49">
                  <c:v>96.5</c:v>
                </c:pt>
                <c:pt idx="50">
                  <c:v>98.5</c:v>
                </c:pt>
                <c:pt idx="51">
                  <c:v>98.99</c:v>
                </c:pt>
                <c:pt idx="52">
                  <c:v>98.88</c:v>
                </c:pt>
                <c:pt idx="53">
                  <c:v>99.77</c:v>
                </c:pt>
                <c:pt idx="54">
                  <c:v>100.33</c:v>
                </c:pt>
                <c:pt idx="55">
                  <c:v>98.34</c:v>
                </c:pt>
                <c:pt idx="56">
                  <c:v>97.24</c:v>
                </c:pt>
                <c:pt idx="57">
                  <c:v>96.3</c:v>
                </c:pt>
                <c:pt idx="58">
                  <c:v>97.48</c:v>
                </c:pt>
                <c:pt idx="59">
                  <c:v>97.81</c:v>
                </c:pt>
                <c:pt idx="60">
                  <c:v>98.03</c:v>
                </c:pt>
                <c:pt idx="61">
                  <c:v>100.61</c:v>
                </c:pt>
                <c:pt idx="62">
                  <c:v>101.48</c:v>
                </c:pt>
                <c:pt idx="63">
                  <c:v>102.25</c:v>
                </c:pt>
                <c:pt idx="64">
                  <c:v>105.4</c:v>
                </c:pt>
                <c:pt idx="65">
                  <c:v>102.98</c:v>
                </c:pt>
                <c:pt idx="66">
                  <c:v>104.07</c:v>
                </c:pt>
                <c:pt idx="67">
                  <c:v>105.65</c:v>
                </c:pt>
                <c:pt idx="68">
                  <c:v>107.59</c:v>
                </c:pt>
                <c:pt idx="69">
                  <c:v>109.42</c:v>
                </c:pt>
                <c:pt idx="70">
                  <c:v>110.26</c:v>
                </c:pt>
                <c:pt idx="71">
                  <c:v>108.03</c:v>
                </c:pt>
                <c:pt idx="72">
                  <c:v>107.69</c:v>
                </c:pt>
                <c:pt idx="73">
                  <c:v>109.31</c:v>
                </c:pt>
                <c:pt idx="74">
                  <c:v>111.84</c:v>
                </c:pt>
                <c:pt idx="75">
                  <c:v>112.89</c:v>
                </c:pt>
                <c:pt idx="76">
                  <c:v>112.89</c:v>
                </c:pt>
                <c:pt idx="77">
                  <c:v>114.14</c:v>
                </c:pt>
                <c:pt idx="78">
                  <c:v>114.15</c:v>
                </c:pt>
                <c:pt idx="79">
                  <c:v>111.57</c:v>
                </c:pt>
                <c:pt idx="80">
                  <c:v>111.43</c:v>
                </c:pt>
                <c:pt idx="81">
                  <c:v>112.19</c:v>
                </c:pt>
                <c:pt idx="82">
                  <c:v>113.86</c:v>
                </c:pt>
                <c:pt idx="83">
                  <c:v>113.75</c:v>
                </c:pt>
                <c:pt idx="84">
                  <c:v>115.66</c:v>
                </c:pt>
                <c:pt idx="85">
                  <c:v>116.74</c:v>
                </c:pt>
                <c:pt idx="86">
                  <c:v>115.76</c:v>
                </c:pt>
                <c:pt idx="87">
                  <c:v>115.08</c:v>
                </c:pt>
                <c:pt idx="88">
                  <c:v>111.76</c:v>
                </c:pt>
                <c:pt idx="89">
                  <c:v>108.78</c:v>
                </c:pt>
                <c:pt idx="90">
                  <c:v>106.14</c:v>
                </c:pt>
                <c:pt idx="91">
                  <c:v>107.79</c:v>
                </c:pt>
                <c:pt idx="92">
                  <c:v>108.1</c:v>
                </c:pt>
                <c:pt idx="93">
                  <c:v>108.53</c:v>
                </c:pt>
                <c:pt idx="94">
                  <c:v>106.95</c:v>
                </c:pt>
                <c:pt idx="95">
                  <c:v>105.63</c:v>
                </c:pt>
                <c:pt idx="96">
                  <c:v>103.07</c:v>
                </c:pt>
                <c:pt idx="97">
                  <c:v>102.39</c:v>
                </c:pt>
                <c:pt idx="98">
                  <c:v>101.84</c:v>
                </c:pt>
                <c:pt idx="99">
                  <c:v>101.39</c:v>
                </c:pt>
                <c:pt idx="100">
                  <c:v>96.5</c:v>
                </c:pt>
                <c:pt idx="101">
                  <c:v>95.45</c:v>
                </c:pt>
                <c:pt idx="102">
                  <c:v>97.58</c:v>
                </c:pt>
                <c:pt idx="103">
                  <c:v>98.96</c:v>
                </c:pt>
                <c:pt idx="104">
                  <c:v>97.15</c:v>
                </c:pt>
                <c:pt idx="105">
                  <c:v>93.41</c:v>
                </c:pt>
                <c:pt idx="106">
                  <c:v>92.79</c:v>
                </c:pt>
                <c:pt idx="107">
                  <c:v>90.17</c:v>
                </c:pt>
                <c:pt idx="108">
                  <c:v>88.78</c:v>
                </c:pt>
                <c:pt idx="109">
                  <c:v>89.73</c:v>
                </c:pt>
                <c:pt idx="110">
                  <c:v>91.52</c:v>
                </c:pt>
                <c:pt idx="111">
                  <c:v>92.6</c:v>
                </c:pt>
                <c:pt idx="112">
                  <c:v>94.38</c:v>
                </c:pt>
                <c:pt idx="113">
                  <c:v>93.11</c:v>
                </c:pt>
                <c:pt idx="114">
                  <c:v>91.94</c:v>
                </c:pt>
                <c:pt idx="115">
                  <c:v>92.18</c:v>
                </c:pt>
                <c:pt idx="116">
                  <c:v>91.74</c:v>
                </c:pt>
                <c:pt idx="117">
                  <c:v>89.83</c:v>
                </c:pt>
                <c:pt idx="118">
                  <c:v>86.35</c:v>
                </c:pt>
                <c:pt idx="119">
                  <c:v>85.07</c:v>
                </c:pt>
                <c:pt idx="120">
                  <c:v>86.51</c:v>
                </c:pt>
                <c:pt idx="121">
                  <c:v>87.64</c:v>
                </c:pt>
                <c:pt idx="122">
                  <c:v>86.86</c:v>
                </c:pt>
                <c:pt idx="123">
                  <c:v>88.65</c:v>
                </c:pt>
                <c:pt idx="124">
                  <c:v>89.61</c:v>
                </c:pt>
                <c:pt idx="125">
                  <c:v>91.36</c:v>
                </c:pt>
                <c:pt idx="126">
                  <c:v>92.62</c:v>
                </c:pt>
                <c:pt idx="127">
                  <c:v>91.23</c:v>
                </c:pt>
                <c:pt idx="128">
                  <c:v>91.42</c:v>
                </c:pt>
                <c:pt idx="129">
                  <c:v>93.05</c:v>
                </c:pt>
                <c:pt idx="130">
                  <c:v>94.09</c:v>
                </c:pt>
                <c:pt idx="131">
                  <c:v>92.8</c:v>
                </c:pt>
                <c:pt idx="132">
                  <c:v>91.98</c:v>
                </c:pt>
                <c:pt idx="133">
                  <c:v>92.98</c:v>
                </c:pt>
                <c:pt idx="134">
                  <c:v>93.03</c:v>
                </c:pt>
                <c:pt idx="135">
                  <c:v>92.1</c:v>
                </c:pt>
                <c:pt idx="136">
                  <c:v>88.66</c:v>
                </c:pt>
                <c:pt idx="137">
                  <c:v>89.83</c:v>
                </c:pt>
                <c:pt idx="138">
                  <c:v>90.61</c:v>
                </c:pt>
                <c:pt idx="139">
                  <c:v>89.75</c:v>
                </c:pt>
                <c:pt idx="140">
                  <c:v>89.91</c:v>
                </c:pt>
                <c:pt idx="141">
                  <c:v>90.28</c:v>
                </c:pt>
                <c:pt idx="142">
                  <c:v>89.24</c:v>
                </c:pt>
                <c:pt idx="143">
                  <c:v>88.56</c:v>
                </c:pt>
                <c:pt idx="144" formatCode="0.00">
                  <c:v>90.084198000000001</c:v>
                </c:pt>
                <c:pt idx="145" formatCode="0.00">
                  <c:v>90.050101999999995</c:v>
                </c:pt>
                <c:pt idx="146" formatCode="0.00">
                  <c:v>89.719200000000001</c:v>
                </c:pt>
                <c:pt idx="147" formatCode="0.00">
                  <c:v>88.635597000000004</c:v>
                </c:pt>
                <c:pt idx="148" formatCode="0.00">
                  <c:v>88.298698000000002</c:v>
                </c:pt>
                <c:pt idx="149" formatCode="0.00">
                  <c:v>88.108497999999997</c:v>
                </c:pt>
                <c:pt idx="150" formatCode="0.00">
                  <c:v>86.445801000000003</c:v>
                </c:pt>
                <c:pt idx="151" formatCode="0.00">
                  <c:v>86.221001000000001</c:v>
                </c:pt>
                <c:pt idx="152" formatCode="0.00">
                  <c:v>84.504799000000006</c:v>
                </c:pt>
                <c:pt idx="153" formatCode="0.00">
                  <c:v>82.296302999999995</c:v>
                </c:pt>
                <c:pt idx="154" formatCode="0.00">
                  <c:v>80.500602999999998</c:v>
                </c:pt>
                <c:pt idx="155" formatCode="0.00">
                  <c:v>81.908798000000004</c:v>
                </c:pt>
                <c:pt idx="156">
                  <c:v>81.353202999999993</c:v>
                </c:pt>
                <c:pt idx="157">
                  <c:v>80.915099999999995</c:v>
                </c:pt>
                <c:pt idx="158">
                  <c:v>78.801399000000004</c:v>
                </c:pt>
                <c:pt idx="159">
                  <c:v>79.380202999999995</c:v>
                </c:pt>
                <c:pt idx="160">
                  <c:v>79.901398</c:v>
                </c:pt>
                <c:pt idx="161">
                  <c:v>81.041297999999998</c:v>
                </c:pt>
                <c:pt idx="162">
                  <c:v>80.622703999999999</c:v>
                </c:pt>
                <c:pt idx="163">
                  <c:v>83.887496999999996</c:v>
                </c:pt>
                <c:pt idx="164">
                  <c:v>85.311096000000006</c:v>
                </c:pt>
                <c:pt idx="165">
                  <c:v>90.238997999999995</c:v>
                </c:pt>
                <c:pt idx="166">
                  <c:v>91.392798999999997</c:v>
                </c:pt>
                <c:pt idx="167">
                  <c:v>88.443802000000005</c:v>
                </c:pt>
                <c:pt idx="168">
                  <c:v>89.488197</c:v>
                </c:pt>
                <c:pt idx="169">
                  <c:v>91.951103000000003</c:v>
                </c:pt>
                <c:pt idx="170">
                  <c:v>92.653296999999995</c:v>
                </c:pt>
                <c:pt idx="171">
                  <c:v>91.149299999999997</c:v>
                </c:pt>
                <c:pt idx="172">
                  <c:v>87.438903999999994</c:v>
                </c:pt>
                <c:pt idx="173">
                  <c:v>85.869003000000006</c:v>
                </c:pt>
                <c:pt idx="174">
                  <c:v>85.480796999999995</c:v>
                </c:pt>
                <c:pt idx="175">
                  <c:v>84.175301000000005</c:v>
                </c:pt>
                <c:pt idx="176">
                  <c:v>82.843102000000002</c:v>
                </c:pt>
                <c:pt idx="177">
                  <c:v>81.476196000000002</c:v>
                </c:pt>
                <c:pt idx="178">
                  <c:v>80.953102000000001</c:v>
                </c:pt>
                <c:pt idx="179">
                  <c:v>81.924103000000002</c:v>
                </c:pt>
                <c:pt idx="180">
                  <c:v>82.443899999999999</c:v>
                </c:pt>
                <c:pt idx="181">
                  <c:v>84.189099999999996</c:v>
                </c:pt>
                <c:pt idx="182">
                  <c:v>83.816900000000004</c:v>
                </c:pt>
                <c:pt idx="183">
                  <c:v>83.974599999999995</c:v>
                </c:pt>
                <c:pt idx="184">
                  <c:v>87.311800000000005</c:v>
                </c:pt>
                <c:pt idx="185">
                  <c:v>87.816000000000003</c:v>
                </c:pt>
                <c:pt idx="186">
                  <c:v>85.254900000000006</c:v>
                </c:pt>
                <c:pt idx="187">
                  <c:v>84.435000000000002</c:v>
                </c:pt>
                <c:pt idx="188">
                  <c:v>83.399199999999993</c:v>
                </c:pt>
                <c:pt idx="189">
                  <c:v>80.4251</c:v>
                </c:pt>
                <c:pt idx="190">
                  <c:v>81.016499999999994</c:v>
                </c:pt>
                <c:pt idx="191">
                  <c:v>82.154200000000003</c:v>
                </c:pt>
                <c:pt idx="192">
                  <c:v>81.277000000000001</c:v>
                </c:pt>
                <c:pt idx="193">
                  <c:v>80.407700000000006</c:v>
                </c:pt>
                <c:pt idx="194">
                  <c:v>79.152000000000001</c:v>
                </c:pt>
                <c:pt idx="195">
                  <c:v>77.838800000000006</c:v>
                </c:pt>
                <c:pt idx="196">
                  <c:v>78.1083</c:v>
                </c:pt>
                <c:pt idx="197">
                  <c:v>78.058599999999998</c:v>
                </c:pt>
                <c:pt idx="198">
                  <c:v>77.675600000000003</c:v>
                </c:pt>
                <c:pt idx="199">
                  <c:v>77.783100000000005</c:v>
                </c:pt>
                <c:pt idx="200">
                  <c:v>80.109300000000005</c:v>
                </c:pt>
                <c:pt idx="201">
                  <c:v>80.474999999999994</c:v>
                </c:pt>
                <c:pt idx="202">
                  <c:v>81.268500000000003</c:v>
                </c:pt>
                <c:pt idx="203">
                  <c:v>82.409499999999994</c:v>
                </c:pt>
                <c:pt idx="204">
                  <c:v>82.525099999999995</c:v>
                </c:pt>
                <c:pt idx="205">
                  <c:v>81.395600000000002</c:v>
                </c:pt>
                <c:pt idx="206">
                  <c:v>82.165800000000004</c:v>
                </c:pt>
                <c:pt idx="207">
                  <c:v>81.9649</c:v>
                </c:pt>
                <c:pt idx="208">
                  <c:v>83.173900000000003</c:v>
                </c:pt>
                <c:pt idx="209">
                  <c:v>84.467500000000001</c:v>
                </c:pt>
                <c:pt idx="210">
                  <c:v>84.615499999999997</c:v>
                </c:pt>
                <c:pt idx="211">
                  <c:v>83.825800000000001</c:v>
                </c:pt>
                <c:pt idx="212">
                  <c:v>82.165199999999999</c:v>
                </c:pt>
                <c:pt idx="213">
                  <c:v>82.437100000000001</c:v>
                </c:pt>
                <c:pt idx="214">
                  <c:v>83.3</c:v>
                </c:pt>
                <c:pt idx="215">
                  <c:v>82.6785</c:v>
                </c:pt>
                <c:pt idx="216">
                  <c:v>83.190700000000007</c:v>
                </c:pt>
                <c:pt idx="217">
                  <c:v>84.593100000000007</c:v>
                </c:pt>
                <c:pt idx="218">
                  <c:v>86.158100000000005</c:v>
                </c:pt>
                <c:pt idx="219">
                  <c:v>86.104500000000002</c:v>
                </c:pt>
                <c:pt idx="220">
                  <c:v>86.843299999999999</c:v>
                </c:pt>
                <c:pt idx="221">
                  <c:v>86.051299999999998</c:v>
                </c:pt>
                <c:pt idx="222">
                  <c:v>87.146900000000002</c:v>
                </c:pt>
                <c:pt idx="223">
                  <c:v>86.240700000000004</c:v>
                </c:pt>
                <c:pt idx="224">
                  <c:v>85.911699999999996</c:v>
                </c:pt>
                <c:pt idx="225">
                  <c:v>84.945400000000006</c:v>
                </c:pt>
                <c:pt idx="226">
                  <c:v>86.0625</c:v>
                </c:pt>
                <c:pt idx="227">
                  <c:v>86.272400000000005</c:v>
                </c:pt>
                <c:pt idx="228">
                  <c:v>87.419300000000007</c:v>
                </c:pt>
                <c:pt idx="229">
                  <c:v>87.196799999999996</c:v>
                </c:pt>
                <c:pt idx="230">
                  <c:v>86.863200000000006</c:v>
                </c:pt>
                <c:pt idx="231">
                  <c:v>86.421199999999999</c:v>
                </c:pt>
                <c:pt idx="232">
                  <c:v>86.379400000000004</c:v>
                </c:pt>
                <c:pt idx="233">
                  <c:v>86.565700000000007</c:v>
                </c:pt>
                <c:pt idx="234">
                  <c:v>86.538300000000007</c:v>
                </c:pt>
                <c:pt idx="235">
                  <c:v>87.842299999999994</c:v>
                </c:pt>
                <c:pt idx="236">
                  <c:v>90.212800000000001</c:v>
                </c:pt>
                <c:pt idx="237">
                  <c:v>91.688999999999993</c:v>
                </c:pt>
                <c:pt idx="238">
                  <c:v>93.772800000000004</c:v>
                </c:pt>
                <c:pt idx="239">
                  <c:v>95.128699999999995</c:v>
                </c:pt>
                <c:pt idx="240">
                  <c:v>98.507800000000003</c:v>
                </c:pt>
                <c:pt idx="241">
                  <c:v>100.3327</c:v>
                </c:pt>
                <c:pt idx="242">
                  <c:v>103.21429999999999</c:v>
                </c:pt>
                <c:pt idx="243">
                  <c:v>102.4439</c:v>
                </c:pt>
                <c:pt idx="244">
                  <c:v>100.5423</c:v>
                </c:pt>
                <c:pt idx="245">
                  <c:v>101.2513</c:v>
                </c:pt>
                <c:pt idx="246">
                  <c:v>103.5626</c:v>
                </c:pt>
                <c:pt idx="247">
                  <c:v>103.7615</c:v>
                </c:pt>
                <c:pt idx="248">
                  <c:v>103.54219999999999</c:v>
                </c:pt>
                <c:pt idx="249">
                  <c:v>103.1075</c:v>
                </c:pt>
                <c:pt idx="250">
                  <c:v>106.2901</c:v>
                </c:pt>
                <c:pt idx="251">
                  <c:v>106.3618</c:v>
                </c:pt>
                <c:pt idx="252">
                  <c:v>107.764</c:v>
                </c:pt>
                <c:pt idx="253">
                  <c:v>105.3888</c:v>
                </c:pt>
                <c:pt idx="254">
                  <c:v>103.4695</c:v>
                </c:pt>
                <c:pt idx="255">
                  <c:v>101.4556</c:v>
                </c:pt>
                <c:pt idx="256">
                  <c:v>101.8699</c:v>
                </c:pt>
                <c:pt idx="257">
                  <c:v>101.7273</c:v>
                </c:pt>
                <c:pt idx="258">
                  <c:v>103.3156</c:v>
                </c:pt>
                <c:pt idx="259">
                  <c:v>102.3261</c:v>
                </c:pt>
                <c:pt idx="260">
                  <c:v>102.80589999999999</c:v>
                </c:pt>
                <c:pt idx="261">
                  <c:v>104.93089999999999</c:v>
                </c:pt>
                <c:pt idx="262">
                  <c:v>107.0217</c:v>
                </c:pt>
                <c:pt idx="263">
                  <c:v>108.9914</c:v>
                </c:pt>
                <c:pt idx="264">
                  <c:v>108.181</c:v>
                </c:pt>
                <c:pt idx="265">
                  <c:v>107.49299999999999</c:v>
                </c:pt>
                <c:pt idx="266">
                  <c:v>107.952</c:v>
                </c:pt>
                <c:pt idx="267">
                  <c:v>107.303</c:v>
                </c:pt>
                <c:pt idx="268">
                  <c:v>106.44799999999999</c:v>
                </c:pt>
                <c:pt idx="269">
                  <c:v>104.839</c:v>
                </c:pt>
                <c:pt idx="270">
                  <c:v>102.253</c:v>
                </c:pt>
                <c:pt idx="271">
                  <c:v>100.941</c:v>
                </c:pt>
                <c:pt idx="272">
                  <c:v>100.015</c:v>
                </c:pt>
                <c:pt idx="273">
                  <c:v>101.86799999999999</c:v>
                </c:pt>
                <c:pt idx="274">
                  <c:v>102.401</c:v>
                </c:pt>
                <c:pt idx="275">
                  <c:v>101.958</c:v>
                </c:pt>
                <c:pt idx="276">
                  <c:v>99.187600000000003</c:v>
                </c:pt>
                <c:pt idx="277">
                  <c:v>98.590299999999999</c:v>
                </c:pt>
                <c:pt idx="278">
                  <c:v>99.181299999999993</c:v>
                </c:pt>
                <c:pt idx="279">
                  <c:v>99.4739</c:v>
                </c:pt>
                <c:pt idx="280">
                  <c:v>102.18040000000001</c:v>
                </c:pt>
                <c:pt idx="281">
                  <c:v>103.4636</c:v>
                </c:pt>
                <c:pt idx="282">
                  <c:v>103.70050000000001</c:v>
                </c:pt>
                <c:pt idx="283">
                  <c:v>104.0988</c:v>
                </c:pt>
                <c:pt idx="284">
                  <c:v>103.5945</c:v>
                </c:pt>
                <c:pt idx="285">
                  <c:v>104.6305</c:v>
                </c:pt>
                <c:pt idx="286">
                  <c:v>105.7427</c:v>
                </c:pt>
                <c:pt idx="287">
                  <c:v>106.18300000000001</c:v>
                </c:pt>
                <c:pt idx="288">
                  <c:v>105.01090000000001</c:v>
                </c:pt>
                <c:pt idx="289">
                  <c:v>105.30670000000001</c:v>
                </c:pt>
                <c:pt idx="290">
                  <c:v>106.1215</c:v>
                </c:pt>
                <c:pt idx="291">
                  <c:v>106.6255</c:v>
                </c:pt>
                <c:pt idx="292">
                  <c:v>106.9684</c:v>
                </c:pt>
                <c:pt idx="293">
                  <c:v>105.85509999999999</c:v>
                </c:pt>
                <c:pt idx="294">
                  <c:v>106.1283</c:v>
                </c:pt>
                <c:pt idx="295">
                  <c:v>106.8199</c:v>
                </c:pt>
                <c:pt idx="296">
                  <c:v>107.4034</c:v>
                </c:pt>
                <c:pt idx="297">
                  <c:v>107.07559999999999</c:v>
                </c:pt>
              </c:numCache>
            </c:numRef>
          </c:val>
          <c:smooth val="0"/>
          <c:extLst xmlns:c16r2="http://schemas.microsoft.com/office/drawing/2015/06/chart">
            <c:ext xmlns:c16="http://schemas.microsoft.com/office/drawing/2014/chart" uri="{C3380CC4-5D6E-409C-BE32-E72D297353CC}">
              <c16:uniqueId val="{00000001-35EB-4BC6-ACAA-7141CEE3FA00}"/>
            </c:ext>
          </c:extLst>
        </c:ser>
        <c:dLbls>
          <c:showLegendKey val="0"/>
          <c:showVal val="0"/>
          <c:showCatName val="0"/>
          <c:showSerName val="0"/>
          <c:showPercent val="0"/>
          <c:showBubbleSize val="0"/>
        </c:dLbls>
        <c:marker val="1"/>
        <c:smooth val="0"/>
        <c:axId val="252873728"/>
        <c:axId val="252875520"/>
      </c:lineChart>
      <c:catAx>
        <c:axId val="252870656"/>
        <c:scaling>
          <c:orientation val="minMax"/>
        </c:scaling>
        <c:delete val="0"/>
        <c:axPos val="b"/>
        <c:numFmt formatCode="General" sourceLinked="1"/>
        <c:majorTickMark val="out"/>
        <c:minorTickMark val="none"/>
        <c:tickLblPos val="nextTo"/>
        <c:spPr>
          <a:ln w="198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52872192"/>
        <c:crosses val="autoZero"/>
        <c:auto val="1"/>
        <c:lblAlgn val="ctr"/>
        <c:lblOffset val="100"/>
        <c:tickLblSkip val="24"/>
        <c:tickMarkSkip val="12"/>
        <c:noMultiLvlLbl val="0"/>
      </c:catAx>
      <c:valAx>
        <c:axId val="252872192"/>
        <c:scaling>
          <c:orientation val="minMax"/>
          <c:max val="120"/>
          <c:min val="60"/>
        </c:scaling>
        <c:delete val="0"/>
        <c:axPos val="l"/>
        <c:majorGridlines>
          <c:spPr>
            <a:ln w="1984">
              <a:solidFill>
                <a:schemeClr val="tx1"/>
              </a:solidFill>
              <a:prstDash val="solid"/>
            </a:ln>
          </c:spPr>
        </c:majorGridlines>
        <c:numFmt formatCode="General" sourceLinked="1"/>
        <c:majorTickMark val="out"/>
        <c:minorTickMark val="none"/>
        <c:tickLblPos val="nextTo"/>
        <c:spPr>
          <a:ln w="1984">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870656"/>
        <c:crosses val="autoZero"/>
        <c:crossBetween val="midCat"/>
      </c:valAx>
      <c:catAx>
        <c:axId val="252873728"/>
        <c:scaling>
          <c:orientation val="minMax"/>
        </c:scaling>
        <c:delete val="1"/>
        <c:axPos val="b"/>
        <c:numFmt formatCode="General" sourceLinked="1"/>
        <c:majorTickMark val="out"/>
        <c:minorTickMark val="none"/>
        <c:tickLblPos val="nextTo"/>
        <c:crossAx val="252875520"/>
        <c:crosses val="autoZero"/>
        <c:auto val="1"/>
        <c:lblAlgn val="ctr"/>
        <c:lblOffset val="100"/>
        <c:noMultiLvlLbl val="0"/>
      </c:catAx>
      <c:valAx>
        <c:axId val="252875520"/>
        <c:scaling>
          <c:orientation val="minMax"/>
          <c:max val="120"/>
          <c:min val="60"/>
        </c:scaling>
        <c:delete val="0"/>
        <c:axPos val="r"/>
        <c:numFmt formatCode="General" sourceLinked="1"/>
        <c:majorTickMark val="cross"/>
        <c:minorTickMark val="none"/>
        <c:tickLblPos val="nextTo"/>
        <c:spPr>
          <a:ln w="1984">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873728"/>
        <c:crosses val="max"/>
        <c:crossBetween val="midCat"/>
      </c:valAx>
      <c:spPr>
        <a:noFill/>
        <a:ln w="7938">
          <a:solidFill>
            <a:schemeClr val="tx1"/>
          </a:solidFill>
          <a:prstDash val="solid"/>
        </a:ln>
      </c:spPr>
    </c:plotArea>
    <c:legend>
      <c:legendPos val="r"/>
      <c:layout>
        <c:manualLayout>
          <c:xMode val="edge"/>
          <c:yMode val="edge"/>
          <c:x val="0.43102494170608491"/>
          <c:y val="0.16732326737431963"/>
          <c:w val="0.20399536671161866"/>
          <c:h val="0.12538389042813014"/>
        </c:manualLayout>
      </c:layout>
      <c:overlay val="0"/>
      <c:spPr>
        <a:no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25"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dirty="0">
                <a:latin typeface="+mn-lt"/>
              </a:rPr>
              <a:t>Oil Price per Barrel
</a:t>
            </a:r>
            <a:r>
              <a:rPr lang="en-US" sz="1200" dirty="0">
                <a:latin typeface="+mn-lt"/>
              </a:rPr>
              <a:t> (West Texas Intermediate Crude</a:t>
            </a:r>
            <a:r>
              <a:rPr lang="en-US" sz="1600" dirty="0">
                <a:latin typeface="+mn-lt"/>
              </a:rPr>
              <a:t>)</a:t>
            </a:r>
          </a:p>
        </c:rich>
      </c:tx>
      <c:layout>
        <c:manualLayout>
          <c:xMode val="edge"/>
          <c:yMode val="edge"/>
          <c:x val="0.18963168211435791"/>
          <c:y val="1.9434699068155183E-2"/>
        </c:manualLayout>
      </c:layout>
      <c:overlay val="0"/>
      <c:spPr>
        <a:noFill/>
        <a:ln w="15544">
          <a:noFill/>
        </a:ln>
      </c:spPr>
    </c:title>
    <c:autoTitleDeleted val="0"/>
    <c:plotArea>
      <c:layout>
        <c:manualLayout>
          <c:layoutTarget val="inner"/>
          <c:xMode val="edge"/>
          <c:yMode val="edge"/>
          <c:x val="8.2321187584345479E-2"/>
          <c:y val="0.18021201413427562"/>
          <c:w val="0.84075573549257765"/>
          <c:h val="0.72968197879858654"/>
        </c:manualLayout>
      </c:layout>
      <c:areaChart>
        <c:grouping val="standard"/>
        <c:varyColors val="0"/>
        <c:ser>
          <c:idx val="1"/>
          <c:order val="0"/>
          <c:tx>
            <c:strRef>
              <c:f>Sheet1!$C$1</c:f>
              <c:strCache>
                <c:ptCount val="1"/>
                <c:pt idx="0">
                  <c:v>Recession</c:v>
                </c:pt>
              </c:strCache>
            </c:strRef>
          </c:tx>
          <c:spPr>
            <a:solidFill>
              <a:schemeClr val="bg2">
                <a:lumMod val="75000"/>
              </a:schemeClr>
            </a:solidFill>
            <a:ln w="7772">
              <a:solidFill>
                <a:schemeClr val="tx1"/>
              </a:solidFill>
              <a:prstDash val="solid"/>
            </a:ln>
          </c:spPr>
          <c:cat>
            <c:strRef>
              <c:f>Sheet1!$A$2:$A$269</c:f>
              <c:strCache>
                <c:ptCount val="265"/>
                <c:pt idx="0">
                  <c:v>99</c:v>
                </c:pt>
                <c:pt idx="12">
                  <c:v>00</c:v>
                </c:pt>
                <c:pt idx="24">
                  <c:v>01</c:v>
                </c:pt>
                <c:pt idx="36">
                  <c:v>02</c:v>
                </c:pt>
                <c:pt idx="48">
                  <c:v>03</c:v>
                </c:pt>
                <c:pt idx="60">
                  <c:v>04</c:v>
                </c:pt>
                <c:pt idx="72">
                  <c:v>05</c:v>
                </c:pt>
                <c:pt idx="84">
                  <c:v>06</c:v>
                </c:pt>
                <c:pt idx="96">
                  <c:v>07</c:v>
                </c:pt>
                <c:pt idx="108">
                  <c:v>08</c:v>
                </c:pt>
                <c:pt idx="120">
                  <c:v>09</c:v>
                </c:pt>
                <c:pt idx="132">
                  <c:v>10</c:v>
                </c:pt>
                <c:pt idx="144">
                  <c:v>11</c:v>
                </c:pt>
                <c:pt idx="156">
                  <c:v>12</c:v>
                </c:pt>
                <c:pt idx="168">
                  <c:v>13</c:v>
                </c:pt>
                <c:pt idx="180">
                  <c:v>14</c:v>
                </c:pt>
                <c:pt idx="192">
                  <c:v>15</c:v>
                </c:pt>
                <c:pt idx="204">
                  <c:v>16</c:v>
                </c:pt>
                <c:pt idx="216">
                  <c:v>17</c:v>
                </c:pt>
                <c:pt idx="228">
                  <c:v>18</c:v>
                </c:pt>
                <c:pt idx="240">
                  <c:v>19</c:v>
                </c:pt>
                <c:pt idx="252">
                  <c:v>20</c:v>
                </c:pt>
                <c:pt idx="264">
                  <c:v>21</c:v>
                </c:pt>
              </c:strCache>
            </c:strRef>
          </c:cat>
          <c:val>
            <c:numRef>
              <c:f>Sheet1!$C$2:$C$269</c:f>
              <c:numCache>
                <c:formatCode>General</c:formatCode>
                <c:ptCount val="268"/>
                <c:pt idx="26">
                  <c:v>150</c:v>
                </c:pt>
                <c:pt idx="27">
                  <c:v>150</c:v>
                </c:pt>
                <c:pt idx="28">
                  <c:v>150</c:v>
                </c:pt>
                <c:pt idx="29">
                  <c:v>150</c:v>
                </c:pt>
                <c:pt idx="30">
                  <c:v>150</c:v>
                </c:pt>
                <c:pt idx="31">
                  <c:v>150</c:v>
                </c:pt>
                <c:pt idx="32">
                  <c:v>150</c:v>
                </c:pt>
                <c:pt idx="33">
                  <c:v>150</c:v>
                </c:pt>
                <c:pt idx="34">
                  <c:v>150</c:v>
                </c:pt>
                <c:pt idx="35">
                  <c:v>150</c:v>
                </c:pt>
                <c:pt idx="107">
                  <c:v>150</c:v>
                </c:pt>
                <c:pt idx="108">
                  <c:v>150</c:v>
                </c:pt>
                <c:pt idx="109">
                  <c:v>150</c:v>
                </c:pt>
                <c:pt idx="110">
                  <c:v>150</c:v>
                </c:pt>
                <c:pt idx="111">
                  <c:v>150</c:v>
                </c:pt>
                <c:pt idx="112">
                  <c:v>150</c:v>
                </c:pt>
                <c:pt idx="113">
                  <c:v>150</c:v>
                </c:pt>
                <c:pt idx="114">
                  <c:v>150</c:v>
                </c:pt>
                <c:pt idx="115">
                  <c:v>150</c:v>
                </c:pt>
                <c:pt idx="116">
                  <c:v>150</c:v>
                </c:pt>
                <c:pt idx="117">
                  <c:v>150</c:v>
                </c:pt>
                <c:pt idx="118">
                  <c:v>150</c:v>
                </c:pt>
                <c:pt idx="119">
                  <c:v>150</c:v>
                </c:pt>
                <c:pt idx="120">
                  <c:v>150</c:v>
                </c:pt>
                <c:pt idx="121">
                  <c:v>150</c:v>
                </c:pt>
                <c:pt idx="122">
                  <c:v>150</c:v>
                </c:pt>
                <c:pt idx="123">
                  <c:v>150</c:v>
                </c:pt>
                <c:pt idx="124">
                  <c:v>150</c:v>
                </c:pt>
                <c:pt idx="125">
                  <c:v>150</c:v>
                </c:pt>
              </c:numCache>
            </c:numRef>
          </c:val>
          <c:extLst xmlns:c16r2="http://schemas.microsoft.com/office/drawing/2015/06/chart">
            <c:ext xmlns:c16="http://schemas.microsoft.com/office/drawing/2014/chart" uri="{C3380CC4-5D6E-409C-BE32-E72D297353CC}">
              <c16:uniqueId val="{00000000-D68B-49E3-80E6-4BC242ABE29C}"/>
            </c:ext>
          </c:extLst>
        </c:ser>
        <c:ser>
          <c:idx val="2"/>
          <c:order val="1"/>
          <c:tx>
            <c:strRef>
              <c:f>Sheet1!$D$1</c:f>
              <c:strCache>
                <c:ptCount val="1"/>
                <c:pt idx="0">
                  <c:v>Nominal</c:v>
                </c:pt>
              </c:strCache>
            </c:strRef>
          </c:tx>
          <c:spPr>
            <a:solidFill>
              <a:schemeClr val="accent1"/>
            </a:solidFill>
            <a:ln w="7772">
              <a:solidFill>
                <a:schemeClr val="tx1"/>
              </a:solidFill>
              <a:prstDash val="solid"/>
            </a:ln>
          </c:spPr>
          <c:cat>
            <c:strRef>
              <c:f>Sheet1!$A$2:$A$269</c:f>
              <c:strCache>
                <c:ptCount val="265"/>
                <c:pt idx="0">
                  <c:v>99</c:v>
                </c:pt>
                <c:pt idx="12">
                  <c:v>00</c:v>
                </c:pt>
                <c:pt idx="24">
                  <c:v>01</c:v>
                </c:pt>
                <c:pt idx="36">
                  <c:v>02</c:v>
                </c:pt>
                <c:pt idx="48">
                  <c:v>03</c:v>
                </c:pt>
                <c:pt idx="60">
                  <c:v>04</c:v>
                </c:pt>
                <c:pt idx="72">
                  <c:v>05</c:v>
                </c:pt>
                <c:pt idx="84">
                  <c:v>06</c:v>
                </c:pt>
                <c:pt idx="96">
                  <c:v>07</c:v>
                </c:pt>
                <c:pt idx="108">
                  <c:v>08</c:v>
                </c:pt>
                <c:pt idx="120">
                  <c:v>09</c:v>
                </c:pt>
                <c:pt idx="132">
                  <c:v>10</c:v>
                </c:pt>
                <c:pt idx="144">
                  <c:v>11</c:v>
                </c:pt>
                <c:pt idx="156">
                  <c:v>12</c:v>
                </c:pt>
                <c:pt idx="168">
                  <c:v>13</c:v>
                </c:pt>
                <c:pt idx="180">
                  <c:v>14</c:v>
                </c:pt>
                <c:pt idx="192">
                  <c:v>15</c:v>
                </c:pt>
                <c:pt idx="204">
                  <c:v>16</c:v>
                </c:pt>
                <c:pt idx="216">
                  <c:v>17</c:v>
                </c:pt>
                <c:pt idx="228">
                  <c:v>18</c:v>
                </c:pt>
                <c:pt idx="240">
                  <c:v>19</c:v>
                </c:pt>
                <c:pt idx="252">
                  <c:v>20</c:v>
                </c:pt>
                <c:pt idx="264">
                  <c:v>21</c:v>
                </c:pt>
              </c:strCache>
            </c:strRef>
          </c:cat>
          <c:val>
            <c:numRef>
              <c:f>Sheet1!$D$2:$D$269</c:f>
              <c:numCache>
                <c:formatCode>General</c:formatCode>
                <c:ptCount val="268"/>
                <c:pt idx="0">
                  <c:v>11.28</c:v>
                </c:pt>
                <c:pt idx="1">
                  <c:v>12.47</c:v>
                </c:pt>
                <c:pt idx="2">
                  <c:v>12.01</c:v>
                </c:pt>
                <c:pt idx="3">
                  <c:v>14.66</c:v>
                </c:pt>
                <c:pt idx="4">
                  <c:v>17.34</c:v>
                </c:pt>
                <c:pt idx="5">
                  <c:v>17.75</c:v>
                </c:pt>
                <c:pt idx="6">
                  <c:v>17.89</c:v>
                </c:pt>
                <c:pt idx="7">
                  <c:v>20.07</c:v>
                </c:pt>
                <c:pt idx="8">
                  <c:v>21.26</c:v>
                </c:pt>
                <c:pt idx="9">
                  <c:v>23.88</c:v>
                </c:pt>
                <c:pt idx="10">
                  <c:v>22.64</c:v>
                </c:pt>
                <c:pt idx="11">
                  <c:v>24.97</c:v>
                </c:pt>
                <c:pt idx="12">
                  <c:v>26.08</c:v>
                </c:pt>
                <c:pt idx="13">
                  <c:v>27.18</c:v>
                </c:pt>
                <c:pt idx="14">
                  <c:v>29.35</c:v>
                </c:pt>
                <c:pt idx="15">
                  <c:v>29.89</c:v>
                </c:pt>
                <c:pt idx="16">
                  <c:v>25.74</c:v>
                </c:pt>
                <c:pt idx="17">
                  <c:v>28.78</c:v>
                </c:pt>
                <c:pt idx="18">
                  <c:v>31.83</c:v>
                </c:pt>
                <c:pt idx="19">
                  <c:v>29.77</c:v>
                </c:pt>
                <c:pt idx="20">
                  <c:v>31.22</c:v>
                </c:pt>
                <c:pt idx="21">
                  <c:v>33.880000000000003</c:v>
                </c:pt>
                <c:pt idx="22">
                  <c:v>33.08</c:v>
                </c:pt>
                <c:pt idx="23">
                  <c:v>34.4</c:v>
                </c:pt>
                <c:pt idx="24">
                  <c:v>28.46</c:v>
                </c:pt>
                <c:pt idx="25">
                  <c:v>29.58</c:v>
                </c:pt>
                <c:pt idx="26">
                  <c:v>29.61</c:v>
                </c:pt>
                <c:pt idx="27">
                  <c:v>27.24</c:v>
                </c:pt>
                <c:pt idx="28">
                  <c:v>27.41</c:v>
                </c:pt>
                <c:pt idx="29">
                  <c:v>28.64</c:v>
                </c:pt>
                <c:pt idx="30">
                  <c:v>27.6</c:v>
                </c:pt>
                <c:pt idx="31">
                  <c:v>26.45</c:v>
                </c:pt>
                <c:pt idx="32">
                  <c:v>27.47</c:v>
                </c:pt>
                <c:pt idx="33">
                  <c:v>25.88</c:v>
                </c:pt>
                <c:pt idx="34">
                  <c:v>22.21</c:v>
                </c:pt>
                <c:pt idx="35">
                  <c:v>19.670000000000002</c:v>
                </c:pt>
                <c:pt idx="36">
                  <c:v>19.329999999999998</c:v>
                </c:pt>
                <c:pt idx="37">
                  <c:v>19.670000000000002</c:v>
                </c:pt>
                <c:pt idx="38">
                  <c:v>20.74</c:v>
                </c:pt>
                <c:pt idx="39">
                  <c:v>24.42</c:v>
                </c:pt>
                <c:pt idx="40">
                  <c:v>26.27</c:v>
                </c:pt>
                <c:pt idx="41">
                  <c:v>27.02</c:v>
                </c:pt>
                <c:pt idx="42">
                  <c:v>25.52</c:v>
                </c:pt>
                <c:pt idx="43">
                  <c:v>26.94</c:v>
                </c:pt>
                <c:pt idx="44">
                  <c:v>28.38</c:v>
                </c:pt>
                <c:pt idx="45">
                  <c:v>29.67</c:v>
                </c:pt>
                <c:pt idx="46">
                  <c:v>28.85</c:v>
                </c:pt>
                <c:pt idx="47">
                  <c:v>26.27</c:v>
                </c:pt>
                <c:pt idx="48">
                  <c:v>29.42</c:v>
                </c:pt>
                <c:pt idx="49">
                  <c:v>32.94</c:v>
                </c:pt>
                <c:pt idx="50">
                  <c:v>35.869999999999997</c:v>
                </c:pt>
                <c:pt idx="51">
                  <c:v>33.549999999999997</c:v>
                </c:pt>
                <c:pt idx="52">
                  <c:v>28.25</c:v>
                </c:pt>
                <c:pt idx="53">
                  <c:v>28.14</c:v>
                </c:pt>
                <c:pt idx="54">
                  <c:v>30.72</c:v>
                </c:pt>
                <c:pt idx="55">
                  <c:v>30.76</c:v>
                </c:pt>
                <c:pt idx="56">
                  <c:v>31.59</c:v>
                </c:pt>
                <c:pt idx="57">
                  <c:v>28.29</c:v>
                </c:pt>
                <c:pt idx="58">
                  <c:v>30.33</c:v>
                </c:pt>
                <c:pt idx="59">
                  <c:v>31.09</c:v>
                </c:pt>
                <c:pt idx="60">
                  <c:v>34.270000000000003</c:v>
                </c:pt>
                <c:pt idx="61">
                  <c:v>34.74</c:v>
                </c:pt>
                <c:pt idx="62">
                  <c:v>36.76</c:v>
                </c:pt>
                <c:pt idx="63">
                  <c:v>36.69</c:v>
                </c:pt>
                <c:pt idx="64">
                  <c:v>40.28</c:v>
                </c:pt>
                <c:pt idx="65">
                  <c:v>38.020000000000003</c:v>
                </c:pt>
                <c:pt idx="66">
                  <c:v>40.69</c:v>
                </c:pt>
                <c:pt idx="67">
                  <c:v>44.94</c:v>
                </c:pt>
                <c:pt idx="68">
                  <c:v>45.95</c:v>
                </c:pt>
                <c:pt idx="69">
                  <c:v>53.13</c:v>
                </c:pt>
                <c:pt idx="70">
                  <c:v>48.46</c:v>
                </c:pt>
                <c:pt idx="71">
                  <c:v>43.33</c:v>
                </c:pt>
                <c:pt idx="72">
                  <c:v>46.84</c:v>
                </c:pt>
                <c:pt idx="73">
                  <c:v>47.97</c:v>
                </c:pt>
                <c:pt idx="74">
                  <c:v>54.31</c:v>
                </c:pt>
                <c:pt idx="75">
                  <c:v>53.04</c:v>
                </c:pt>
                <c:pt idx="76">
                  <c:v>49.83</c:v>
                </c:pt>
                <c:pt idx="77">
                  <c:v>56.26</c:v>
                </c:pt>
                <c:pt idx="78">
                  <c:v>58.7</c:v>
                </c:pt>
                <c:pt idx="79">
                  <c:v>64.97</c:v>
                </c:pt>
                <c:pt idx="80">
                  <c:v>65.569999999999993</c:v>
                </c:pt>
                <c:pt idx="81">
                  <c:v>62.37</c:v>
                </c:pt>
                <c:pt idx="82">
                  <c:v>58.3</c:v>
                </c:pt>
                <c:pt idx="83">
                  <c:v>59.43</c:v>
                </c:pt>
                <c:pt idx="84">
                  <c:v>65.510000000000005</c:v>
                </c:pt>
                <c:pt idx="85">
                  <c:v>61.63</c:v>
                </c:pt>
                <c:pt idx="86">
                  <c:v>62.9</c:v>
                </c:pt>
                <c:pt idx="87">
                  <c:v>69.69</c:v>
                </c:pt>
                <c:pt idx="88">
                  <c:v>70.94</c:v>
                </c:pt>
                <c:pt idx="89">
                  <c:v>70.959999999999994</c:v>
                </c:pt>
                <c:pt idx="90">
                  <c:v>74.41</c:v>
                </c:pt>
                <c:pt idx="91">
                  <c:v>73.05</c:v>
                </c:pt>
                <c:pt idx="92">
                  <c:v>63.87</c:v>
                </c:pt>
                <c:pt idx="93">
                  <c:v>58.88</c:v>
                </c:pt>
                <c:pt idx="94">
                  <c:v>59.37</c:v>
                </c:pt>
                <c:pt idx="95">
                  <c:v>62.03</c:v>
                </c:pt>
                <c:pt idx="96">
                  <c:v>54.57</c:v>
                </c:pt>
                <c:pt idx="97">
                  <c:v>59.259998000000003</c:v>
                </c:pt>
                <c:pt idx="98">
                  <c:v>60.560001</c:v>
                </c:pt>
                <c:pt idx="99">
                  <c:v>63.970001000000003</c:v>
                </c:pt>
                <c:pt idx="100">
                  <c:v>63.459999000000003</c:v>
                </c:pt>
                <c:pt idx="101">
                  <c:v>67.480002999999996</c:v>
                </c:pt>
                <c:pt idx="102">
                  <c:v>74.180000000000007</c:v>
                </c:pt>
                <c:pt idx="103">
                  <c:v>72.389999000000003</c:v>
                </c:pt>
                <c:pt idx="104">
                  <c:v>79.930000000000007</c:v>
                </c:pt>
                <c:pt idx="105">
                  <c:v>86.199996999999996</c:v>
                </c:pt>
                <c:pt idx="106">
                  <c:v>94.620002999999997</c:v>
                </c:pt>
                <c:pt idx="107">
                  <c:v>91.730002999999996</c:v>
                </c:pt>
                <c:pt idx="108">
                  <c:v>92.949996999999996</c:v>
                </c:pt>
                <c:pt idx="109">
                  <c:v>95.349997999999999</c:v>
                </c:pt>
                <c:pt idx="110">
                  <c:v>105.56</c:v>
                </c:pt>
                <c:pt idx="111">
                  <c:v>112.57</c:v>
                </c:pt>
                <c:pt idx="112">
                  <c:v>125.39</c:v>
                </c:pt>
                <c:pt idx="113">
                  <c:v>133.92999</c:v>
                </c:pt>
                <c:pt idx="114">
                  <c:v>133.44</c:v>
                </c:pt>
                <c:pt idx="115">
                  <c:v>116.61</c:v>
                </c:pt>
                <c:pt idx="116">
                  <c:v>103.9</c:v>
                </c:pt>
                <c:pt idx="117">
                  <c:v>76.650002000000001</c:v>
                </c:pt>
                <c:pt idx="118">
                  <c:v>57.439999</c:v>
                </c:pt>
                <c:pt idx="119">
                  <c:v>41.02</c:v>
                </c:pt>
                <c:pt idx="120">
                  <c:v>41.740001999999997</c:v>
                </c:pt>
                <c:pt idx="121">
                  <c:v>39.159999999999997</c:v>
                </c:pt>
                <c:pt idx="122">
                  <c:v>47.98</c:v>
                </c:pt>
                <c:pt idx="123">
                  <c:v>49.790000999999997</c:v>
                </c:pt>
                <c:pt idx="124">
                  <c:v>59.16</c:v>
                </c:pt>
                <c:pt idx="125">
                  <c:v>69.680000000000007</c:v>
                </c:pt>
                <c:pt idx="126">
                  <c:v>64.089995999999999</c:v>
                </c:pt>
                <c:pt idx="127">
                  <c:v>71.059997999999993</c:v>
                </c:pt>
                <c:pt idx="128">
                  <c:v>69.459998999999996</c:v>
                </c:pt>
                <c:pt idx="129">
                  <c:v>75.819999999999993</c:v>
                </c:pt>
                <c:pt idx="130">
                  <c:v>78.080001999999993</c:v>
                </c:pt>
                <c:pt idx="131">
                  <c:v>74.300003000000004</c:v>
                </c:pt>
                <c:pt idx="132">
                  <c:v>78.220000999999996</c:v>
                </c:pt>
                <c:pt idx="133">
                  <c:v>76.419998000000007</c:v>
                </c:pt>
                <c:pt idx="134">
                  <c:v>81.239998</c:v>
                </c:pt>
                <c:pt idx="135">
                  <c:v>84.480002999999996</c:v>
                </c:pt>
                <c:pt idx="136">
                  <c:v>73.839995999999999</c:v>
                </c:pt>
                <c:pt idx="137">
                  <c:v>75.349997999999999</c:v>
                </c:pt>
                <c:pt idx="138">
                  <c:v>76.370002999999997</c:v>
                </c:pt>
                <c:pt idx="139">
                  <c:v>76.819999999999993</c:v>
                </c:pt>
                <c:pt idx="140">
                  <c:v>75.309997999999993</c:v>
                </c:pt>
                <c:pt idx="141">
                  <c:v>81.900002000000001</c:v>
                </c:pt>
                <c:pt idx="142">
                  <c:v>84.139999000000003</c:v>
                </c:pt>
                <c:pt idx="143">
                  <c:v>89.040001000000004</c:v>
                </c:pt>
                <c:pt idx="144">
                  <c:v>89.419998000000007</c:v>
                </c:pt>
                <c:pt idx="145">
                  <c:v>89.580001999999993</c:v>
                </c:pt>
                <c:pt idx="146">
                  <c:v>102.94</c:v>
                </c:pt>
                <c:pt idx="147">
                  <c:v>110.04</c:v>
                </c:pt>
                <c:pt idx="148">
                  <c:v>101.33</c:v>
                </c:pt>
                <c:pt idx="149">
                  <c:v>96.290001000000004</c:v>
                </c:pt>
                <c:pt idx="150">
                  <c:v>97.190002000000007</c:v>
                </c:pt>
                <c:pt idx="151">
                  <c:v>86.330001999999993</c:v>
                </c:pt>
                <c:pt idx="152">
                  <c:v>85.610000999999997</c:v>
                </c:pt>
                <c:pt idx="153">
                  <c:v>86.410004000000001</c:v>
                </c:pt>
                <c:pt idx="154">
                  <c:v>97.209998999999996</c:v>
                </c:pt>
                <c:pt idx="155">
                  <c:v>98.57</c:v>
                </c:pt>
                <c:pt idx="156">
                  <c:v>100.24</c:v>
                </c:pt>
                <c:pt idx="157">
                  <c:v>102.25</c:v>
                </c:pt>
                <c:pt idx="158">
                  <c:v>106.19</c:v>
                </c:pt>
                <c:pt idx="159">
                  <c:v>103.33</c:v>
                </c:pt>
                <c:pt idx="160">
                  <c:v>94.7</c:v>
                </c:pt>
                <c:pt idx="161">
                  <c:v>82.41</c:v>
                </c:pt>
                <c:pt idx="162">
                  <c:v>87.93</c:v>
                </c:pt>
                <c:pt idx="163">
                  <c:v>94.16</c:v>
                </c:pt>
                <c:pt idx="164">
                  <c:v>94.72</c:v>
                </c:pt>
                <c:pt idx="165">
                  <c:v>89.57</c:v>
                </c:pt>
                <c:pt idx="166">
                  <c:v>86.66</c:v>
                </c:pt>
                <c:pt idx="167">
                  <c:v>88.25</c:v>
                </c:pt>
                <c:pt idx="168">
                  <c:v>94.76</c:v>
                </c:pt>
                <c:pt idx="169">
                  <c:v>95.31</c:v>
                </c:pt>
                <c:pt idx="170">
                  <c:v>92.94</c:v>
                </c:pt>
                <c:pt idx="171">
                  <c:v>92.02</c:v>
                </c:pt>
                <c:pt idx="172">
                  <c:v>94.51</c:v>
                </c:pt>
                <c:pt idx="173">
                  <c:v>95.77</c:v>
                </c:pt>
                <c:pt idx="174">
                  <c:v>104.67</c:v>
                </c:pt>
                <c:pt idx="175">
                  <c:v>106.57</c:v>
                </c:pt>
                <c:pt idx="176">
                  <c:v>106.29</c:v>
                </c:pt>
                <c:pt idx="177">
                  <c:v>100.54</c:v>
                </c:pt>
                <c:pt idx="178">
                  <c:v>93.86</c:v>
                </c:pt>
                <c:pt idx="179">
                  <c:v>97.63</c:v>
                </c:pt>
                <c:pt idx="180" formatCode="0.00">
                  <c:v>94.6</c:v>
                </c:pt>
                <c:pt idx="181" formatCode="0.00">
                  <c:v>100.8</c:v>
                </c:pt>
                <c:pt idx="182" formatCode="0.00">
                  <c:v>100.8</c:v>
                </c:pt>
                <c:pt idx="183" formatCode="0.00">
                  <c:v>102.1</c:v>
                </c:pt>
                <c:pt idx="184" formatCode="0.00">
                  <c:v>102.2</c:v>
                </c:pt>
                <c:pt idx="185" formatCode="0.00">
                  <c:v>105.8</c:v>
                </c:pt>
                <c:pt idx="186" formatCode="0.00">
                  <c:v>103.6</c:v>
                </c:pt>
                <c:pt idx="187" formatCode="0.00">
                  <c:v>96.5</c:v>
                </c:pt>
                <c:pt idx="188" formatCode="0.00">
                  <c:v>93.2</c:v>
                </c:pt>
                <c:pt idx="189" formatCode="0.00">
                  <c:v>84.4</c:v>
                </c:pt>
                <c:pt idx="190" formatCode="0.00">
                  <c:v>75.8</c:v>
                </c:pt>
                <c:pt idx="191" formatCode="0.00">
                  <c:v>59.3</c:v>
                </c:pt>
                <c:pt idx="192">
                  <c:v>47.22</c:v>
                </c:pt>
                <c:pt idx="193">
                  <c:v>50.58</c:v>
                </c:pt>
                <c:pt idx="194">
                  <c:v>47.82</c:v>
                </c:pt>
                <c:pt idx="195">
                  <c:v>54.45</c:v>
                </c:pt>
                <c:pt idx="196">
                  <c:v>59.27</c:v>
                </c:pt>
                <c:pt idx="197">
                  <c:v>59.82</c:v>
                </c:pt>
                <c:pt idx="198">
                  <c:v>50.9</c:v>
                </c:pt>
                <c:pt idx="199">
                  <c:v>42.87</c:v>
                </c:pt>
                <c:pt idx="200">
                  <c:v>45.48</c:v>
                </c:pt>
                <c:pt idx="201">
                  <c:v>46.22</c:v>
                </c:pt>
                <c:pt idx="202">
                  <c:v>42.44</c:v>
                </c:pt>
                <c:pt idx="203">
                  <c:v>37.19</c:v>
                </c:pt>
                <c:pt idx="204">
                  <c:v>31.68</c:v>
                </c:pt>
                <c:pt idx="205">
                  <c:v>30.32</c:v>
                </c:pt>
                <c:pt idx="206">
                  <c:v>37.549999999999997</c:v>
                </c:pt>
                <c:pt idx="207">
                  <c:v>40.75</c:v>
                </c:pt>
                <c:pt idx="208">
                  <c:v>46.71</c:v>
                </c:pt>
                <c:pt idx="209">
                  <c:v>48.76</c:v>
                </c:pt>
                <c:pt idx="210">
                  <c:v>44.65</c:v>
                </c:pt>
                <c:pt idx="211">
                  <c:v>44.72</c:v>
                </c:pt>
                <c:pt idx="212">
                  <c:v>45.18</c:v>
                </c:pt>
                <c:pt idx="213">
                  <c:v>49.78</c:v>
                </c:pt>
                <c:pt idx="214">
                  <c:v>45.66</c:v>
                </c:pt>
                <c:pt idx="215">
                  <c:v>51.97</c:v>
                </c:pt>
                <c:pt idx="216">
                  <c:v>52.5</c:v>
                </c:pt>
                <c:pt idx="217">
                  <c:v>53.47</c:v>
                </c:pt>
                <c:pt idx="218">
                  <c:v>49.33</c:v>
                </c:pt>
                <c:pt idx="219">
                  <c:v>51.06</c:v>
                </c:pt>
                <c:pt idx="220">
                  <c:v>48.48</c:v>
                </c:pt>
                <c:pt idx="221">
                  <c:v>45.18</c:v>
                </c:pt>
                <c:pt idx="222">
                  <c:v>46.63</c:v>
                </c:pt>
                <c:pt idx="223">
                  <c:v>48.04</c:v>
                </c:pt>
                <c:pt idx="224">
                  <c:v>49.82</c:v>
                </c:pt>
                <c:pt idx="225">
                  <c:v>51.58</c:v>
                </c:pt>
                <c:pt idx="226">
                  <c:v>56.64</c:v>
                </c:pt>
                <c:pt idx="227">
                  <c:v>57.88</c:v>
                </c:pt>
                <c:pt idx="228">
                  <c:v>63.7</c:v>
                </c:pt>
                <c:pt idx="229">
                  <c:v>62.23</c:v>
                </c:pt>
                <c:pt idx="230">
                  <c:v>62.73</c:v>
                </c:pt>
                <c:pt idx="231">
                  <c:v>66.25</c:v>
                </c:pt>
                <c:pt idx="232">
                  <c:v>69.98</c:v>
                </c:pt>
                <c:pt idx="233">
                  <c:v>67.87</c:v>
                </c:pt>
                <c:pt idx="234">
                  <c:v>70.98</c:v>
                </c:pt>
                <c:pt idx="235">
                  <c:v>68.06</c:v>
                </c:pt>
                <c:pt idx="236">
                  <c:v>70.23</c:v>
                </c:pt>
                <c:pt idx="237">
                  <c:v>70.75</c:v>
                </c:pt>
                <c:pt idx="238">
                  <c:v>56.96</c:v>
                </c:pt>
                <c:pt idx="239">
                  <c:v>49.52</c:v>
                </c:pt>
                <c:pt idx="240">
                  <c:v>51.38</c:v>
                </c:pt>
                <c:pt idx="241">
                  <c:v>54.95</c:v>
                </c:pt>
                <c:pt idx="242">
                  <c:v>58.15</c:v>
                </c:pt>
                <c:pt idx="243">
                  <c:v>63.86</c:v>
                </c:pt>
                <c:pt idx="244">
                  <c:v>60.83</c:v>
                </c:pt>
                <c:pt idx="245">
                  <c:v>54.66</c:v>
                </c:pt>
                <c:pt idx="246">
                  <c:v>57.36</c:v>
                </c:pt>
                <c:pt idx="247">
                  <c:v>54.81</c:v>
                </c:pt>
                <c:pt idx="248">
                  <c:v>56.95</c:v>
                </c:pt>
                <c:pt idx="249">
                  <c:v>53.96</c:v>
                </c:pt>
                <c:pt idx="250">
                  <c:v>57.05</c:v>
                </c:pt>
                <c:pt idx="251">
                  <c:v>59.88</c:v>
                </c:pt>
                <c:pt idx="252" formatCode="0.00">
                  <c:v>57.519047619047619</c:v>
                </c:pt>
                <c:pt idx="253" formatCode="0.00">
                  <c:v>50.542631578947372</c:v>
                </c:pt>
                <c:pt idx="254" formatCode="0.00">
                  <c:v>29.207727272727272</c:v>
                </c:pt>
                <c:pt idx="255" formatCode="0.00">
                  <c:v>16.547619047619047</c:v>
                </c:pt>
                <c:pt idx="256" formatCode="0.00">
                  <c:v>28.5625</c:v>
                </c:pt>
                <c:pt idx="257" formatCode="0.00">
                  <c:v>38.307272727272725</c:v>
                </c:pt>
                <c:pt idx="258" formatCode="0.00">
                  <c:v>40</c:v>
                </c:pt>
              </c:numCache>
            </c:numRef>
          </c:val>
          <c:extLst xmlns:c16r2="http://schemas.microsoft.com/office/drawing/2015/06/chart">
            <c:ext xmlns:c16="http://schemas.microsoft.com/office/drawing/2014/chart" uri="{C3380CC4-5D6E-409C-BE32-E72D297353CC}">
              <c16:uniqueId val="{00000001-D68B-49E3-80E6-4BC242ABE29C}"/>
            </c:ext>
          </c:extLst>
        </c:ser>
        <c:dLbls>
          <c:showLegendKey val="0"/>
          <c:showVal val="0"/>
          <c:showCatName val="0"/>
          <c:showSerName val="0"/>
          <c:showPercent val="0"/>
          <c:showBubbleSize val="0"/>
        </c:dLbls>
        <c:axId val="252990208"/>
        <c:axId val="252991744"/>
      </c:areaChart>
      <c:lineChart>
        <c:grouping val="standard"/>
        <c:varyColors val="0"/>
        <c:ser>
          <c:idx val="3"/>
          <c:order val="2"/>
          <c:tx>
            <c:strRef>
              <c:f>Sheet1!$E$1</c:f>
              <c:strCache>
                <c:ptCount val="1"/>
                <c:pt idx="0">
                  <c:v>Real</c:v>
                </c:pt>
              </c:strCache>
            </c:strRef>
          </c:tx>
          <c:spPr>
            <a:ln w="22225">
              <a:solidFill>
                <a:srgbClr val="0070C0"/>
              </a:solidFill>
              <a:prstDash val="solid"/>
            </a:ln>
          </c:spPr>
          <c:marker>
            <c:symbol val="none"/>
          </c:marker>
          <c:cat>
            <c:strRef>
              <c:f>Sheet1!$A$2:$A$269</c:f>
              <c:strCache>
                <c:ptCount val="265"/>
                <c:pt idx="0">
                  <c:v>99</c:v>
                </c:pt>
                <c:pt idx="12">
                  <c:v>00</c:v>
                </c:pt>
                <c:pt idx="24">
                  <c:v>01</c:v>
                </c:pt>
                <c:pt idx="36">
                  <c:v>02</c:v>
                </c:pt>
                <c:pt idx="48">
                  <c:v>03</c:v>
                </c:pt>
                <c:pt idx="60">
                  <c:v>04</c:v>
                </c:pt>
                <c:pt idx="72">
                  <c:v>05</c:v>
                </c:pt>
                <c:pt idx="84">
                  <c:v>06</c:v>
                </c:pt>
                <c:pt idx="96">
                  <c:v>07</c:v>
                </c:pt>
                <c:pt idx="108">
                  <c:v>08</c:v>
                </c:pt>
                <c:pt idx="120">
                  <c:v>09</c:v>
                </c:pt>
                <c:pt idx="132">
                  <c:v>10</c:v>
                </c:pt>
                <c:pt idx="144">
                  <c:v>11</c:v>
                </c:pt>
                <c:pt idx="156">
                  <c:v>12</c:v>
                </c:pt>
                <c:pt idx="168">
                  <c:v>13</c:v>
                </c:pt>
                <c:pt idx="180">
                  <c:v>14</c:v>
                </c:pt>
                <c:pt idx="192">
                  <c:v>15</c:v>
                </c:pt>
                <c:pt idx="204">
                  <c:v>16</c:v>
                </c:pt>
                <c:pt idx="216">
                  <c:v>17</c:v>
                </c:pt>
                <c:pt idx="228">
                  <c:v>18</c:v>
                </c:pt>
                <c:pt idx="240">
                  <c:v>19</c:v>
                </c:pt>
                <c:pt idx="252">
                  <c:v>20</c:v>
                </c:pt>
                <c:pt idx="264">
                  <c:v>21</c:v>
                </c:pt>
              </c:strCache>
            </c:strRef>
          </c:cat>
          <c:val>
            <c:numRef>
              <c:f>Sheet1!$E$2:$E$269</c:f>
              <c:numCache>
                <c:formatCode>General</c:formatCode>
                <c:ptCount val="268"/>
                <c:pt idx="0">
                  <c:v>16.564751909999998</c:v>
                </c:pt>
                <c:pt idx="1">
                  <c:v>18.312274500000001</c:v>
                </c:pt>
                <c:pt idx="2">
                  <c:v>17.626059649999998</c:v>
                </c:pt>
                <c:pt idx="3">
                  <c:v>21.37258336</c:v>
                </c:pt>
                <c:pt idx="4">
                  <c:v>25.264484459999998</c:v>
                </c:pt>
                <c:pt idx="5">
                  <c:v>25.861856929999998</c:v>
                </c:pt>
                <c:pt idx="6">
                  <c:v>25.95638314</c:v>
                </c:pt>
                <c:pt idx="7">
                  <c:v>29.04961346</c:v>
                </c:pt>
                <c:pt idx="8">
                  <c:v>30.64366734</c:v>
                </c:pt>
                <c:pt idx="9">
                  <c:v>34.358646280000002</c:v>
                </c:pt>
                <c:pt idx="10">
                  <c:v>32.516498339999998</c:v>
                </c:pt>
                <c:pt idx="11">
                  <c:v>35.777956809999999</c:v>
                </c:pt>
                <c:pt idx="12">
                  <c:v>37.258045129999999</c:v>
                </c:pt>
                <c:pt idx="13">
                  <c:v>38.669625529999998</c:v>
                </c:pt>
                <c:pt idx="14">
                  <c:v>41.512742979999999</c:v>
                </c:pt>
                <c:pt idx="15">
                  <c:v>42.30125846</c:v>
                </c:pt>
                <c:pt idx="16">
                  <c:v>36.36421507</c:v>
                </c:pt>
                <c:pt idx="17">
                  <c:v>40.422863759999998</c:v>
                </c:pt>
                <c:pt idx="18">
                  <c:v>44.577297569999999</c:v>
                </c:pt>
                <c:pt idx="19">
                  <c:v>41.692307530000001</c:v>
                </c:pt>
                <c:pt idx="20">
                  <c:v>43.496329840000001</c:v>
                </c:pt>
                <c:pt idx="21">
                  <c:v>47.120865090000002</c:v>
                </c:pt>
                <c:pt idx="22">
                  <c:v>45.92897842</c:v>
                </c:pt>
                <c:pt idx="23">
                  <c:v>47.652274910000003</c:v>
                </c:pt>
                <c:pt idx="24">
                  <c:v>39.1994361</c:v>
                </c:pt>
                <c:pt idx="25">
                  <c:v>40.649474660000003</c:v>
                </c:pt>
                <c:pt idx="26">
                  <c:v>40.667594719999997</c:v>
                </c:pt>
                <c:pt idx="27">
                  <c:v>37.348912239999997</c:v>
                </c:pt>
                <c:pt idx="28">
                  <c:v>37.391228599999998</c:v>
                </c:pt>
                <c:pt idx="29">
                  <c:v>38.981183569999999</c:v>
                </c:pt>
                <c:pt idx="30">
                  <c:v>37.629192779999997</c:v>
                </c:pt>
                <c:pt idx="31">
                  <c:v>36.061309749999999</c:v>
                </c:pt>
                <c:pt idx="32">
                  <c:v>37.304753570000003</c:v>
                </c:pt>
                <c:pt idx="33">
                  <c:v>35.24445068</c:v>
                </c:pt>
                <c:pt idx="34">
                  <c:v>30.263533689999999</c:v>
                </c:pt>
                <c:pt idx="35">
                  <c:v>26.817616739999998</c:v>
                </c:pt>
                <c:pt idx="36">
                  <c:v>26.309576759999999</c:v>
                </c:pt>
                <c:pt idx="37">
                  <c:v>26.727220280000001</c:v>
                </c:pt>
                <c:pt idx="38">
                  <c:v>28.102177139999998</c:v>
                </c:pt>
                <c:pt idx="39">
                  <c:v>32.940850310000002</c:v>
                </c:pt>
                <c:pt idx="40">
                  <c:v>35.396885849999997</c:v>
                </c:pt>
                <c:pt idx="41">
                  <c:v>36.387184079999997</c:v>
                </c:pt>
                <c:pt idx="42">
                  <c:v>34.290798670000001</c:v>
                </c:pt>
                <c:pt idx="43">
                  <c:v>36.098555240000003</c:v>
                </c:pt>
                <c:pt idx="44">
                  <c:v>37.964999669999997</c:v>
                </c:pt>
                <c:pt idx="45">
                  <c:v>39.603064070000002</c:v>
                </c:pt>
                <c:pt idx="46">
                  <c:v>38.44489008</c:v>
                </c:pt>
                <c:pt idx="47">
                  <c:v>34.949070460000002</c:v>
                </c:pt>
                <c:pt idx="48">
                  <c:v>38.968288389999998</c:v>
                </c:pt>
                <c:pt idx="49">
                  <c:v>43.393067649999999</c:v>
                </c:pt>
                <c:pt idx="50">
                  <c:v>47.17577928</c:v>
                </c:pt>
                <c:pt idx="51">
                  <c:v>44.293142189999998</c:v>
                </c:pt>
                <c:pt idx="52">
                  <c:v>37.357188350000001</c:v>
                </c:pt>
                <c:pt idx="53">
                  <c:v>37.17108039</c:v>
                </c:pt>
                <c:pt idx="54">
                  <c:v>40.446550680000001</c:v>
                </c:pt>
                <c:pt idx="55">
                  <c:v>40.32360911</c:v>
                </c:pt>
                <c:pt idx="56">
                  <c:v>41.277429339999998</c:v>
                </c:pt>
                <c:pt idx="57">
                  <c:v>37.005431420000001</c:v>
                </c:pt>
                <c:pt idx="58">
                  <c:v>39.652458320000001</c:v>
                </c:pt>
                <c:pt idx="59">
                  <c:v>40.536499569999997</c:v>
                </c:pt>
                <c:pt idx="60">
                  <c:v>44.490848149999998</c:v>
                </c:pt>
                <c:pt idx="61">
                  <c:v>45.004395389999999</c:v>
                </c:pt>
                <c:pt idx="62">
                  <c:v>47.519422130000002</c:v>
                </c:pt>
                <c:pt idx="63">
                  <c:v>47.353006780000001</c:v>
                </c:pt>
                <c:pt idx="64">
                  <c:v>51.765364720000001</c:v>
                </c:pt>
                <c:pt idx="65">
                  <c:v>48.679890210000003</c:v>
                </c:pt>
                <c:pt idx="66">
                  <c:v>52.043392230000002</c:v>
                </c:pt>
                <c:pt idx="67">
                  <c:v>57.448854230000002</c:v>
                </c:pt>
                <c:pt idx="68">
                  <c:v>58.554293199999996</c:v>
                </c:pt>
                <c:pt idx="69">
                  <c:v>67.348958019999998</c:v>
                </c:pt>
                <c:pt idx="70">
                  <c:v>61.140745850000002</c:v>
                </c:pt>
                <c:pt idx="71">
                  <c:v>54.66835571</c:v>
                </c:pt>
                <c:pt idx="72">
                  <c:v>59.127677040000002</c:v>
                </c:pt>
                <c:pt idx="73">
                  <c:v>60.302329049999997</c:v>
                </c:pt>
                <c:pt idx="74">
                  <c:v>68.02475158</c:v>
                </c:pt>
                <c:pt idx="75">
                  <c:v>66.228257720000002</c:v>
                </c:pt>
                <c:pt idx="76">
                  <c:v>62.252238069999997</c:v>
                </c:pt>
                <c:pt idx="77">
                  <c:v>70.248902319999999</c:v>
                </c:pt>
                <c:pt idx="78">
                  <c:v>72.844320679999996</c:v>
                </c:pt>
                <c:pt idx="79">
                  <c:v>80.131764970000006</c:v>
                </c:pt>
                <c:pt idx="80">
                  <c:v>79.773425099999997</c:v>
                </c:pt>
                <c:pt idx="81">
                  <c:v>75.765923200000003</c:v>
                </c:pt>
                <c:pt idx="82">
                  <c:v>71.179267539999998</c:v>
                </c:pt>
                <c:pt idx="83">
                  <c:v>72.558899999999994</c:v>
                </c:pt>
                <c:pt idx="84">
                  <c:v>79.500477320000002</c:v>
                </c:pt>
                <c:pt idx="85">
                  <c:v>74.754346490000003</c:v>
                </c:pt>
                <c:pt idx="86">
                  <c:v>76.180183779999993</c:v>
                </c:pt>
                <c:pt idx="87">
                  <c:v>83.983221080000007</c:v>
                </c:pt>
                <c:pt idx="88">
                  <c:v>85.234780029999996</c:v>
                </c:pt>
                <c:pt idx="89">
                  <c:v>85.047564320000006</c:v>
                </c:pt>
                <c:pt idx="90">
                  <c:v>88.698993740000006</c:v>
                </c:pt>
                <c:pt idx="91">
                  <c:v>86.693288269999996</c:v>
                </c:pt>
                <c:pt idx="92">
                  <c:v>76.172533580000007</c:v>
                </c:pt>
                <c:pt idx="93">
                  <c:v>70.534390490000007</c:v>
                </c:pt>
                <c:pt idx="94">
                  <c:v>71.086169850000005</c:v>
                </c:pt>
                <c:pt idx="95">
                  <c:v>73.868842389999998</c:v>
                </c:pt>
                <c:pt idx="96">
                  <c:v>64.877401410000004</c:v>
                </c:pt>
                <c:pt idx="97">
                  <c:v>70.181078299999996</c:v>
                </c:pt>
                <c:pt idx="98">
                  <c:v>71.349633299999994</c:v>
                </c:pt>
                <c:pt idx="99">
                  <c:v>75.141698809999994</c:v>
                </c:pt>
                <c:pt idx="100">
                  <c:v>74.235814070000004</c:v>
                </c:pt>
                <c:pt idx="101">
                  <c:v>78.755976169999997</c:v>
                </c:pt>
                <c:pt idx="102">
                  <c:v>86.421667029999995</c:v>
                </c:pt>
                <c:pt idx="103">
                  <c:v>84.310277170000006</c:v>
                </c:pt>
                <c:pt idx="104">
                  <c:v>92.699053879999994</c:v>
                </c:pt>
                <c:pt idx="105">
                  <c:v>99.663415430000001</c:v>
                </c:pt>
                <c:pt idx="106">
                  <c:v>108.54548029999999</c:v>
                </c:pt>
                <c:pt idx="107">
                  <c:v>104.926074</c:v>
                </c:pt>
                <c:pt idx="108">
                  <c:v>105.9562676</c:v>
                </c:pt>
                <c:pt idx="109">
                  <c:v>108.4299302</c:v>
                </c:pt>
                <c:pt idx="110">
                  <c:v>119.61254390000001</c:v>
                </c:pt>
                <c:pt idx="111">
                  <c:v>127.2612106</c:v>
                </c:pt>
                <c:pt idx="112">
                  <c:v>140.9204192</c:v>
                </c:pt>
                <c:pt idx="113">
                  <c:v>148.95733609999999</c:v>
                </c:pt>
                <c:pt idx="114">
                  <c:v>147.36000440000001</c:v>
                </c:pt>
                <c:pt idx="115">
                  <c:v>128.96631959999999</c:v>
                </c:pt>
                <c:pt idx="116">
                  <c:v>114.8113584</c:v>
                </c:pt>
                <c:pt idx="117">
                  <c:v>85.434223990000007</c:v>
                </c:pt>
                <c:pt idx="118">
                  <c:v>65.176706300000006</c:v>
                </c:pt>
                <c:pt idx="119">
                  <c:v>46.931476459999999</c:v>
                </c:pt>
                <c:pt idx="120">
                  <c:v>47.63468692</c:v>
                </c:pt>
                <c:pt idx="121">
                  <c:v>44.528126180000001</c:v>
                </c:pt>
                <c:pt idx="122">
                  <c:v>54.611104920000002</c:v>
                </c:pt>
                <c:pt idx="123">
                  <c:v>56.614242990000001</c:v>
                </c:pt>
                <c:pt idx="124">
                  <c:v>67.169658909999995</c:v>
                </c:pt>
                <c:pt idx="125">
                  <c:v>78.462748919999996</c:v>
                </c:pt>
                <c:pt idx="126">
                  <c:v>72.189668240000003</c:v>
                </c:pt>
                <c:pt idx="127">
                  <c:v>79.773419180000005</c:v>
                </c:pt>
                <c:pt idx="128">
                  <c:v>77.826952239999997</c:v>
                </c:pt>
                <c:pt idx="129">
                  <c:v>84.698800790000007</c:v>
                </c:pt>
                <c:pt idx="130">
                  <c:v>86.932356459999994</c:v>
                </c:pt>
                <c:pt idx="131">
                  <c:v>82.680789820000001</c:v>
                </c:pt>
                <c:pt idx="132">
                  <c:v>86.986519259999994</c:v>
                </c:pt>
                <c:pt idx="133">
                  <c:v>85.065744249999995</c:v>
                </c:pt>
                <c:pt idx="134">
                  <c:v>90.401096999999993</c:v>
                </c:pt>
                <c:pt idx="135">
                  <c:v>93.984843659999996</c:v>
                </c:pt>
                <c:pt idx="136">
                  <c:v>82.190450330000004</c:v>
                </c:pt>
                <c:pt idx="137">
                  <c:v>83.906355770000005</c:v>
                </c:pt>
                <c:pt idx="138">
                  <c:v>84.883518469999999</c:v>
                </c:pt>
                <c:pt idx="139">
                  <c:v>85.259085369999994</c:v>
                </c:pt>
                <c:pt idx="140">
                  <c:v>83.448411620000002</c:v>
                </c:pt>
                <c:pt idx="141">
                  <c:v>90.435684629999997</c:v>
                </c:pt>
                <c:pt idx="142">
                  <c:v>92.674313850000004</c:v>
                </c:pt>
                <c:pt idx="143">
                  <c:v>97.678987629999995</c:v>
                </c:pt>
                <c:pt idx="144">
                  <c:v>97.778752710000006</c:v>
                </c:pt>
                <c:pt idx="145">
                  <c:v>97.639852649999995</c:v>
                </c:pt>
                <c:pt idx="146">
                  <c:v>111.62440580000001</c:v>
                </c:pt>
                <c:pt idx="147">
                  <c:v>118.7658897</c:v>
                </c:pt>
                <c:pt idx="148">
                  <c:v>109.0183438</c:v>
                </c:pt>
                <c:pt idx="149">
                  <c:v>103.5959383</c:v>
                </c:pt>
                <c:pt idx="150">
                  <c:v>104.2909801</c:v>
                </c:pt>
                <c:pt idx="151">
                  <c:v>92.346214930000002</c:v>
                </c:pt>
                <c:pt idx="152">
                  <c:v>91.377607260000005</c:v>
                </c:pt>
                <c:pt idx="153">
                  <c:v>92.16927364</c:v>
                </c:pt>
                <c:pt idx="154">
                  <c:v>103.4978452</c:v>
                </c:pt>
                <c:pt idx="155">
                  <c:v>104.9208747</c:v>
                </c:pt>
                <c:pt idx="156">
                  <c:v>106.4001892</c:v>
                </c:pt>
                <c:pt idx="157">
                  <c:v>108.2880139</c:v>
                </c:pt>
                <c:pt idx="158">
                  <c:v>112.20666319999999</c:v>
                </c:pt>
                <c:pt idx="159">
                  <c:v>108.99794919999999</c:v>
                </c:pt>
                <c:pt idx="160">
                  <c:v>100.1408964</c:v>
                </c:pt>
                <c:pt idx="161">
                  <c:v>87.227161780000003</c:v>
                </c:pt>
                <c:pt idx="162">
                  <c:v>93.082453619999995</c:v>
                </c:pt>
                <c:pt idx="163">
                  <c:v>99.083813719999995</c:v>
                </c:pt>
                <c:pt idx="164">
                  <c:v>99.179881809999998</c:v>
                </c:pt>
                <c:pt idx="165">
                  <c:v>93.516949389999994</c:v>
                </c:pt>
                <c:pt idx="166">
                  <c:v>90.62620561</c:v>
                </c:pt>
                <c:pt idx="167">
                  <c:v>92.291370119999996</c:v>
                </c:pt>
                <c:pt idx="168">
                  <c:v>98.941628989999998</c:v>
                </c:pt>
                <c:pt idx="169">
                  <c:v>98.933338469999995</c:v>
                </c:pt>
                <c:pt idx="170">
                  <c:v>96.760608399999995</c:v>
                </c:pt>
                <c:pt idx="171">
                  <c:v>95.991620920000003</c:v>
                </c:pt>
                <c:pt idx="172">
                  <c:v>98.572509670000002</c:v>
                </c:pt>
                <c:pt idx="173">
                  <c:v>99.688064100000005</c:v>
                </c:pt>
                <c:pt idx="174">
                  <c:v>108.7686745</c:v>
                </c:pt>
                <c:pt idx="175">
                  <c:v>110.5056824</c:v>
                </c:pt>
                <c:pt idx="176">
                  <c:v>110.02995300000001</c:v>
                </c:pt>
                <c:pt idx="177">
                  <c:v>104.00774180000001</c:v>
                </c:pt>
                <c:pt idx="178">
                  <c:v>96.926950939999998</c:v>
                </c:pt>
                <c:pt idx="179">
                  <c:v>100.5466737</c:v>
                </c:pt>
                <c:pt idx="180">
                  <c:v>97.182418150000004</c:v>
                </c:pt>
                <c:pt idx="181">
                  <c:v>103.47036300000001</c:v>
                </c:pt>
                <c:pt idx="182">
                  <c:v>103.3493024</c:v>
                </c:pt>
                <c:pt idx="183">
                  <c:v>104.4174816</c:v>
                </c:pt>
                <c:pt idx="184">
                  <c:v>104.3838068</c:v>
                </c:pt>
                <c:pt idx="185">
                  <c:v>107.96362019999999</c:v>
                </c:pt>
                <c:pt idx="186">
                  <c:v>105.61035320000001</c:v>
                </c:pt>
                <c:pt idx="187">
                  <c:v>98.412397799999994</c:v>
                </c:pt>
                <c:pt idx="188">
                  <c:v>94.908136920000004</c:v>
                </c:pt>
                <c:pt idx="189">
                  <c:v>85.895860740000003</c:v>
                </c:pt>
                <c:pt idx="190">
                  <c:v>77.270244160000004</c:v>
                </c:pt>
                <c:pt idx="191">
                  <c:v>60.653951130000003</c:v>
                </c:pt>
                <c:pt idx="192">
                  <c:v>48.608539800000003</c:v>
                </c:pt>
                <c:pt idx="193">
                  <c:v>51.965382580000004</c:v>
                </c:pt>
                <c:pt idx="194">
                  <c:v>49.037300510000001</c:v>
                </c:pt>
                <c:pt idx="195">
                  <c:v>55.756171119999998</c:v>
                </c:pt>
                <c:pt idx="196">
                  <c:v>60.517823710000002</c:v>
                </c:pt>
                <c:pt idx="197">
                  <c:v>60.938681850000002</c:v>
                </c:pt>
                <c:pt idx="198">
                  <c:v>51.784038879999997</c:v>
                </c:pt>
                <c:pt idx="199">
                  <c:v>43.620260620000003</c:v>
                </c:pt>
                <c:pt idx="200">
                  <c:v>46.31763677</c:v>
                </c:pt>
                <c:pt idx="201">
                  <c:v>46.980268289999998</c:v>
                </c:pt>
                <c:pt idx="202">
                  <c:v>43.074190399999999</c:v>
                </c:pt>
                <c:pt idx="203">
                  <c:v>37.787124779999999</c:v>
                </c:pt>
                <c:pt idx="204">
                  <c:v>31.68</c:v>
                </c:pt>
                <c:pt idx="205">
                  <c:v>30.32</c:v>
                </c:pt>
                <c:pt idx="206">
                  <c:v>37.549999999999997</c:v>
                </c:pt>
                <c:pt idx="207">
                  <c:v>40.75</c:v>
                </c:pt>
                <c:pt idx="208">
                  <c:v>46.71</c:v>
                </c:pt>
                <c:pt idx="209">
                  <c:v>48.76</c:v>
                </c:pt>
                <c:pt idx="210">
                  <c:v>44.65</c:v>
                </c:pt>
                <c:pt idx="211">
                  <c:v>44.72</c:v>
                </c:pt>
                <c:pt idx="212">
                  <c:v>45.18</c:v>
                </c:pt>
                <c:pt idx="213">
                  <c:v>49.78</c:v>
                </c:pt>
                <c:pt idx="214">
                  <c:v>45.66</c:v>
                </c:pt>
                <c:pt idx="215">
                  <c:v>51.97</c:v>
                </c:pt>
                <c:pt idx="216">
                  <c:v>52.5</c:v>
                </c:pt>
                <c:pt idx="217">
                  <c:v>53.47</c:v>
                </c:pt>
                <c:pt idx="218">
                  <c:v>49.33</c:v>
                </c:pt>
                <c:pt idx="219">
                  <c:v>51.06</c:v>
                </c:pt>
                <c:pt idx="220">
                  <c:v>48.48</c:v>
                </c:pt>
                <c:pt idx="221">
                  <c:v>45.18</c:v>
                </c:pt>
                <c:pt idx="222">
                  <c:v>46.63</c:v>
                </c:pt>
                <c:pt idx="223">
                  <c:v>48.04</c:v>
                </c:pt>
                <c:pt idx="224">
                  <c:v>49.82</c:v>
                </c:pt>
                <c:pt idx="225">
                  <c:v>51.58</c:v>
                </c:pt>
                <c:pt idx="226">
                  <c:v>56.64</c:v>
                </c:pt>
                <c:pt idx="227">
                  <c:v>57.88</c:v>
                </c:pt>
                <c:pt idx="228">
                  <c:v>63.7</c:v>
                </c:pt>
                <c:pt idx="229">
                  <c:v>62.23</c:v>
                </c:pt>
                <c:pt idx="230">
                  <c:v>62.73</c:v>
                </c:pt>
                <c:pt idx="231">
                  <c:v>66.25</c:v>
                </c:pt>
                <c:pt idx="232">
                  <c:v>69.98</c:v>
                </c:pt>
                <c:pt idx="233">
                  <c:v>67.87</c:v>
                </c:pt>
                <c:pt idx="234">
                  <c:v>70.98</c:v>
                </c:pt>
                <c:pt idx="235">
                  <c:v>68.06</c:v>
                </c:pt>
                <c:pt idx="236">
                  <c:v>70.23</c:v>
                </c:pt>
                <c:pt idx="237">
                  <c:v>70.75</c:v>
                </c:pt>
                <c:pt idx="238">
                  <c:v>56.96</c:v>
                </c:pt>
                <c:pt idx="239">
                  <c:v>49.52</c:v>
                </c:pt>
                <c:pt idx="240">
                  <c:v>51.38</c:v>
                </c:pt>
                <c:pt idx="241">
                  <c:v>54.95</c:v>
                </c:pt>
                <c:pt idx="242">
                  <c:v>58.15</c:v>
                </c:pt>
                <c:pt idx="243">
                  <c:v>63.86</c:v>
                </c:pt>
                <c:pt idx="244">
                  <c:v>60.83</c:v>
                </c:pt>
                <c:pt idx="245">
                  <c:v>54.66</c:v>
                </c:pt>
                <c:pt idx="246">
                  <c:v>57.36</c:v>
                </c:pt>
                <c:pt idx="247">
                  <c:v>54.81</c:v>
                </c:pt>
                <c:pt idx="248">
                  <c:v>56.95</c:v>
                </c:pt>
                <c:pt idx="249">
                  <c:v>53.96</c:v>
                </c:pt>
                <c:pt idx="250">
                  <c:v>57.05</c:v>
                </c:pt>
                <c:pt idx="251">
                  <c:v>59.88</c:v>
                </c:pt>
                <c:pt idx="252" formatCode="0.00">
                  <c:v>57.519047619047619</c:v>
                </c:pt>
                <c:pt idx="253" formatCode="0.00">
                  <c:v>50.542631578947372</c:v>
                </c:pt>
                <c:pt idx="254" formatCode="0.00">
                  <c:v>29.207727272727272</c:v>
                </c:pt>
                <c:pt idx="255" formatCode="0.00">
                  <c:v>16.547619047619047</c:v>
                </c:pt>
                <c:pt idx="256" formatCode="0.00">
                  <c:v>28.5625</c:v>
                </c:pt>
                <c:pt idx="257" formatCode="0.00">
                  <c:v>38.307272727272725</c:v>
                </c:pt>
                <c:pt idx="258" formatCode="0.00">
                  <c:v>40</c:v>
                </c:pt>
              </c:numCache>
            </c:numRef>
          </c:val>
          <c:smooth val="0"/>
          <c:extLst xmlns:c16r2="http://schemas.microsoft.com/office/drawing/2015/06/chart">
            <c:ext xmlns:c16="http://schemas.microsoft.com/office/drawing/2014/chart" uri="{C3380CC4-5D6E-409C-BE32-E72D297353CC}">
              <c16:uniqueId val="{00000002-D68B-49E3-80E6-4BC242ABE29C}"/>
            </c:ext>
          </c:extLst>
        </c:ser>
        <c:dLbls>
          <c:showLegendKey val="0"/>
          <c:showVal val="0"/>
          <c:showCatName val="0"/>
          <c:showSerName val="0"/>
          <c:showPercent val="0"/>
          <c:showBubbleSize val="0"/>
        </c:dLbls>
        <c:marker val="1"/>
        <c:smooth val="0"/>
        <c:axId val="252997632"/>
        <c:axId val="252999168"/>
      </c:lineChart>
      <c:catAx>
        <c:axId val="252990208"/>
        <c:scaling>
          <c:orientation val="minMax"/>
        </c:scaling>
        <c:delete val="0"/>
        <c:axPos val="b"/>
        <c:numFmt formatCode="General" sourceLinked="1"/>
        <c:majorTickMark val="out"/>
        <c:minorTickMark val="none"/>
        <c:tickLblPos val="nextTo"/>
        <c:spPr>
          <a:ln w="19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991744"/>
        <c:crosses val="autoZero"/>
        <c:auto val="1"/>
        <c:lblAlgn val="ctr"/>
        <c:lblOffset val="100"/>
        <c:tickLblSkip val="24"/>
        <c:tickMarkSkip val="12"/>
        <c:noMultiLvlLbl val="0"/>
      </c:catAx>
      <c:valAx>
        <c:axId val="252991744"/>
        <c:scaling>
          <c:orientation val="minMax"/>
          <c:max val="150"/>
          <c:min val="0"/>
        </c:scaling>
        <c:delete val="0"/>
        <c:axPos val="l"/>
        <c:majorGridlines>
          <c:spPr>
            <a:ln w="1943">
              <a:solidFill>
                <a:schemeClr val="tx1"/>
              </a:solidFill>
              <a:prstDash val="solid"/>
            </a:ln>
          </c:spPr>
        </c:majorGridlines>
        <c:numFmt formatCode="0" sourceLinked="0"/>
        <c:majorTickMark val="out"/>
        <c:minorTickMark val="none"/>
        <c:tickLblPos val="nextTo"/>
        <c:spPr>
          <a:ln w="19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990208"/>
        <c:crosses val="autoZero"/>
        <c:crossBetween val="midCat"/>
        <c:majorUnit val="10"/>
        <c:minorUnit val="1"/>
      </c:valAx>
      <c:catAx>
        <c:axId val="252997632"/>
        <c:scaling>
          <c:orientation val="minMax"/>
        </c:scaling>
        <c:delete val="1"/>
        <c:axPos val="b"/>
        <c:numFmt formatCode="General" sourceLinked="1"/>
        <c:majorTickMark val="out"/>
        <c:minorTickMark val="none"/>
        <c:tickLblPos val="nextTo"/>
        <c:crossAx val="252999168"/>
        <c:crosses val="autoZero"/>
        <c:auto val="1"/>
        <c:lblAlgn val="ctr"/>
        <c:lblOffset val="100"/>
        <c:noMultiLvlLbl val="0"/>
      </c:catAx>
      <c:valAx>
        <c:axId val="252999168"/>
        <c:scaling>
          <c:orientation val="minMax"/>
          <c:max val="150"/>
          <c:min val="0"/>
        </c:scaling>
        <c:delete val="0"/>
        <c:axPos val="r"/>
        <c:numFmt formatCode="General" sourceLinked="1"/>
        <c:majorTickMark val="out"/>
        <c:minorTickMark val="none"/>
        <c:tickLblPos val="nextTo"/>
        <c:spPr>
          <a:ln w="194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52997632"/>
        <c:crosses val="max"/>
        <c:crossBetween val="midCat"/>
        <c:majorUnit val="10"/>
      </c:valAx>
      <c:spPr>
        <a:noFill/>
        <a:ln w="7772">
          <a:solidFill>
            <a:schemeClr val="tx1"/>
          </a:solidFill>
          <a:prstDash val="solid"/>
        </a:ln>
      </c:spPr>
    </c:plotArea>
    <c:legend>
      <c:legendPos val="r"/>
      <c:legendEntry>
        <c:idx val="2"/>
        <c:txPr>
          <a:bodyPr/>
          <a:lstStyle/>
          <a:p>
            <a:pPr>
              <a:defRPr sz="1000" b="1" i="0" u="none" strike="noStrike" baseline="0">
                <a:solidFill>
                  <a:schemeClr val="tx1"/>
                </a:solidFill>
                <a:latin typeface="Arial"/>
                <a:ea typeface="Arial"/>
                <a:cs typeface="Arial"/>
              </a:defRPr>
            </a:pPr>
            <a:endParaRPr lang="en-US"/>
          </a:p>
        </c:txPr>
      </c:legendEntry>
      <c:layout>
        <c:manualLayout>
          <c:xMode val="edge"/>
          <c:yMode val="edge"/>
          <c:x val="0.66831256779385695"/>
          <c:y val="0.18021208971690361"/>
          <c:w val="0.24431704314632699"/>
          <c:h val="0.14675882699939358"/>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02"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2173867885102945"/>
          <c:y val="0"/>
        </c:manualLayout>
      </c:layout>
      <c:overlay val="0"/>
      <c:spPr>
        <a:noFill/>
        <a:ln w="19323">
          <a:noFill/>
        </a:ln>
      </c:spPr>
    </c:title>
    <c:autoTitleDeleted val="0"/>
    <c:plotArea>
      <c:layout>
        <c:manualLayout>
          <c:layoutTarget val="inner"/>
          <c:xMode val="edge"/>
          <c:yMode val="edge"/>
          <c:x val="7.4716072771849662E-2"/>
          <c:y val="0.12948207366070011"/>
          <c:w val="0.91155234657039708"/>
          <c:h val="0.81872509960159368"/>
        </c:manualLayout>
      </c:layout>
      <c:barChart>
        <c:barDir val="col"/>
        <c:grouping val="clustered"/>
        <c:varyColors val="0"/>
        <c:ser>
          <c:idx val="0"/>
          <c:order val="0"/>
          <c:tx>
            <c:strRef>
              <c:f>Sheet1!$B$1</c:f>
              <c:strCache>
                <c:ptCount val="1"/>
                <c:pt idx="0">
                  <c:v>CU Loan Growth</c:v>
                </c:pt>
              </c:strCache>
            </c:strRef>
          </c:tx>
          <c:spPr>
            <a:solidFill>
              <a:schemeClr val="accent1"/>
            </a:solidFill>
            <a:ln w="9662">
              <a:solidFill>
                <a:schemeClr val="tx1"/>
              </a:solidFill>
              <a:prstDash val="solid"/>
            </a:ln>
          </c:spPr>
          <c:invertIfNegative val="0"/>
          <c:dPt>
            <c:idx val="19"/>
            <c:invertIfNegative val="0"/>
            <c:bubble3D val="0"/>
            <c:extLst xmlns:c16r2="http://schemas.microsoft.com/office/drawing/2015/06/chart">
              <c:ext xmlns:c16="http://schemas.microsoft.com/office/drawing/2014/chart" uri="{C3380CC4-5D6E-409C-BE32-E72D297353CC}">
                <c16:uniqueId val="{00000001-5A46-49BB-B058-CD676C36B0A0}"/>
              </c:ext>
            </c:extLst>
          </c:dPt>
          <c:dPt>
            <c:idx val="20"/>
            <c:invertIfNegative val="0"/>
            <c:bubble3D val="0"/>
            <c:spPr>
              <a:pattFill prst="wdDnDiag">
                <a:fgClr>
                  <a:schemeClr val="accent1"/>
                </a:fgClr>
                <a:bgClr>
                  <a:schemeClr val="bg1"/>
                </a:bgClr>
              </a:pattFill>
              <a:ln w="9662">
                <a:solidFill>
                  <a:schemeClr val="tx1"/>
                </a:solidFill>
                <a:prstDash val="solid"/>
              </a:ln>
            </c:spPr>
            <c:extLst xmlns:c16r2="http://schemas.microsoft.com/office/drawing/2015/06/chart">
              <c:ext xmlns:c16="http://schemas.microsoft.com/office/drawing/2014/chart" uri="{C3380CC4-5D6E-409C-BE32-E72D297353CC}">
                <c16:uniqueId val="{00000003-5A46-49BB-B058-CD676C36B0A0}"/>
              </c:ext>
            </c:extLst>
          </c:dPt>
          <c:dPt>
            <c:idx val="21"/>
            <c:invertIfNegative val="0"/>
            <c:bubble3D val="0"/>
            <c:spPr>
              <a:pattFill prst="wdDnDiag">
                <a:fgClr>
                  <a:schemeClr val="accent1"/>
                </a:fgClr>
                <a:bgClr>
                  <a:schemeClr val="bg1"/>
                </a:bgClr>
              </a:pattFill>
              <a:ln w="9662">
                <a:solidFill>
                  <a:schemeClr val="tx1"/>
                </a:solidFill>
                <a:prstDash val="solid"/>
              </a:ln>
            </c:spPr>
            <c:extLst xmlns:c16r2="http://schemas.microsoft.com/office/drawing/2015/06/chart">
              <c:ext xmlns:c16="http://schemas.microsoft.com/office/drawing/2014/chart" uri="{C3380CC4-5D6E-409C-BE32-E72D297353CC}">
                <c16:uniqueId val="{00000005-5A46-49BB-B058-CD676C36B0A0}"/>
              </c:ext>
            </c:extLst>
          </c:dPt>
          <c:dPt>
            <c:idx val="22"/>
            <c:invertIfNegative val="0"/>
            <c:bubble3D val="0"/>
            <c:spPr>
              <a:pattFill prst="wdDnDiag">
                <a:fgClr>
                  <a:schemeClr val="accent1"/>
                </a:fgClr>
                <a:bgClr>
                  <a:schemeClr val="bg1"/>
                </a:bgClr>
              </a:pattFill>
              <a:ln w="9662">
                <a:solidFill>
                  <a:schemeClr val="tx1"/>
                </a:solidFill>
                <a:prstDash val="solid"/>
              </a:ln>
            </c:spPr>
            <c:extLst xmlns:c16r2="http://schemas.microsoft.com/office/drawing/2015/06/chart">
              <c:ext xmlns:c16="http://schemas.microsoft.com/office/drawing/2014/chart" uri="{C3380CC4-5D6E-409C-BE32-E72D297353CC}">
                <c16:uniqueId val="{00000007-5A46-49BB-B058-CD676C36B0A0}"/>
              </c:ext>
            </c:extLst>
          </c:dPt>
          <c:dPt>
            <c:idx val="23"/>
            <c:invertIfNegative val="0"/>
            <c:bubble3D val="0"/>
            <c:spPr>
              <a:pattFill prst="wdDnDiag">
                <a:fgClr>
                  <a:schemeClr val="accent1"/>
                </a:fgClr>
                <a:bgClr>
                  <a:schemeClr val="bg1"/>
                </a:bgClr>
              </a:pattFill>
              <a:ln w="9662">
                <a:solidFill>
                  <a:schemeClr val="tx1"/>
                </a:solidFill>
                <a:prstDash val="solid"/>
              </a:ln>
            </c:spPr>
            <c:extLst xmlns:c16r2="http://schemas.microsoft.com/office/drawing/2015/06/chart">
              <c:ext xmlns:c16="http://schemas.microsoft.com/office/drawing/2014/chart" uri="{C3380CC4-5D6E-409C-BE32-E72D297353CC}">
                <c16:uniqueId val="{00000009-5A46-49BB-B058-CD676C36B0A0}"/>
              </c:ext>
            </c:extLst>
          </c:dPt>
          <c:dLbls>
            <c:dLbl>
              <c:idx val="10"/>
              <c:layout>
                <c:manualLayout>
                  <c:x val="-2.8306354999582091E-3"/>
                  <c:y val="-2.172874798905203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A46-49BB-B058-CD676C36B0A0}"/>
                </c:ext>
              </c:extLst>
            </c:dLbl>
            <c:dLbl>
              <c:idx val="14"/>
              <c:layout>
                <c:manualLayout>
                  <c:x val="-1.4153177499791149E-2"/>
                  <c:y val="9.31232056673655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A46-49BB-B058-CD676C36B0A0}"/>
                </c:ext>
              </c:extLst>
            </c:dLbl>
            <c:dLbl>
              <c:idx val="15"/>
              <c:layout>
                <c:manualLayout>
                  <c:x val="-8.4919064998747306E-3"/>
                  <c:y val="-9.312320566736614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A46-49BB-B058-CD676C36B0A0}"/>
                </c:ext>
              </c:extLst>
            </c:dLbl>
            <c:dLbl>
              <c:idx val="16"/>
              <c:layout>
                <c:manualLayout>
                  <c:x val="5.6612709999163142E-3"/>
                  <c:y val="-9.312320566736614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A46-49BB-B058-CD676C36B0A0}"/>
                </c:ext>
              </c:extLst>
            </c:dLbl>
            <c:dLbl>
              <c:idx val="17"/>
              <c:layout>
                <c:manualLayout>
                  <c:x val="5.6612709999164183E-3"/>
                  <c:y val="6.208213711157724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A46-49BB-B058-CD676C36B0A0}"/>
                </c:ext>
              </c:extLst>
            </c:dLbl>
            <c:dLbl>
              <c:idx val="19"/>
              <c:layout>
                <c:manualLayout>
                  <c:x val="-2.8306354999582091E-3"/>
                  <c:y val="1.552053427789425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A46-49BB-B058-CD676C36B0A0}"/>
                </c:ext>
              </c:extLst>
            </c:dLbl>
            <c:dLbl>
              <c:idx val="21"/>
              <c:numFmt formatCode="0.0" sourceLinked="0"/>
              <c:spPr>
                <a:noFill/>
                <a:ln w="1932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A46-49BB-B058-CD676C36B0A0}"/>
                </c:ext>
              </c:extLst>
            </c:dLbl>
            <c:numFmt formatCode="0.0" sourceLinked="0"/>
            <c:spPr>
              <a:noFill/>
              <a:ln w="1932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10.5</c:v>
                </c:pt>
                <c:pt idx="18">
                  <c:v>9</c:v>
                </c:pt>
                <c:pt idx="19">
                  <c:v>6.5</c:v>
                </c:pt>
                <c:pt idx="20">
                  <c:v>6</c:v>
                </c:pt>
                <c:pt idx="21">
                  <c:v>6</c:v>
                </c:pt>
                <c:pt idx="22">
                  <c:v>7</c:v>
                </c:pt>
                <c:pt idx="23">
                  <c:v>8</c:v>
                </c:pt>
              </c:numCache>
            </c:numRef>
          </c:val>
          <c:extLst xmlns:c16r2="http://schemas.microsoft.com/office/drawing/2015/06/chart">
            <c:ext xmlns:c16="http://schemas.microsoft.com/office/drawing/2014/chart" uri="{C3380CC4-5D6E-409C-BE32-E72D297353CC}">
              <c16:uniqueId val="{0000000A-5A46-49BB-B058-CD676C36B0A0}"/>
            </c:ext>
          </c:extLst>
        </c:ser>
        <c:dLbls>
          <c:showLegendKey val="0"/>
          <c:showVal val="0"/>
          <c:showCatName val="0"/>
          <c:showSerName val="0"/>
          <c:showPercent val="0"/>
          <c:showBubbleSize val="0"/>
        </c:dLbls>
        <c:gapWidth val="100"/>
        <c:axId val="254343808"/>
        <c:axId val="254361984"/>
      </c:barChart>
      <c:lineChart>
        <c:grouping val="standard"/>
        <c:varyColors val="0"/>
        <c:ser>
          <c:idx val="2"/>
          <c:order val="1"/>
          <c:tx>
            <c:strRef>
              <c:f>Sheet1!$C$1</c:f>
              <c:strCache>
                <c:ptCount val="1"/>
                <c:pt idx="0">
                  <c:v>7.2% Long Run Average</c:v>
                </c:pt>
              </c:strCache>
            </c:strRef>
          </c:tx>
          <c:spPr>
            <a:ln w="28985">
              <a:solidFill>
                <a:schemeClr val="accent4"/>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7.2</c:v>
                </c:pt>
                <c:pt idx="1">
                  <c:v>7.2</c:v>
                </c:pt>
                <c:pt idx="2">
                  <c:v>7.2</c:v>
                </c:pt>
                <c:pt idx="3">
                  <c:v>7.2</c:v>
                </c:pt>
                <c:pt idx="4">
                  <c:v>7.2</c:v>
                </c:pt>
                <c:pt idx="5">
                  <c:v>7.2</c:v>
                </c:pt>
                <c:pt idx="6">
                  <c:v>7.2</c:v>
                </c:pt>
                <c:pt idx="7">
                  <c:v>7.2</c:v>
                </c:pt>
                <c:pt idx="8">
                  <c:v>7.2</c:v>
                </c:pt>
                <c:pt idx="9">
                  <c:v>7.2</c:v>
                </c:pt>
                <c:pt idx="10">
                  <c:v>7.2</c:v>
                </c:pt>
                <c:pt idx="11">
                  <c:v>7.2</c:v>
                </c:pt>
                <c:pt idx="12">
                  <c:v>7.2</c:v>
                </c:pt>
                <c:pt idx="13">
                  <c:v>7.2</c:v>
                </c:pt>
                <c:pt idx="14">
                  <c:v>7.2</c:v>
                </c:pt>
                <c:pt idx="15">
                  <c:v>7.2</c:v>
                </c:pt>
                <c:pt idx="16">
                  <c:v>7.2</c:v>
                </c:pt>
                <c:pt idx="17">
                  <c:v>7.2</c:v>
                </c:pt>
                <c:pt idx="18">
                  <c:v>7.2</c:v>
                </c:pt>
                <c:pt idx="19">
                  <c:v>7.2</c:v>
                </c:pt>
                <c:pt idx="20">
                  <c:v>7.2</c:v>
                </c:pt>
                <c:pt idx="21">
                  <c:v>7.2</c:v>
                </c:pt>
                <c:pt idx="22">
                  <c:v>7.2</c:v>
                </c:pt>
                <c:pt idx="23">
                  <c:v>7.2</c:v>
                </c:pt>
              </c:numCache>
            </c:numRef>
          </c:val>
          <c:smooth val="0"/>
          <c:extLst xmlns:c16r2="http://schemas.microsoft.com/office/drawing/2015/06/chart">
            <c:ext xmlns:c16="http://schemas.microsoft.com/office/drawing/2014/chart" uri="{C3380CC4-5D6E-409C-BE32-E72D297353CC}">
              <c16:uniqueId val="{0000000B-5A46-49BB-B058-CD676C36B0A0}"/>
            </c:ext>
          </c:extLst>
        </c:ser>
        <c:dLbls>
          <c:showLegendKey val="0"/>
          <c:showVal val="0"/>
          <c:showCatName val="0"/>
          <c:showSerName val="0"/>
          <c:showPercent val="0"/>
          <c:showBubbleSize val="0"/>
        </c:dLbls>
        <c:marker val="1"/>
        <c:smooth val="0"/>
        <c:axId val="254343808"/>
        <c:axId val="254361984"/>
      </c:lineChart>
      <c:catAx>
        <c:axId val="254343808"/>
        <c:scaling>
          <c:orientation val="minMax"/>
        </c:scaling>
        <c:delete val="0"/>
        <c:axPos val="b"/>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54361984"/>
        <c:crosses val="autoZero"/>
        <c:auto val="1"/>
        <c:lblAlgn val="ctr"/>
        <c:lblOffset val="100"/>
        <c:tickLblSkip val="1"/>
        <c:tickMarkSkip val="1"/>
        <c:noMultiLvlLbl val="0"/>
      </c:catAx>
      <c:valAx>
        <c:axId val="254361984"/>
        <c:scaling>
          <c:orientation val="minMax"/>
        </c:scaling>
        <c:delete val="0"/>
        <c:axPos val="l"/>
        <c:majorGridlines>
          <c:spPr>
            <a:ln w="2415">
              <a:solidFill>
                <a:schemeClr val="tx1"/>
              </a:solidFill>
              <a:prstDash val="solid"/>
            </a:ln>
          </c:spPr>
        </c:majorGridlines>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54343808"/>
        <c:crosses val="autoZero"/>
        <c:crossBetween val="between"/>
      </c:valAx>
      <c:spPr>
        <a:noFill/>
        <a:ln w="3175">
          <a:solidFill>
            <a:schemeClr val="tx1"/>
          </a:solidFill>
        </a:ln>
      </c:spPr>
    </c:plotArea>
    <c:legend>
      <c:legendPos val="r"/>
      <c:layout>
        <c:manualLayout>
          <c:xMode val="edge"/>
          <c:yMode val="edge"/>
          <c:x val="0.33483943944501715"/>
          <c:y val="0.13055794935960763"/>
          <c:w val="0.40859822249463684"/>
          <c:h val="0.10251001173341774"/>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19674378162572603"/>
          <c:y val="1.29565908987587E-3"/>
        </c:manualLayout>
      </c:layout>
      <c:overlay val="0"/>
      <c:spPr>
        <a:noFill/>
        <a:ln w="19406">
          <a:noFill/>
        </a:ln>
      </c:spPr>
    </c:title>
    <c:autoTitleDeleted val="0"/>
    <c:plotArea>
      <c:layout>
        <c:manualLayout>
          <c:layoutTarget val="inner"/>
          <c:xMode val="edge"/>
          <c:yMode val="edge"/>
          <c:x val="0.11934900542495479"/>
          <c:y val="0.12948207171314741"/>
          <c:w val="0.84810126582278478"/>
          <c:h val="0.74701195219123506"/>
        </c:manualLayout>
      </c:layout>
      <c:barChart>
        <c:barDir val="col"/>
        <c:grouping val="clustered"/>
        <c:varyColors val="0"/>
        <c:ser>
          <c:idx val="1"/>
          <c:order val="0"/>
          <c:tx>
            <c:strRef>
              <c:f>Sheet1!$B$1</c:f>
              <c:strCache>
                <c:ptCount val="1"/>
                <c:pt idx="0">
                  <c:v>Year Ending 2019 Q2</c:v>
                </c:pt>
              </c:strCache>
            </c:strRef>
          </c:tx>
          <c:spPr>
            <a:pattFill prst="wdDnDiag">
              <a:fgClr>
                <a:schemeClr val="accent2"/>
              </a:fgClr>
              <a:bgClr>
                <a:srgbClr xmlns:mc="http://schemas.openxmlformats.org/markup-compatibility/2006" xmlns:a14="http://schemas.microsoft.com/office/drawing/2010/main" val="FFFFFF" mc:Ignorable="a14" a14:legacySpreadsheetColorIndex="9"/>
              </a:bgClr>
            </a:pattFill>
            <a:ln w="9703">
              <a:solidFill>
                <a:schemeClr val="tx1"/>
              </a:solidFill>
              <a:prstDash val="solid"/>
            </a:ln>
          </c:spPr>
          <c:invertIfNegative val="0"/>
          <c:dLbls>
            <c:spPr>
              <a:noFill/>
              <a:ln w="19406">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0.0</c:formatCode>
                <c:ptCount val="7"/>
                <c:pt idx="0">
                  <c:v>4.3</c:v>
                </c:pt>
                <c:pt idx="1">
                  <c:v>4.7</c:v>
                </c:pt>
                <c:pt idx="2">
                  <c:v>4.5999999999999996</c:v>
                </c:pt>
                <c:pt idx="3">
                  <c:v>5.6</c:v>
                </c:pt>
                <c:pt idx="4">
                  <c:v>6.1</c:v>
                </c:pt>
                <c:pt idx="5">
                  <c:v>6.9</c:v>
                </c:pt>
                <c:pt idx="6">
                  <c:v>7.7</c:v>
                </c:pt>
              </c:numCache>
            </c:numRef>
          </c:val>
          <c:extLst xmlns:c16r2="http://schemas.microsoft.com/office/drawing/2015/06/chart">
            <c:ext xmlns:c16="http://schemas.microsoft.com/office/drawing/2014/chart" uri="{C3380CC4-5D6E-409C-BE32-E72D297353CC}">
              <c16:uniqueId val="{00000000-E4CE-425B-89BB-26D6075F50F0}"/>
            </c:ext>
          </c:extLst>
        </c:ser>
        <c:ser>
          <c:idx val="0"/>
          <c:order val="1"/>
          <c:tx>
            <c:strRef>
              <c:f>Sheet1!$C$1</c:f>
              <c:strCache>
                <c:ptCount val="1"/>
                <c:pt idx="0">
                  <c:v>Year Ending 2020 Q2</c:v>
                </c:pt>
              </c:strCache>
            </c:strRef>
          </c:tx>
          <c:spPr>
            <a:solidFill>
              <a:schemeClr val="accent2"/>
            </a:solidFill>
            <a:ln w="9703">
              <a:solidFill>
                <a:schemeClr val="tx1"/>
              </a:solidFill>
              <a:prstDash val="solid"/>
            </a:ln>
          </c:spPr>
          <c:invertIfNegative val="0"/>
          <c:dLbls>
            <c:dLbl>
              <c:idx val="21"/>
              <c:numFmt formatCode="#,##0.0" sourceLinked="0"/>
              <c:spPr>
                <a:noFill/>
                <a:ln w="19406">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4CE-425B-89BB-26D6075F50F0}"/>
                </c:ext>
              </c:extLst>
            </c:dLbl>
            <c:numFmt formatCode="#,##0.0" sourceLinked="0"/>
            <c:spPr>
              <a:noFill/>
              <a:ln w="19406">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0.0</c:formatCode>
                <c:ptCount val="7"/>
                <c:pt idx="0">
                  <c:v>-2.6</c:v>
                </c:pt>
                <c:pt idx="1">
                  <c:v>0.2</c:v>
                </c:pt>
                <c:pt idx="2">
                  <c:v>1.1000000000000001</c:v>
                </c:pt>
                <c:pt idx="3">
                  <c:v>3.6</c:v>
                </c:pt>
                <c:pt idx="4">
                  <c:v>5.0999999999999996</c:v>
                </c:pt>
                <c:pt idx="5">
                  <c:v>6.4</c:v>
                </c:pt>
                <c:pt idx="6">
                  <c:v>8.9</c:v>
                </c:pt>
              </c:numCache>
            </c:numRef>
          </c:val>
          <c:extLst xmlns:c16r2="http://schemas.microsoft.com/office/drawing/2015/06/chart">
            <c:ext xmlns:c16="http://schemas.microsoft.com/office/drawing/2014/chart" uri="{C3380CC4-5D6E-409C-BE32-E72D297353CC}">
              <c16:uniqueId val="{00000002-E4CE-425B-89BB-26D6075F50F0}"/>
            </c:ext>
          </c:extLst>
        </c:ser>
        <c:dLbls>
          <c:showLegendKey val="0"/>
          <c:showVal val="0"/>
          <c:showCatName val="0"/>
          <c:showSerName val="0"/>
          <c:showPercent val="0"/>
          <c:showBubbleSize val="0"/>
        </c:dLbls>
        <c:gapWidth val="100"/>
        <c:axId val="254401152"/>
        <c:axId val="260182400"/>
      </c:barChart>
      <c:catAx>
        <c:axId val="254401152"/>
        <c:scaling>
          <c:orientation val="minMax"/>
        </c:scaling>
        <c:delete val="0"/>
        <c:axPos val="b"/>
        <c:numFmt formatCode="General" sourceLinked="1"/>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0182400"/>
        <c:crosses val="autoZero"/>
        <c:auto val="1"/>
        <c:lblAlgn val="ctr"/>
        <c:lblOffset val="100"/>
        <c:tickLblSkip val="1"/>
        <c:tickMarkSkip val="1"/>
        <c:noMultiLvlLbl val="0"/>
      </c:catAx>
      <c:valAx>
        <c:axId val="260182400"/>
        <c:scaling>
          <c:orientation val="minMax"/>
          <c:max val="10"/>
          <c:min val="-3"/>
        </c:scaling>
        <c:delete val="0"/>
        <c:axPos val="l"/>
        <c:majorGridlines>
          <c:spPr>
            <a:ln w="317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solidFill>
                      <a:schemeClr val="tx1"/>
                    </a:solidFill>
                  </a:rPr>
                  <a:t>Percent</a:t>
                </a:r>
              </a:p>
            </c:rich>
          </c:tx>
          <c:layout>
            <c:manualLayout>
              <c:xMode val="edge"/>
              <c:yMode val="edge"/>
              <c:x val="0"/>
              <c:y val="0.45219123505976094"/>
            </c:manualLayout>
          </c:layout>
          <c:overlay val="0"/>
          <c:spPr>
            <a:noFill/>
            <a:ln w="19406">
              <a:noFill/>
            </a:ln>
          </c:spPr>
        </c:title>
        <c:numFmt formatCode="0" sourceLinked="0"/>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54401152"/>
        <c:crosses val="autoZero"/>
        <c:crossBetween val="between"/>
      </c:valAx>
      <c:spPr>
        <a:noFill/>
        <a:ln w="3175">
          <a:solidFill>
            <a:schemeClr val="tx1"/>
          </a:solidFill>
        </a:ln>
      </c:spPr>
    </c:plotArea>
    <c:legend>
      <c:legendPos val="r"/>
      <c:layout>
        <c:manualLayout>
          <c:xMode val="edge"/>
          <c:yMode val="edge"/>
          <c:x val="0.12296565987383332"/>
          <c:y val="0.13571254322335782"/>
          <c:w val="0.49532437715975175"/>
          <c:h val="0.15339205662564503"/>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83"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17415872478507957"/>
          <c:y val="1.5432344399571103E-3"/>
        </c:manualLayout>
      </c:layout>
      <c:overlay val="0"/>
      <c:spPr>
        <a:noFill/>
        <a:ln w="18670">
          <a:noFill/>
        </a:ln>
      </c:spPr>
    </c:title>
    <c:autoTitleDeleted val="0"/>
    <c:plotArea>
      <c:layout>
        <c:manualLayout>
          <c:layoutTarget val="inner"/>
          <c:xMode val="edge"/>
          <c:yMode val="edge"/>
          <c:x val="7.4141048824593131E-2"/>
          <c:y val="0.12350597609561753"/>
          <c:w val="0.89873417721518989"/>
          <c:h val="0.79880478087649398"/>
        </c:manualLayout>
      </c:layout>
      <c:barChart>
        <c:barDir val="col"/>
        <c:grouping val="clustered"/>
        <c:varyColors val="0"/>
        <c:ser>
          <c:idx val="0"/>
          <c:order val="0"/>
          <c:tx>
            <c:strRef>
              <c:f>Sheet1!$B$1</c:f>
              <c:strCache>
                <c:ptCount val="1"/>
                <c:pt idx="0">
                  <c:v>CU Savings Growth</c:v>
                </c:pt>
              </c:strCache>
            </c:strRef>
          </c:tx>
          <c:spPr>
            <a:solidFill>
              <a:srgbClr val="0070C0"/>
            </a:solidFill>
            <a:ln w="9335">
              <a:solidFill>
                <a:schemeClr val="tx1"/>
              </a:solidFill>
              <a:prstDash val="solid"/>
            </a:ln>
          </c:spPr>
          <c:invertIfNegative val="0"/>
          <c:dPt>
            <c:idx val="15"/>
            <c:invertIfNegative val="0"/>
            <c:bubble3D val="0"/>
            <c:extLst xmlns:c16r2="http://schemas.microsoft.com/office/drawing/2015/06/chart">
              <c:ext xmlns:c16="http://schemas.microsoft.com/office/drawing/2014/chart" uri="{C3380CC4-5D6E-409C-BE32-E72D297353CC}">
                <c16:uniqueId val="{00000001-95D2-4D5D-A836-682BB84E4A30}"/>
              </c:ext>
            </c:extLst>
          </c:dPt>
          <c:dPt>
            <c:idx val="16"/>
            <c:invertIfNegative val="0"/>
            <c:bubble3D val="0"/>
            <c:extLst xmlns:c16r2="http://schemas.microsoft.com/office/drawing/2015/06/chart">
              <c:ext xmlns:c16="http://schemas.microsoft.com/office/drawing/2014/chart" uri="{C3380CC4-5D6E-409C-BE32-E72D297353CC}">
                <c16:uniqueId val="{00000003-95D2-4D5D-A836-682BB84E4A30}"/>
              </c:ext>
            </c:extLst>
          </c:dPt>
          <c:dPt>
            <c:idx val="17"/>
            <c:invertIfNegative val="0"/>
            <c:bubble3D val="0"/>
            <c:extLst xmlns:c16r2="http://schemas.microsoft.com/office/drawing/2015/06/chart">
              <c:ext xmlns:c16="http://schemas.microsoft.com/office/drawing/2014/chart" uri="{C3380CC4-5D6E-409C-BE32-E72D297353CC}">
                <c16:uniqueId val="{00000005-95D2-4D5D-A836-682BB84E4A30}"/>
              </c:ext>
            </c:extLst>
          </c:dPt>
          <c:dPt>
            <c:idx val="18"/>
            <c:invertIfNegative val="0"/>
            <c:bubble3D val="0"/>
            <c:extLst xmlns:c16r2="http://schemas.microsoft.com/office/drawing/2015/06/chart">
              <c:ext xmlns:c16="http://schemas.microsoft.com/office/drawing/2014/chart" uri="{C3380CC4-5D6E-409C-BE32-E72D297353CC}">
                <c16:uniqueId val="{00000007-95D2-4D5D-A836-682BB84E4A30}"/>
              </c:ext>
            </c:extLst>
          </c:dPt>
          <c:dPt>
            <c:idx val="19"/>
            <c:invertIfNegative val="0"/>
            <c:bubble3D val="0"/>
            <c:extLst xmlns:c16r2="http://schemas.microsoft.com/office/drawing/2015/06/chart">
              <c:ext xmlns:c16="http://schemas.microsoft.com/office/drawing/2014/chart" uri="{C3380CC4-5D6E-409C-BE32-E72D297353CC}">
                <c16:uniqueId val="{00000009-95D2-4D5D-A836-682BB84E4A30}"/>
              </c:ext>
            </c:extLst>
          </c:dPt>
          <c:dPt>
            <c:idx val="20"/>
            <c:invertIfNegative val="0"/>
            <c:bubble3D val="0"/>
            <c:spPr>
              <a:pattFill prst="wdDnDiag">
                <a:fgClr>
                  <a:srgbClr val="0070C0"/>
                </a:fgClr>
                <a:bgClr>
                  <a:schemeClr val="bg1"/>
                </a:bgClr>
              </a:pattFill>
              <a:ln w="9335">
                <a:solidFill>
                  <a:schemeClr val="tx1"/>
                </a:solidFill>
                <a:prstDash val="solid"/>
              </a:ln>
            </c:spPr>
            <c:extLst xmlns:c16r2="http://schemas.microsoft.com/office/drawing/2015/06/chart">
              <c:ext xmlns:c16="http://schemas.microsoft.com/office/drawing/2014/chart" uri="{C3380CC4-5D6E-409C-BE32-E72D297353CC}">
                <c16:uniqueId val="{0000000B-95D2-4D5D-A836-682BB84E4A30}"/>
              </c:ext>
            </c:extLst>
          </c:dPt>
          <c:dPt>
            <c:idx val="21"/>
            <c:invertIfNegative val="0"/>
            <c:bubble3D val="0"/>
            <c:spPr>
              <a:pattFill prst="wdDnDiag">
                <a:fgClr>
                  <a:srgbClr val="0070C0"/>
                </a:fgClr>
                <a:bgClr>
                  <a:schemeClr val="bg1"/>
                </a:bgClr>
              </a:pattFill>
              <a:ln w="9335">
                <a:solidFill>
                  <a:schemeClr val="tx1"/>
                </a:solidFill>
                <a:prstDash val="solid"/>
              </a:ln>
            </c:spPr>
            <c:extLst xmlns:c16r2="http://schemas.microsoft.com/office/drawing/2015/06/chart">
              <c:ext xmlns:c16="http://schemas.microsoft.com/office/drawing/2014/chart" uri="{C3380CC4-5D6E-409C-BE32-E72D297353CC}">
                <c16:uniqueId val="{0000000D-95D2-4D5D-A836-682BB84E4A30}"/>
              </c:ext>
            </c:extLst>
          </c:dPt>
          <c:dPt>
            <c:idx val="22"/>
            <c:invertIfNegative val="0"/>
            <c:bubble3D val="0"/>
            <c:spPr>
              <a:pattFill prst="wdDnDiag">
                <a:fgClr>
                  <a:srgbClr val="0070C0"/>
                </a:fgClr>
                <a:bgClr>
                  <a:schemeClr val="bg1"/>
                </a:bgClr>
              </a:pattFill>
              <a:ln w="9335">
                <a:solidFill>
                  <a:schemeClr val="tx1"/>
                </a:solidFill>
                <a:prstDash val="solid"/>
              </a:ln>
            </c:spPr>
            <c:extLst xmlns:c16r2="http://schemas.microsoft.com/office/drawing/2015/06/chart">
              <c:ext xmlns:c16="http://schemas.microsoft.com/office/drawing/2014/chart" uri="{C3380CC4-5D6E-409C-BE32-E72D297353CC}">
                <c16:uniqueId val="{0000000F-95D2-4D5D-A836-682BB84E4A30}"/>
              </c:ext>
            </c:extLst>
          </c:dPt>
          <c:dPt>
            <c:idx val="23"/>
            <c:invertIfNegative val="0"/>
            <c:bubble3D val="0"/>
            <c:spPr>
              <a:pattFill prst="wdDnDiag">
                <a:fgClr>
                  <a:srgbClr val="0070C0"/>
                </a:fgClr>
                <a:bgClr>
                  <a:schemeClr val="bg1"/>
                </a:bgClr>
              </a:pattFill>
              <a:ln w="9335">
                <a:solidFill>
                  <a:schemeClr val="tx1"/>
                </a:solidFill>
                <a:prstDash val="solid"/>
              </a:ln>
            </c:spPr>
            <c:extLst xmlns:c16r2="http://schemas.microsoft.com/office/drawing/2015/06/chart">
              <c:ext xmlns:c16="http://schemas.microsoft.com/office/drawing/2014/chart" uri="{C3380CC4-5D6E-409C-BE32-E72D297353CC}">
                <c16:uniqueId val="{00000011-95D2-4D5D-A836-682BB84E4A30}"/>
              </c:ext>
            </c:extLst>
          </c:dPt>
          <c:dLbls>
            <c:dLbl>
              <c:idx val="21"/>
              <c:numFmt formatCode="0.0" sourceLinked="0"/>
              <c:spPr>
                <a:noFill/>
                <a:ln w="18670">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5D2-4D5D-A836-682BB84E4A30}"/>
                </c:ext>
              </c:extLst>
            </c:dLbl>
            <c:numFmt formatCode="0.0" sourceLinked="0"/>
            <c:spPr>
              <a:noFill/>
              <a:ln w="18670">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8.1999999999999993</c:v>
                </c:pt>
                <c:pt idx="20">
                  <c:v>18.600000000000001</c:v>
                </c:pt>
                <c:pt idx="21">
                  <c:v>8</c:v>
                </c:pt>
                <c:pt idx="22">
                  <c:v>6.5</c:v>
                </c:pt>
                <c:pt idx="23">
                  <c:v>5</c:v>
                </c:pt>
              </c:numCache>
            </c:numRef>
          </c:val>
          <c:extLst xmlns:c16r2="http://schemas.microsoft.com/office/drawing/2015/06/chart">
            <c:ext xmlns:c16="http://schemas.microsoft.com/office/drawing/2014/chart" uri="{C3380CC4-5D6E-409C-BE32-E72D297353CC}">
              <c16:uniqueId val="{00000012-95D2-4D5D-A836-682BB84E4A30}"/>
            </c:ext>
          </c:extLst>
        </c:ser>
        <c:dLbls>
          <c:showLegendKey val="0"/>
          <c:showVal val="0"/>
          <c:showCatName val="0"/>
          <c:showSerName val="0"/>
          <c:showPercent val="0"/>
          <c:showBubbleSize val="0"/>
        </c:dLbls>
        <c:gapWidth val="100"/>
        <c:axId val="260284416"/>
        <c:axId val="260285952"/>
      </c:barChart>
      <c:lineChart>
        <c:grouping val="standard"/>
        <c:varyColors val="0"/>
        <c:ser>
          <c:idx val="1"/>
          <c:order val="1"/>
          <c:tx>
            <c:strRef>
              <c:f>Sheet1!$C$1</c:f>
              <c:strCache>
                <c:ptCount val="1"/>
                <c:pt idx="0">
                  <c:v>6.6% Long Run Average</c:v>
                </c:pt>
              </c:strCache>
            </c:strRef>
          </c:tx>
          <c:spPr>
            <a:ln w="28005">
              <a:solidFill>
                <a:schemeClr val="accent2"/>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numCache>
            </c:numRef>
          </c:val>
          <c:smooth val="0"/>
          <c:extLst xmlns:c16r2="http://schemas.microsoft.com/office/drawing/2015/06/chart">
            <c:ext xmlns:c16="http://schemas.microsoft.com/office/drawing/2014/chart" uri="{C3380CC4-5D6E-409C-BE32-E72D297353CC}">
              <c16:uniqueId val="{00000013-95D2-4D5D-A836-682BB84E4A30}"/>
            </c:ext>
          </c:extLst>
        </c:ser>
        <c:dLbls>
          <c:showLegendKey val="0"/>
          <c:showVal val="0"/>
          <c:showCatName val="0"/>
          <c:showSerName val="0"/>
          <c:showPercent val="0"/>
          <c:showBubbleSize val="0"/>
        </c:dLbls>
        <c:marker val="1"/>
        <c:smooth val="0"/>
        <c:axId val="260284416"/>
        <c:axId val="260285952"/>
      </c:lineChart>
      <c:catAx>
        <c:axId val="260284416"/>
        <c:scaling>
          <c:orientation val="minMax"/>
        </c:scaling>
        <c:delete val="0"/>
        <c:axPos val="b"/>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0285952"/>
        <c:crosses val="autoZero"/>
        <c:auto val="1"/>
        <c:lblAlgn val="ctr"/>
        <c:lblOffset val="100"/>
        <c:tickLblSkip val="1"/>
        <c:tickMarkSkip val="1"/>
        <c:noMultiLvlLbl val="0"/>
      </c:catAx>
      <c:valAx>
        <c:axId val="260285952"/>
        <c:scaling>
          <c:orientation val="minMax"/>
        </c:scaling>
        <c:delete val="0"/>
        <c:axPos val="l"/>
        <c:majorGridlines>
          <c:spPr>
            <a:ln w="2334">
              <a:solidFill>
                <a:schemeClr val="tx1"/>
              </a:solidFill>
              <a:prstDash val="solid"/>
            </a:ln>
          </c:spPr>
        </c:majorGridlines>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0284416"/>
        <c:crosses val="autoZero"/>
        <c:crossBetween val="between"/>
      </c:valAx>
      <c:spPr>
        <a:noFill/>
        <a:ln w="3175">
          <a:solidFill>
            <a:schemeClr val="tx1"/>
          </a:solidFill>
        </a:ln>
      </c:spPr>
    </c:plotArea>
    <c:legend>
      <c:legendPos val="r"/>
      <c:layout>
        <c:manualLayout>
          <c:xMode val="edge"/>
          <c:yMode val="edge"/>
          <c:x val="0.30931299830529024"/>
          <c:y val="0.12349263009933607"/>
          <c:w val="0.41098263017431913"/>
          <c:h val="0.1229371402901589"/>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15397646162668169"/>
          <c:y val="1.5432344399571103E-3"/>
        </c:manualLayout>
      </c:layout>
      <c:overlay val="0"/>
      <c:spPr>
        <a:noFill/>
        <a:ln w="18653">
          <a:noFill/>
        </a:ln>
      </c:spPr>
    </c:title>
    <c:autoTitleDeleted val="0"/>
    <c:plotArea>
      <c:layout>
        <c:manualLayout>
          <c:layoutTarget val="inner"/>
          <c:xMode val="edge"/>
          <c:yMode val="edge"/>
          <c:x val="0.12318840579710146"/>
          <c:y val="0.13147410358565736"/>
          <c:w val="0.85144927536231885"/>
          <c:h val="0.81673306772908372"/>
        </c:manualLayout>
      </c:layout>
      <c:barChart>
        <c:barDir val="col"/>
        <c:grouping val="clustered"/>
        <c:varyColors val="0"/>
        <c:ser>
          <c:idx val="1"/>
          <c:order val="0"/>
          <c:tx>
            <c:strRef>
              <c:f>Sheet1!$B$1</c:f>
              <c:strCache>
                <c:ptCount val="1"/>
                <c:pt idx="0">
                  <c:v>Year Ending 2019 Q2</c:v>
                </c:pt>
              </c:strCache>
            </c:strRef>
          </c:tx>
          <c:spPr>
            <a:pattFill prst="wdDnDiag">
              <a:fgClr>
                <a:srgbClr val="0070C0"/>
              </a:fgClr>
              <a:bgClr>
                <a:srgbClr xmlns:mc="http://schemas.openxmlformats.org/markup-compatibility/2006" xmlns:a14="http://schemas.microsoft.com/office/drawing/2010/main" val="FFFFFF" mc:Ignorable="a14" a14:legacySpreadsheetColorIndex="9"/>
              </a:bgClr>
            </a:pattFill>
            <a:ln w="9327">
              <a:solidFill>
                <a:schemeClr val="tx1"/>
              </a:solidFill>
              <a:prstDash val="solid"/>
            </a:ln>
          </c:spPr>
          <c:invertIfNegative val="0"/>
          <c:dLbls>
            <c:numFmt formatCode="0.0" sourceLinked="0"/>
            <c:spPr>
              <a:noFill/>
              <a:ln w="18653">
                <a:noFill/>
              </a:ln>
            </c:spPr>
            <c:txPr>
              <a:bodyPr wrap="square" lIns="38100" tIns="19050" rIns="38100" bIns="19050" anchor="ctr">
                <a:spAutoFit/>
              </a:bodyPr>
              <a:lstStyle/>
              <a:p>
                <a:pPr>
                  <a:defRPr sz="900" b="0"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-0.8</c:v>
                </c:pt>
                <c:pt idx="1">
                  <c:v>0.4</c:v>
                </c:pt>
                <c:pt idx="2">
                  <c:v>1.4</c:v>
                </c:pt>
                <c:pt idx="3">
                  <c:v>2.8</c:v>
                </c:pt>
                <c:pt idx="4">
                  <c:v>4.2</c:v>
                </c:pt>
                <c:pt idx="5">
                  <c:v>5.8</c:v>
                </c:pt>
                <c:pt idx="6">
                  <c:v>8</c:v>
                </c:pt>
              </c:numCache>
            </c:numRef>
          </c:val>
          <c:extLst xmlns:c16r2="http://schemas.microsoft.com/office/drawing/2015/06/chart">
            <c:ext xmlns:c16="http://schemas.microsoft.com/office/drawing/2014/chart" uri="{C3380CC4-5D6E-409C-BE32-E72D297353CC}">
              <c16:uniqueId val="{00000000-CFCC-4C76-B1D0-15E4CD756DA0}"/>
            </c:ext>
          </c:extLst>
        </c:ser>
        <c:ser>
          <c:idx val="0"/>
          <c:order val="1"/>
          <c:tx>
            <c:strRef>
              <c:f>Sheet1!$C$1</c:f>
              <c:strCache>
                <c:ptCount val="1"/>
                <c:pt idx="0">
                  <c:v>Year Ending 2020 Q2</c:v>
                </c:pt>
              </c:strCache>
            </c:strRef>
          </c:tx>
          <c:spPr>
            <a:solidFill>
              <a:srgbClr val="0070C0"/>
            </a:solidFill>
            <a:ln w="9327">
              <a:solidFill>
                <a:schemeClr val="tx1"/>
              </a:solidFill>
              <a:prstDash val="solid"/>
            </a:ln>
          </c:spPr>
          <c:invertIfNegative val="0"/>
          <c:dLbls>
            <c:dLbl>
              <c:idx val="21"/>
              <c:numFmt formatCode="#,##0.0" sourceLinked="0"/>
              <c:spPr>
                <a:noFill/>
                <a:ln w="1865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CC-4C76-B1D0-15E4CD756DA0}"/>
                </c:ext>
              </c:extLst>
            </c:dLbl>
            <c:numFmt formatCode="#,##0.0" sourceLinked="0"/>
            <c:spPr>
              <a:noFill/>
              <a:ln w="1865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7.7</c:v>
                </c:pt>
                <c:pt idx="1">
                  <c:v>11</c:v>
                </c:pt>
                <c:pt idx="2">
                  <c:v>12.2</c:v>
                </c:pt>
                <c:pt idx="3">
                  <c:v>13.6</c:v>
                </c:pt>
                <c:pt idx="4">
                  <c:v>14.6</c:v>
                </c:pt>
                <c:pt idx="5">
                  <c:v>15.8</c:v>
                </c:pt>
                <c:pt idx="6">
                  <c:v>18.3</c:v>
                </c:pt>
              </c:numCache>
            </c:numRef>
          </c:val>
          <c:extLst xmlns:c16r2="http://schemas.microsoft.com/office/drawing/2015/06/chart">
            <c:ext xmlns:c16="http://schemas.microsoft.com/office/drawing/2014/chart" uri="{C3380CC4-5D6E-409C-BE32-E72D297353CC}">
              <c16:uniqueId val="{00000002-CFCC-4C76-B1D0-15E4CD756DA0}"/>
            </c:ext>
          </c:extLst>
        </c:ser>
        <c:dLbls>
          <c:showLegendKey val="0"/>
          <c:showVal val="0"/>
          <c:showCatName val="0"/>
          <c:showSerName val="0"/>
          <c:showPercent val="0"/>
          <c:showBubbleSize val="0"/>
        </c:dLbls>
        <c:gapWidth val="100"/>
        <c:axId val="266035200"/>
        <c:axId val="266036736"/>
      </c:barChart>
      <c:catAx>
        <c:axId val="266035200"/>
        <c:scaling>
          <c:orientation val="minMax"/>
        </c:scaling>
        <c:delete val="0"/>
        <c:axPos val="b"/>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036736"/>
        <c:crosses val="autoZero"/>
        <c:auto val="1"/>
        <c:lblAlgn val="ctr"/>
        <c:lblOffset val="100"/>
        <c:tickLblSkip val="1"/>
        <c:tickMarkSkip val="1"/>
        <c:noMultiLvlLbl val="0"/>
      </c:catAx>
      <c:valAx>
        <c:axId val="266036736"/>
        <c:scaling>
          <c:orientation val="minMax"/>
        </c:scaling>
        <c:delete val="0"/>
        <c:axPos val="l"/>
        <c:majorGridlines>
          <c:spPr>
            <a:ln w="2332">
              <a:solidFill>
                <a:schemeClr val="tx1"/>
              </a:solidFill>
              <a:prstDash val="solid"/>
            </a:ln>
          </c:spPr>
        </c:majorGridlines>
        <c:title>
          <c:tx>
            <c:rich>
              <a:bodyPr/>
              <a:lstStyle/>
              <a:p>
                <a:pPr>
                  <a:defRPr sz="1028" b="0" i="0" u="none" strike="noStrike" baseline="0">
                    <a:solidFill>
                      <a:schemeClr val="tx1"/>
                    </a:solidFill>
                    <a:latin typeface="Arial"/>
                    <a:ea typeface="Arial"/>
                    <a:cs typeface="Arial"/>
                  </a:defRPr>
                </a:pPr>
                <a:r>
                  <a:rPr lang="en-US"/>
                  <a:t>Percent</a:t>
                </a:r>
              </a:p>
            </c:rich>
          </c:tx>
          <c:layout>
            <c:manualLayout>
              <c:xMode val="edge"/>
              <c:yMode val="edge"/>
              <c:x val="0"/>
              <c:y val="0.49003984063745021"/>
            </c:manualLayout>
          </c:layout>
          <c:overlay val="0"/>
          <c:spPr>
            <a:noFill/>
            <a:ln w="18653">
              <a:noFill/>
            </a:ln>
          </c:spPr>
        </c:title>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035200"/>
        <c:crosses val="autoZero"/>
        <c:crossBetween val="between"/>
      </c:valAx>
      <c:spPr>
        <a:noFill/>
        <a:ln w="3175">
          <a:solidFill>
            <a:schemeClr val="tx1"/>
          </a:solidFill>
        </a:ln>
      </c:spPr>
    </c:plotArea>
    <c:legend>
      <c:legendPos val="r"/>
      <c:layout>
        <c:manualLayout>
          <c:xMode val="edge"/>
          <c:yMode val="edge"/>
          <c:x val="0.12380348734011266"/>
          <c:y val="0.13545807220861231"/>
          <c:w val="0.47638192430666637"/>
          <c:h val="0.13575736177573011"/>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Core PCE Price Index</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(Percent Change From Quarter One Year Ago)</a:t>
            </a:r>
          </a:p>
        </c:rich>
      </c:tx>
      <c:layout>
        <c:manualLayout>
          <c:xMode val="edge"/>
          <c:yMode val="edge"/>
          <c:x val="0.14790041623636194"/>
          <c:y val="0"/>
        </c:manualLayout>
      </c:layout>
      <c:overlay val="0"/>
      <c:spPr>
        <a:noFill/>
        <a:ln w="18667">
          <a:noFill/>
        </a:ln>
      </c:spPr>
    </c:title>
    <c:autoTitleDeleted val="0"/>
    <c:plotArea>
      <c:layout>
        <c:manualLayout>
          <c:layoutTarget val="inner"/>
          <c:xMode val="edge"/>
          <c:yMode val="edge"/>
          <c:x val="8.4319526627218935E-2"/>
          <c:y val="0.13973799126637554"/>
          <c:w val="0.84467455621301779"/>
          <c:h val="0.78199513724469016"/>
        </c:manualLayout>
      </c:layout>
      <c:areaChart>
        <c:grouping val="stacked"/>
        <c:varyColors val="0"/>
        <c:ser>
          <c:idx val="2"/>
          <c:order val="2"/>
          <c:tx>
            <c:strRef>
              <c:f>Sheet1!$E$1</c:f>
              <c:strCache>
                <c:ptCount val="1"/>
                <c:pt idx="0">
                  <c:v>Recession</c:v>
                </c:pt>
              </c:strCache>
            </c:strRef>
          </c:tx>
          <c:spPr>
            <a:solidFill>
              <a:schemeClr val="bg2">
                <a:lumMod val="75000"/>
              </a:schemeClr>
            </a:solidFill>
            <a:ln w="9334">
              <a:noFill/>
              <a:prstDash val="solid"/>
            </a:ln>
          </c:spP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Sheet1!$E$2:$E$84</c:f>
              <c:numCache>
                <c:formatCode>General</c:formatCode>
                <c:ptCount val="80"/>
                <c:pt idx="16">
                  <c:v>0.03</c:v>
                </c:pt>
                <c:pt idx="17">
                  <c:v>0.03</c:v>
                </c:pt>
                <c:pt idx="18">
                  <c:v>0.03</c:v>
                </c:pt>
                <c:pt idx="19">
                  <c:v>0.03</c:v>
                </c:pt>
                <c:pt idx="20">
                  <c:v>0.03</c:v>
                </c:pt>
                <c:pt idx="21">
                  <c:v>0.03</c:v>
                </c:pt>
              </c:numCache>
            </c:numRef>
          </c:val>
          <c:extLst xmlns:c16r2="http://schemas.microsoft.com/office/drawing/2015/06/chart">
            <c:ext xmlns:c16="http://schemas.microsoft.com/office/drawing/2014/chart" uri="{C3380CC4-5D6E-409C-BE32-E72D297353CC}">
              <c16:uniqueId val="{00000000-A513-4DEC-B14A-5D9A6C8D6034}"/>
            </c:ext>
          </c:extLst>
        </c:ser>
        <c:dLbls>
          <c:showLegendKey val="0"/>
          <c:showVal val="0"/>
          <c:showCatName val="0"/>
          <c:showSerName val="0"/>
          <c:showPercent val="0"/>
          <c:showBubbleSize val="0"/>
        </c:dLbls>
        <c:axId val="205255424"/>
        <c:axId val="205256960"/>
      </c:areaChart>
      <c:lineChart>
        <c:grouping val="standard"/>
        <c:varyColors val="0"/>
        <c:ser>
          <c:idx val="1"/>
          <c:order val="1"/>
          <c:tx>
            <c:strRef>
              <c:f>Sheet1!$D$1</c:f>
              <c:strCache>
                <c:ptCount val="1"/>
                <c:pt idx="0">
                  <c:v>Inflation</c:v>
                </c:pt>
              </c:strCache>
            </c:strRef>
          </c:tx>
          <c:spPr>
            <a:ln w="28001">
              <a:solidFill>
                <a:schemeClr val="accent3"/>
              </a:solidFill>
              <a:prstDash val="solid"/>
            </a:ln>
          </c:spPr>
          <c:marker>
            <c:symbol val="square"/>
            <c:size val="3"/>
            <c:spPr>
              <a:noFill/>
              <a:ln>
                <a:no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Sheet1!$D$2:$D$84</c:f>
              <c:numCache>
                <c:formatCode>General</c:formatCode>
                <c:ptCount val="80"/>
                <c:pt idx="0">
                  <c:v>1.7000000000000001E-2</c:v>
                </c:pt>
                <c:pt idx="1">
                  <c:v>1.9E-2</c:v>
                </c:pt>
                <c:pt idx="2">
                  <c:v>0.02</c:v>
                </c:pt>
                <c:pt idx="3">
                  <c:v>2.1000000000000001E-2</c:v>
                </c:pt>
                <c:pt idx="4">
                  <c:v>2.1999999999999999E-2</c:v>
                </c:pt>
                <c:pt idx="5">
                  <c:v>2.1000000000000001E-2</c:v>
                </c:pt>
                <c:pt idx="6">
                  <c:v>2.1000000000000001E-2</c:v>
                </c:pt>
                <c:pt idx="7">
                  <c:v>2.3E-2</c:v>
                </c:pt>
                <c:pt idx="8">
                  <c:v>2.1000000000000001E-2</c:v>
                </c:pt>
                <c:pt idx="9">
                  <c:v>2.3E-2</c:v>
                </c:pt>
                <c:pt idx="10">
                  <c:v>2.4E-2</c:v>
                </c:pt>
                <c:pt idx="11">
                  <c:v>2.1999999999999999E-2</c:v>
                </c:pt>
                <c:pt idx="12">
                  <c:v>2.4E-2</c:v>
                </c:pt>
                <c:pt idx="13">
                  <c:v>0.02</c:v>
                </c:pt>
                <c:pt idx="14">
                  <c:v>0.02</c:v>
                </c:pt>
                <c:pt idx="15">
                  <c:v>2.1999999999999999E-2</c:v>
                </c:pt>
                <c:pt idx="16">
                  <c:v>2.1000000000000001E-2</c:v>
                </c:pt>
                <c:pt idx="17">
                  <c:v>2.3E-2</c:v>
                </c:pt>
                <c:pt idx="18">
                  <c:v>2.1999999999999999E-2</c:v>
                </c:pt>
                <c:pt idx="19">
                  <c:v>1.6E-2</c:v>
                </c:pt>
                <c:pt idx="20">
                  <c:v>1.2E-2</c:v>
                </c:pt>
                <c:pt idx="21">
                  <c:v>1.2E-2</c:v>
                </c:pt>
                <c:pt idx="22">
                  <c:v>0.01</c:v>
                </c:pt>
                <c:pt idx="23">
                  <c:v>1.4E-2</c:v>
                </c:pt>
                <c:pt idx="24">
                  <c:v>1.6E-2</c:v>
                </c:pt>
                <c:pt idx="25">
                  <c:v>1.2999999999999999E-2</c:v>
                </c:pt>
                <c:pt idx="26">
                  <c:v>1.2999999999999999E-2</c:v>
                </c:pt>
                <c:pt idx="27">
                  <c:v>0.01</c:v>
                </c:pt>
                <c:pt idx="28">
                  <c:v>1.0999999999999999E-2</c:v>
                </c:pt>
                <c:pt idx="29">
                  <c:v>1.4E-2</c:v>
                </c:pt>
                <c:pt idx="30">
                  <c:v>1.7000000000000001E-2</c:v>
                </c:pt>
                <c:pt idx="31">
                  <c:v>1.9E-2</c:v>
                </c:pt>
                <c:pt idx="32">
                  <c:v>2.1000000000000001E-2</c:v>
                </c:pt>
                <c:pt idx="33">
                  <c:v>1.9E-2</c:v>
                </c:pt>
                <c:pt idx="34">
                  <c:v>1.7000000000000001E-2</c:v>
                </c:pt>
                <c:pt idx="35">
                  <c:v>1.7999999999999999E-2</c:v>
                </c:pt>
                <c:pt idx="36">
                  <c:v>1.6E-2</c:v>
                </c:pt>
                <c:pt idx="37">
                  <c:v>1.4E-2</c:v>
                </c:pt>
                <c:pt idx="38">
                  <c:v>1.4999999999999999E-2</c:v>
                </c:pt>
                <c:pt idx="39">
                  <c:v>1.4999999999999999E-2</c:v>
                </c:pt>
                <c:pt idx="40">
                  <c:v>1.4999999999999999E-2</c:v>
                </c:pt>
                <c:pt idx="41">
                  <c:v>1.7000000000000001E-2</c:v>
                </c:pt>
                <c:pt idx="42">
                  <c:v>1.7000000000000001E-2</c:v>
                </c:pt>
                <c:pt idx="43">
                  <c:v>1.4999999999999999E-2</c:v>
                </c:pt>
                <c:pt idx="44">
                  <c:v>1.4E-2</c:v>
                </c:pt>
                <c:pt idx="45">
                  <c:v>1.2999999999999999E-2</c:v>
                </c:pt>
                <c:pt idx="46">
                  <c:v>1.2999999999999999E-2</c:v>
                </c:pt>
                <c:pt idx="47">
                  <c:v>1.2E-2</c:v>
                </c:pt>
                <c:pt idx="48">
                  <c:v>1.4999999999999999E-2</c:v>
                </c:pt>
                <c:pt idx="49">
                  <c:v>1.6E-2</c:v>
                </c:pt>
                <c:pt idx="50">
                  <c:v>1.7000000000000001E-2</c:v>
                </c:pt>
                <c:pt idx="51">
                  <c:v>1.7999999999999999E-2</c:v>
                </c:pt>
                <c:pt idx="52">
                  <c:v>1.7999999999999999E-2</c:v>
                </c:pt>
                <c:pt idx="53">
                  <c:v>1.6E-2</c:v>
                </c:pt>
                <c:pt idx="54">
                  <c:v>1.4999999999999999E-2</c:v>
                </c:pt>
                <c:pt idx="55">
                  <c:v>1.6E-2</c:v>
                </c:pt>
                <c:pt idx="56">
                  <c:v>1.7000000000000001E-2</c:v>
                </c:pt>
                <c:pt idx="57">
                  <c:v>1.9E-2</c:v>
                </c:pt>
                <c:pt idx="58">
                  <c:v>0.02</c:v>
                </c:pt>
                <c:pt idx="59">
                  <c:v>1.9E-2</c:v>
                </c:pt>
                <c:pt idx="60">
                  <c:v>1.6222E-2</c:v>
                </c:pt>
                <c:pt idx="61">
                  <c:v>1.5556499999999999E-2</c:v>
                </c:pt>
                <c:pt idx="62">
                  <c:v>1.6897300000000001E-2</c:v>
                </c:pt>
                <c:pt idx="63">
                  <c:v>1.57547E-2</c:v>
                </c:pt>
                <c:pt idx="64">
                  <c:v>1.7336600000000001E-2</c:v>
                </c:pt>
              </c:numCache>
            </c:numRef>
          </c:val>
          <c:smooth val="0"/>
          <c:extLst xmlns:c16r2="http://schemas.microsoft.com/office/drawing/2015/06/chart">
            <c:ext xmlns:c16="http://schemas.microsoft.com/office/drawing/2014/chart" uri="{C3380CC4-5D6E-409C-BE32-E72D297353CC}">
              <c16:uniqueId val="{00000001-A513-4DEC-B14A-5D9A6C8D6034}"/>
            </c:ext>
          </c:extLst>
        </c:ser>
        <c:ser>
          <c:idx val="3"/>
          <c:order val="3"/>
          <c:tx>
            <c:strRef>
              <c:f>Sheet1!$F$1</c:f>
              <c:strCache>
                <c:ptCount val="1"/>
                <c:pt idx="0">
                  <c:v>Inflation Forecast</c:v>
                </c:pt>
              </c:strCache>
            </c:strRef>
          </c:tx>
          <c:spPr>
            <a:ln w="28001">
              <a:solidFill>
                <a:srgbClr val="00B050"/>
              </a:solidFill>
              <a:prstDash val="solid"/>
            </a:ln>
          </c:spPr>
          <c:marker>
            <c:symbol val="x"/>
            <c:size val="3"/>
            <c:spPr>
              <a:noFill/>
              <a:ln>
                <a:solidFill>
                  <a:srgbClr val="00B050"/>
                </a:solid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Sheet1!$F$2:$F$84</c:f>
              <c:numCache>
                <c:formatCode>General</c:formatCode>
                <c:ptCount val="80"/>
                <c:pt idx="66">
                  <c:v>0.01</c:v>
                </c:pt>
                <c:pt idx="67">
                  <c:v>0.01</c:v>
                </c:pt>
                <c:pt idx="68">
                  <c:v>1.4999999999999999E-2</c:v>
                </c:pt>
                <c:pt idx="69">
                  <c:v>1.4999999999999999E-2</c:v>
                </c:pt>
                <c:pt idx="70">
                  <c:v>1.4999999999999999E-2</c:v>
                </c:pt>
                <c:pt idx="71">
                  <c:v>1.4999999999999999E-2</c:v>
                </c:pt>
                <c:pt idx="72">
                  <c:v>1.4999999999999999E-2</c:v>
                </c:pt>
                <c:pt idx="73">
                  <c:v>1.4999999999999999E-2</c:v>
                </c:pt>
                <c:pt idx="74">
                  <c:v>1.4999999999999999E-2</c:v>
                </c:pt>
                <c:pt idx="75">
                  <c:v>1.4999999999999999E-2</c:v>
                </c:pt>
                <c:pt idx="76">
                  <c:v>1.4999999999999999E-2</c:v>
                </c:pt>
                <c:pt idx="77">
                  <c:v>1.4999999999999999E-2</c:v>
                </c:pt>
                <c:pt idx="78">
                  <c:v>1.4999999999999999E-2</c:v>
                </c:pt>
                <c:pt idx="79">
                  <c:v>1.4999999999999999E-2</c:v>
                </c:pt>
              </c:numCache>
            </c:numRef>
          </c:val>
          <c:smooth val="0"/>
          <c:extLst xmlns:c16r2="http://schemas.microsoft.com/office/drawing/2015/06/chart">
            <c:ext xmlns:c16="http://schemas.microsoft.com/office/drawing/2014/chart" uri="{C3380CC4-5D6E-409C-BE32-E72D297353CC}">
              <c16:uniqueId val="{00000002-A513-4DEC-B14A-5D9A6C8D6034}"/>
            </c:ext>
          </c:extLst>
        </c:ser>
        <c:dLbls>
          <c:showLegendKey val="0"/>
          <c:showVal val="0"/>
          <c:showCatName val="0"/>
          <c:showSerName val="0"/>
          <c:showPercent val="0"/>
          <c:showBubbleSize val="0"/>
        </c:dLbls>
        <c:marker val="1"/>
        <c:smooth val="0"/>
        <c:axId val="205255424"/>
        <c:axId val="205256960"/>
      </c:lineChart>
      <c:lineChart>
        <c:grouping val="standard"/>
        <c:varyColors val="0"/>
        <c:ser>
          <c:idx val="0"/>
          <c:order val="0"/>
          <c:tx>
            <c:strRef>
              <c:f>Sheet1!$C$1</c:f>
              <c:strCache>
                <c:ptCount val="1"/>
                <c:pt idx="0">
                  <c:v>Fed's 2% Target</c:v>
                </c:pt>
              </c:strCache>
            </c:strRef>
          </c:tx>
          <c:spPr>
            <a:ln w="28001">
              <a:solidFill>
                <a:schemeClr val="accent2"/>
              </a:solidFill>
              <a:prstDash val="solid"/>
            </a:ln>
          </c:spPr>
          <c:marker>
            <c:symbol val="none"/>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Sheet1!$C$2:$C$84</c:f>
              <c:numCache>
                <c:formatCode>General</c:formatCode>
                <c:ptCount val="8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numCache>
            </c:numRef>
          </c:val>
          <c:smooth val="0"/>
          <c:extLst xmlns:c16r2="http://schemas.microsoft.com/office/drawing/2015/06/chart">
            <c:ext xmlns:c16="http://schemas.microsoft.com/office/drawing/2014/chart" uri="{C3380CC4-5D6E-409C-BE32-E72D297353CC}">
              <c16:uniqueId val="{00000003-A513-4DEC-B14A-5D9A6C8D6034}"/>
            </c:ext>
          </c:extLst>
        </c:ser>
        <c:dLbls>
          <c:showLegendKey val="0"/>
          <c:showVal val="0"/>
          <c:showCatName val="0"/>
          <c:showSerName val="0"/>
          <c:showPercent val="0"/>
          <c:showBubbleSize val="0"/>
        </c:dLbls>
        <c:marker val="1"/>
        <c:smooth val="0"/>
        <c:axId val="205283328"/>
        <c:axId val="205284864"/>
      </c:lineChart>
      <c:catAx>
        <c:axId val="205255424"/>
        <c:scaling>
          <c:orientation val="minMax"/>
        </c:scaling>
        <c:delete val="0"/>
        <c:axPos val="b"/>
        <c:numFmt formatCode="General" sourceLinked="1"/>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256960"/>
        <c:crosses val="autoZero"/>
        <c:auto val="1"/>
        <c:lblAlgn val="ctr"/>
        <c:lblOffset val="100"/>
        <c:tickLblSkip val="4"/>
        <c:tickMarkSkip val="4"/>
        <c:noMultiLvlLbl val="0"/>
      </c:catAx>
      <c:valAx>
        <c:axId val="205256960"/>
        <c:scaling>
          <c:orientation val="minMax"/>
          <c:max val="0.03"/>
          <c:min val="-2.0000000000000004E-2"/>
        </c:scaling>
        <c:delete val="0"/>
        <c:axPos val="l"/>
        <c:majorGridlines>
          <c:spPr>
            <a:ln w="2333">
              <a:solidFill>
                <a:schemeClr val="tx1"/>
              </a:solidFill>
              <a:prstDash val="solid"/>
            </a:ln>
          </c:spPr>
        </c:majorGridlines>
        <c:numFmt formatCode="0.0%" sourceLinked="0"/>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05255424"/>
        <c:crosses val="autoZero"/>
        <c:crossBetween val="midCat"/>
        <c:majorUnit val="5.000000000000001E-3"/>
      </c:valAx>
      <c:catAx>
        <c:axId val="205283328"/>
        <c:scaling>
          <c:orientation val="minMax"/>
        </c:scaling>
        <c:delete val="1"/>
        <c:axPos val="b"/>
        <c:numFmt formatCode="General" sourceLinked="1"/>
        <c:majorTickMark val="out"/>
        <c:minorTickMark val="none"/>
        <c:tickLblPos val="nextTo"/>
        <c:crossAx val="205284864"/>
        <c:crosses val="autoZero"/>
        <c:auto val="1"/>
        <c:lblAlgn val="ctr"/>
        <c:lblOffset val="100"/>
        <c:noMultiLvlLbl val="0"/>
      </c:catAx>
      <c:valAx>
        <c:axId val="205284864"/>
        <c:scaling>
          <c:orientation val="minMax"/>
          <c:min val="-2.0000000000000004E-2"/>
        </c:scaling>
        <c:delete val="0"/>
        <c:axPos val="r"/>
        <c:numFmt formatCode="0.0%" sourceLinked="0"/>
        <c:majorTickMark val="cross"/>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05283328"/>
        <c:crosses val="max"/>
        <c:crossBetween val="midCat"/>
        <c:majorUnit val="0.01"/>
        <c:minorUnit val="0.01"/>
      </c:valAx>
      <c:spPr>
        <a:solidFill>
          <a:schemeClr val="bg1"/>
        </a:solidFill>
        <a:ln w="9334">
          <a:solidFill>
            <a:schemeClr val="tx1"/>
          </a:solidFill>
          <a:prstDash val="solid"/>
        </a:ln>
      </c:spPr>
    </c:plotArea>
    <c:legend>
      <c:legendPos val="r"/>
      <c:legendEntry>
        <c:idx val="1"/>
        <c:txPr>
          <a:bodyPr/>
          <a:lstStyle/>
          <a:p>
            <a:pPr>
              <a:defRPr sz="1000" b="1" i="0" u="none" strike="noStrike" baseline="0">
                <a:solidFill>
                  <a:schemeClr val="tx1"/>
                </a:solidFill>
                <a:latin typeface="+mn-lt"/>
                <a:ea typeface="Times New Roman"/>
                <a:cs typeface="Times New Roman"/>
              </a:defRPr>
            </a:pPr>
            <a:endParaRPr lang="en-US"/>
          </a:p>
        </c:txPr>
      </c:legendEntry>
      <c:legendEntry>
        <c:idx val="3"/>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1113373764841229"/>
          <c:y val="0.79893619163408258"/>
          <c:w val="0.67306665431202573"/>
          <c:h val="0.11962761233318613"/>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32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Yield on Assets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2539432516349453"/>
          <c:y val="5.022061600274407E-3"/>
        </c:manualLayout>
      </c:layout>
      <c:overlay val="0"/>
      <c:spPr>
        <a:noFill/>
        <a:ln w="18521">
          <a:noFill/>
        </a:ln>
      </c:spPr>
    </c:title>
    <c:autoTitleDeleted val="0"/>
    <c:plotArea>
      <c:layout>
        <c:manualLayout>
          <c:layoutTarget val="inner"/>
          <c:xMode val="edge"/>
          <c:yMode val="edge"/>
          <c:x val="7.0397111913357402E-2"/>
          <c:y val="0.12948207171314741"/>
          <c:w val="0.86823104693140796"/>
          <c:h val="0.77689243027888444"/>
        </c:manualLayout>
      </c:layout>
      <c:barChart>
        <c:barDir val="col"/>
        <c:grouping val="clustered"/>
        <c:varyColors val="0"/>
        <c:ser>
          <c:idx val="0"/>
          <c:order val="0"/>
          <c:tx>
            <c:strRef>
              <c:f>Sheet1!$B$1</c:f>
              <c:strCache>
                <c:ptCount val="1"/>
                <c:pt idx="0">
                  <c:v>YOA</c:v>
                </c:pt>
              </c:strCache>
            </c:strRef>
          </c:tx>
          <c:spPr>
            <a:solidFill>
              <a:srgbClr val="00B050"/>
            </a:solidFill>
            <a:ln w="9261">
              <a:solidFill>
                <a:schemeClr val="tx1"/>
              </a:solidFill>
              <a:prstDash val="solid"/>
            </a:ln>
          </c:spPr>
          <c:invertIfNegative val="0"/>
          <c:dPt>
            <c:idx val="15"/>
            <c:invertIfNegative val="0"/>
            <c:bubble3D val="0"/>
            <c:extLst xmlns:c16r2="http://schemas.microsoft.com/office/drawing/2015/06/chart">
              <c:ext xmlns:c16="http://schemas.microsoft.com/office/drawing/2014/chart" uri="{C3380CC4-5D6E-409C-BE32-E72D297353CC}">
                <c16:uniqueId val="{00000001-D302-48D7-8E09-1241F3BA69A1}"/>
              </c:ext>
            </c:extLst>
          </c:dPt>
          <c:dPt>
            <c:idx val="16"/>
            <c:invertIfNegative val="0"/>
            <c:bubble3D val="0"/>
            <c:extLst xmlns:c16r2="http://schemas.microsoft.com/office/drawing/2015/06/chart">
              <c:ext xmlns:c16="http://schemas.microsoft.com/office/drawing/2014/chart" uri="{C3380CC4-5D6E-409C-BE32-E72D297353CC}">
                <c16:uniqueId val="{00000003-D302-48D7-8E09-1241F3BA69A1}"/>
              </c:ext>
            </c:extLst>
          </c:dPt>
          <c:dPt>
            <c:idx val="17"/>
            <c:invertIfNegative val="0"/>
            <c:bubble3D val="0"/>
            <c:extLst xmlns:c16r2="http://schemas.microsoft.com/office/drawing/2015/06/chart">
              <c:ext xmlns:c16="http://schemas.microsoft.com/office/drawing/2014/chart" uri="{C3380CC4-5D6E-409C-BE32-E72D297353CC}">
                <c16:uniqueId val="{00000005-D302-48D7-8E09-1241F3BA69A1}"/>
              </c:ext>
            </c:extLst>
          </c:dPt>
          <c:dPt>
            <c:idx val="18"/>
            <c:invertIfNegative val="0"/>
            <c:bubble3D val="0"/>
            <c:extLst xmlns:c16r2="http://schemas.microsoft.com/office/drawing/2015/06/chart">
              <c:ext xmlns:c16="http://schemas.microsoft.com/office/drawing/2014/chart" uri="{C3380CC4-5D6E-409C-BE32-E72D297353CC}">
                <c16:uniqueId val="{00000007-D302-48D7-8E09-1241F3BA69A1}"/>
              </c:ext>
            </c:extLst>
          </c:dPt>
          <c:dPt>
            <c:idx val="20"/>
            <c:invertIfNegative val="0"/>
            <c:bubble3D val="0"/>
            <c:spPr>
              <a:pattFill prst="wdDnDiag">
                <a:fgClr>
                  <a:srgbClr val="00B05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9-D302-48D7-8E09-1241F3BA69A1}"/>
              </c:ext>
            </c:extLst>
          </c:dPt>
          <c:dPt>
            <c:idx val="21"/>
            <c:invertIfNegative val="0"/>
            <c:bubble3D val="0"/>
            <c:spPr>
              <a:pattFill prst="wdDnDiag">
                <a:fgClr>
                  <a:srgbClr val="00B05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B-D302-48D7-8E09-1241F3BA69A1}"/>
              </c:ext>
            </c:extLst>
          </c:dPt>
          <c:dLbls>
            <c:dLbl>
              <c:idx val="21"/>
              <c:numFmt formatCode="0.0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302-48D7-8E09-1241F3BA69A1}"/>
                </c:ext>
              </c:extLst>
            </c:dLbl>
            <c:numFmt formatCode="0.0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7.34</c:v>
                </c:pt>
                <c:pt idx="1">
                  <c:v>6.93</c:v>
                </c:pt>
                <c:pt idx="2">
                  <c:v>5.89</c:v>
                </c:pt>
                <c:pt idx="3">
                  <c:v>5.03</c:v>
                </c:pt>
                <c:pt idx="4">
                  <c:v>4.72</c:v>
                </c:pt>
                <c:pt idx="5">
                  <c:v>4.97</c:v>
                </c:pt>
                <c:pt idx="6">
                  <c:v>5.52</c:v>
                </c:pt>
                <c:pt idx="7">
                  <c:v>5.89</c:v>
                </c:pt>
                <c:pt idx="8">
                  <c:v>5.56</c:v>
                </c:pt>
                <c:pt idx="9">
                  <c:v>4.91</c:v>
                </c:pt>
                <c:pt idx="10">
                  <c:v>4.46</c:v>
                </c:pt>
                <c:pt idx="11">
                  <c:v>4.05</c:v>
                </c:pt>
                <c:pt idx="12">
                  <c:v>3.62</c:v>
                </c:pt>
                <c:pt idx="13">
                  <c:v>3.36</c:v>
                </c:pt>
                <c:pt idx="14">
                  <c:v>3.36</c:v>
                </c:pt>
                <c:pt idx="15">
                  <c:v>3.36</c:v>
                </c:pt>
                <c:pt idx="16">
                  <c:v>3.4</c:v>
                </c:pt>
                <c:pt idx="17">
                  <c:v>3.53</c:v>
                </c:pt>
                <c:pt idx="18">
                  <c:v>3.8</c:v>
                </c:pt>
                <c:pt idx="19">
                  <c:v>4.04</c:v>
                </c:pt>
                <c:pt idx="20">
                  <c:v>3.4</c:v>
                </c:pt>
                <c:pt idx="21">
                  <c:v>3.2</c:v>
                </c:pt>
              </c:numCache>
            </c:numRef>
          </c:val>
          <c:extLst xmlns:c16r2="http://schemas.microsoft.com/office/drawing/2015/06/chart">
            <c:ext xmlns:c16="http://schemas.microsoft.com/office/drawing/2014/chart" uri="{C3380CC4-5D6E-409C-BE32-E72D297353CC}">
              <c16:uniqueId val="{0000000C-D302-48D7-8E09-1241F3BA69A1}"/>
            </c:ext>
          </c:extLst>
        </c:ser>
        <c:dLbls>
          <c:showLegendKey val="0"/>
          <c:showVal val="0"/>
          <c:showCatName val="0"/>
          <c:showSerName val="0"/>
          <c:showPercent val="0"/>
          <c:showBubbleSize val="0"/>
        </c:dLbls>
        <c:gapWidth val="100"/>
        <c:axId val="266084352"/>
        <c:axId val="266086272"/>
      </c:barChart>
      <c:lineChart>
        <c:grouping val="standard"/>
        <c:varyColors val="0"/>
        <c:ser>
          <c:idx val="1"/>
          <c:order val="1"/>
          <c:tx>
            <c:strRef>
              <c:f>Sheet1!$C$1</c:f>
              <c:strCache>
                <c:ptCount val="1"/>
                <c:pt idx="0">
                  <c:v>10-Yr Treasury Rate</c:v>
                </c:pt>
              </c:strCache>
            </c:strRef>
          </c:tx>
          <c:spPr>
            <a:ln w="27782">
              <a:solidFill>
                <a:srgbClr val="FF0000"/>
              </a:solidFill>
              <a:prstDash val="solid"/>
            </a:ln>
          </c:spPr>
          <c:marker>
            <c:symbol val="square"/>
            <c:size val="3"/>
            <c:spPr>
              <a:solidFill>
                <a:srgbClr val="FF0000"/>
              </a:solidFill>
              <a:ln>
                <a:solidFill>
                  <a:srgbClr val="FF0000"/>
                </a:solidFill>
                <a:prstDash val="solid"/>
              </a:ln>
            </c:spPr>
          </c:marker>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Sheet1!$C$2:$C$23</c:f>
              <c:numCache>
                <c:formatCode>General</c:formatCode>
                <c:ptCount val="22"/>
                <c:pt idx="0">
                  <c:v>6.03</c:v>
                </c:pt>
                <c:pt idx="1">
                  <c:v>5.0199999999999996</c:v>
                </c:pt>
                <c:pt idx="2">
                  <c:v>4.6100000000000003</c:v>
                </c:pt>
                <c:pt idx="3">
                  <c:v>4.0199999999999996</c:v>
                </c:pt>
                <c:pt idx="4">
                  <c:v>4.2699999999999996</c:v>
                </c:pt>
                <c:pt idx="5">
                  <c:v>4.29</c:v>
                </c:pt>
                <c:pt idx="6">
                  <c:v>4.79</c:v>
                </c:pt>
                <c:pt idx="7">
                  <c:v>4.63</c:v>
                </c:pt>
                <c:pt idx="8">
                  <c:v>3.67</c:v>
                </c:pt>
                <c:pt idx="9">
                  <c:v>3.26</c:v>
                </c:pt>
                <c:pt idx="10">
                  <c:v>3.21</c:v>
                </c:pt>
                <c:pt idx="11">
                  <c:v>2.79</c:v>
                </c:pt>
                <c:pt idx="12">
                  <c:v>1.8</c:v>
                </c:pt>
                <c:pt idx="13">
                  <c:v>2.35</c:v>
                </c:pt>
                <c:pt idx="14">
                  <c:v>2.54</c:v>
                </c:pt>
                <c:pt idx="15">
                  <c:v>2.14</c:v>
                </c:pt>
                <c:pt idx="16">
                  <c:v>1.84</c:v>
                </c:pt>
                <c:pt idx="17">
                  <c:v>2.33</c:v>
                </c:pt>
                <c:pt idx="18">
                  <c:v>2.91</c:v>
                </c:pt>
                <c:pt idx="19">
                  <c:v>2.14</c:v>
                </c:pt>
                <c:pt idx="20">
                  <c:v>1</c:v>
                </c:pt>
                <c:pt idx="21">
                  <c:v>1.2</c:v>
                </c:pt>
              </c:numCache>
            </c:numRef>
          </c:val>
          <c:smooth val="0"/>
          <c:extLst xmlns:c16r2="http://schemas.microsoft.com/office/drawing/2015/06/chart">
            <c:ext xmlns:c16="http://schemas.microsoft.com/office/drawing/2014/chart" uri="{C3380CC4-5D6E-409C-BE32-E72D297353CC}">
              <c16:uniqueId val="{0000000D-D302-48D7-8E09-1241F3BA69A1}"/>
            </c:ext>
          </c:extLst>
        </c:ser>
        <c:dLbls>
          <c:showLegendKey val="0"/>
          <c:showVal val="0"/>
          <c:showCatName val="0"/>
          <c:showSerName val="0"/>
          <c:showPercent val="0"/>
          <c:showBubbleSize val="0"/>
        </c:dLbls>
        <c:marker val="1"/>
        <c:smooth val="0"/>
        <c:axId val="266087808"/>
        <c:axId val="266093696"/>
      </c:lineChart>
      <c:catAx>
        <c:axId val="26608435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086272"/>
        <c:crosses val="autoZero"/>
        <c:auto val="1"/>
        <c:lblAlgn val="ctr"/>
        <c:lblOffset val="100"/>
        <c:tickLblSkip val="1"/>
        <c:tickMarkSkip val="1"/>
        <c:noMultiLvlLbl val="0"/>
      </c:catAx>
      <c:valAx>
        <c:axId val="266086272"/>
        <c:scaling>
          <c:orientation val="minMax"/>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084352"/>
        <c:crosses val="autoZero"/>
        <c:crossBetween val="between"/>
      </c:valAx>
      <c:catAx>
        <c:axId val="266087808"/>
        <c:scaling>
          <c:orientation val="minMax"/>
        </c:scaling>
        <c:delete val="1"/>
        <c:axPos val="b"/>
        <c:numFmt formatCode="General" sourceLinked="1"/>
        <c:majorTickMark val="out"/>
        <c:minorTickMark val="none"/>
        <c:tickLblPos val="nextTo"/>
        <c:crossAx val="266093696"/>
        <c:crosses val="autoZero"/>
        <c:auto val="1"/>
        <c:lblAlgn val="ctr"/>
        <c:lblOffset val="100"/>
        <c:noMultiLvlLbl val="0"/>
      </c:catAx>
      <c:valAx>
        <c:axId val="266093696"/>
        <c:scaling>
          <c:orientation val="minMax"/>
          <c:max val="8"/>
        </c:scaling>
        <c:delete val="0"/>
        <c:axPos val="r"/>
        <c:numFmt formatCode="General" sourceLinked="1"/>
        <c:majorTickMark val="cross"/>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087808"/>
        <c:crosses val="max"/>
        <c:crossBetween val="between"/>
      </c:valAx>
      <c:spPr>
        <a:noFill/>
        <a:ln w="18521">
          <a:noFill/>
        </a:ln>
      </c:spPr>
    </c:plotArea>
    <c:legend>
      <c:legendPos val="r"/>
      <c:layout>
        <c:manualLayout>
          <c:xMode val="edge"/>
          <c:yMode val="edge"/>
          <c:x val="0.51388260102935568"/>
          <c:y val="0.13538695658481092"/>
          <c:w val="0.41732070588580317"/>
          <c:h val="0.13124909041816665"/>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Yield on Assets</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(by Asset size)</a:t>
            </a:r>
          </a:p>
        </c:rich>
      </c:tx>
      <c:layout>
        <c:manualLayout>
          <c:xMode val="edge"/>
          <c:yMode val="edge"/>
          <c:x val="0.16959031089423679"/>
          <c:y val="2.6804672033229351E-2"/>
        </c:manualLayout>
      </c:layout>
      <c:overlay val="0"/>
      <c:spPr>
        <a:noFill/>
        <a:ln w="18521">
          <a:noFill/>
        </a:ln>
      </c:spPr>
    </c:title>
    <c:autoTitleDeleted val="0"/>
    <c:plotArea>
      <c:layout>
        <c:manualLayout>
          <c:layoutTarget val="inner"/>
          <c:xMode val="edge"/>
          <c:yMode val="edge"/>
          <c:x val="0.13357400722021662"/>
          <c:y val="0.17729083665338646"/>
          <c:w val="0.83212996389891691"/>
          <c:h val="0.70318725099601598"/>
        </c:manualLayout>
      </c:layout>
      <c:barChart>
        <c:barDir val="col"/>
        <c:grouping val="clustered"/>
        <c:varyColors val="0"/>
        <c:ser>
          <c:idx val="1"/>
          <c:order val="0"/>
          <c:tx>
            <c:strRef>
              <c:f>Sheet1!$B$1</c:f>
              <c:strCache>
                <c:ptCount val="1"/>
                <c:pt idx="0">
                  <c:v>2019 Q2 YTD Annualized</c:v>
                </c:pt>
              </c:strCache>
            </c:strRef>
          </c:tx>
          <c:spPr>
            <a:pattFill prst="wdDnDiag">
              <a:fgClr>
                <a:srgbClr val="00B05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393</c:v>
                </c:pt>
                <c:pt idx="1">
                  <c:v>381</c:v>
                </c:pt>
                <c:pt idx="2">
                  <c:v>382</c:v>
                </c:pt>
                <c:pt idx="3">
                  <c:v>390</c:v>
                </c:pt>
                <c:pt idx="4">
                  <c:v>394</c:v>
                </c:pt>
                <c:pt idx="5">
                  <c:v>396</c:v>
                </c:pt>
                <c:pt idx="6">
                  <c:v>406</c:v>
                </c:pt>
              </c:numCache>
            </c:numRef>
          </c:val>
          <c:extLst xmlns:c16r2="http://schemas.microsoft.com/office/drawing/2015/06/chart">
            <c:ext xmlns:c16="http://schemas.microsoft.com/office/drawing/2014/chart" uri="{C3380CC4-5D6E-409C-BE32-E72D297353CC}">
              <c16:uniqueId val="{00000000-0A53-4829-A057-9EB542EF66EA}"/>
            </c:ext>
          </c:extLst>
        </c:ser>
        <c:ser>
          <c:idx val="0"/>
          <c:order val="1"/>
          <c:tx>
            <c:strRef>
              <c:f>Sheet1!$C$1</c:f>
              <c:strCache>
                <c:ptCount val="1"/>
                <c:pt idx="0">
                  <c:v>2020 Q2 YTD Annualized</c:v>
                </c:pt>
              </c:strCache>
            </c:strRef>
          </c:tx>
          <c:spPr>
            <a:solidFill>
              <a:srgbClr val="00B05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53-4829-A057-9EB542EF66EA}"/>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370</c:v>
                </c:pt>
                <c:pt idx="1">
                  <c:v>352</c:v>
                </c:pt>
                <c:pt idx="2">
                  <c:v>352</c:v>
                </c:pt>
                <c:pt idx="3">
                  <c:v>357</c:v>
                </c:pt>
                <c:pt idx="4">
                  <c:v>358</c:v>
                </c:pt>
                <c:pt idx="5">
                  <c:v>360</c:v>
                </c:pt>
                <c:pt idx="6">
                  <c:v>372</c:v>
                </c:pt>
              </c:numCache>
            </c:numRef>
          </c:val>
          <c:extLst xmlns:c16r2="http://schemas.microsoft.com/office/drawing/2015/06/chart">
            <c:ext xmlns:c16="http://schemas.microsoft.com/office/drawing/2014/chart" uri="{C3380CC4-5D6E-409C-BE32-E72D297353CC}">
              <c16:uniqueId val="{00000002-0A53-4829-A057-9EB542EF66EA}"/>
            </c:ext>
          </c:extLst>
        </c:ser>
        <c:dLbls>
          <c:showLegendKey val="0"/>
          <c:showVal val="0"/>
          <c:showCatName val="0"/>
          <c:showSerName val="0"/>
          <c:showPercent val="0"/>
          <c:showBubbleSize val="0"/>
        </c:dLbls>
        <c:gapWidth val="100"/>
        <c:axId val="266243456"/>
        <c:axId val="266253440"/>
      </c:barChart>
      <c:catAx>
        <c:axId val="266243456"/>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253440"/>
        <c:crosses val="autoZero"/>
        <c:auto val="1"/>
        <c:lblAlgn val="ctr"/>
        <c:lblOffset val="100"/>
        <c:tickLblSkip val="1"/>
        <c:tickMarkSkip val="1"/>
        <c:noMultiLvlLbl val="0"/>
      </c:catAx>
      <c:valAx>
        <c:axId val="266253440"/>
        <c:scaling>
          <c:orientation val="minMax"/>
          <c:max val="420"/>
          <c:min val="310"/>
        </c:scaling>
        <c:delete val="0"/>
        <c:axPos val="l"/>
        <c:majorGridlines>
          <c:spPr>
            <a:ln w="2315">
              <a:solidFill>
                <a:schemeClr val="tx1"/>
              </a:solidFill>
              <a:prstDash val="solid"/>
            </a:ln>
          </c:spPr>
        </c:majorGridlines>
        <c:title>
          <c:tx>
            <c:rich>
              <a:bodyPr/>
              <a:lstStyle/>
              <a:p>
                <a:pPr>
                  <a:defRPr sz="1100" b="1" i="0" u="none" strike="noStrike" baseline="0">
                    <a:solidFill>
                      <a:schemeClr val="tx1"/>
                    </a:solidFill>
                    <a:latin typeface="Arial"/>
                    <a:ea typeface="Arial"/>
                    <a:cs typeface="Arial"/>
                  </a:defRPr>
                </a:pPr>
                <a:r>
                  <a:rPr lang="en-US" sz="1100"/>
                  <a:t>Basis Points</a:t>
                </a:r>
              </a:p>
            </c:rich>
          </c:tx>
          <c:layout>
            <c:manualLayout>
              <c:xMode val="edge"/>
              <c:yMode val="edge"/>
              <c:x val="1.6245487364620937E-2"/>
              <c:y val="0.44621513944223107"/>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243456"/>
        <c:crosses val="autoZero"/>
        <c:crossBetween val="between"/>
        <c:majorUnit val="10"/>
      </c:valAx>
      <c:spPr>
        <a:noFill/>
        <a:ln w="3175">
          <a:solidFill>
            <a:schemeClr val="tx1"/>
          </a:solidFill>
        </a:ln>
      </c:spPr>
    </c:plotArea>
    <c:legend>
      <c:legendPos val="r"/>
      <c:layout>
        <c:manualLayout>
          <c:xMode val="edge"/>
          <c:yMode val="edge"/>
          <c:x val="0.24167382906362053"/>
          <c:y val="0.17695939181191317"/>
          <c:w val="0.44166412517097337"/>
          <c:h val="0.10454192044298223"/>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Cost of Funds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20979575163776221"/>
          <c:y val="1.9920404613916351E-2"/>
        </c:manualLayout>
      </c:layout>
      <c:overlay val="0"/>
      <c:spPr>
        <a:noFill/>
        <a:ln w="18521">
          <a:noFill/>
        </a:ln>
      </c:spPr>
    </c:title>
    <c:autoTitleDeleted val="0"/>
    <c:plotArea>
      <c:layout>
        <c:manualLayout>
          <c:layoutTarget val="inner"/>
          <c:xMode val="edge"/>
          <c:yMode val="edge"/>
          <c:x val="7.6098584110299017E-2"/>
          <c:y val="0.23916911718398015"/>
          <c:w val="0.85428051001821492"/>
          <c:h val="0.69726236441412859"/>
        </c:manualLayout>
      </c:layout>
      <c:barChart>
        <c:barDir val="col"/>
        <c:grouping val="clustered"/>
        <c:varyColors val="0"/>
        <c:ser>
          <c:idx val="3"/>
          <c:order val="0"/>
          <c:tx>
            <c:strRef>
              <c:f>Sheet1!$B$1</c:f>
              <c:strCache>
                <c:ptCount val="1"/>
                <c:pt idx="0">
                  <c:v>COF</c:v>
                </c:pt>
              </c:strCache>
            </c:strRef>
          </c:tx>
          <c:spPr>
            <a:solidFill>
              <a:srgbClr val="FF0000"/>
            </a:solidFill>
            <a:ln w="9261">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0000" mc:Ignorable="a14" a14:legacySpreadsheetColorIndex="10"/>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1-16D0-4EE5-B3D9-DE890AB150DA}"/>
              </c:ext>
            </c:extLst>
          </c:dPt>
          <c:dPt>
            <c:idx val="16"/>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0000" mc:Ignorable="a14" a14:legacySpreadsheetColorIndex="10"/>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3-16D0-4EE5-B3D9-DE890AB150DA}"/>
              </c:ext>
            </c:extLst>
          </c:dPt>
          <c:dPt>
            <c:idx val="17"/>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0000" mc:Ignorable="a14" a14:legacySpreadsheetColorIndex="32"/>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5-16D0-4EE5-B3D9-DE890AB150DA}"/>
              </c:ext>
            </c:extLst>
          </c:dPt>
          <c:dPt>
            <c:idx val="18"/>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0000" mc:Ignorable="a14" a14:legacySpreadsheetColorIndex="32"/>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7-16D0-4EE5-B3D9-DE890AB150DA}"/>
              </c:ext>
            </c:extLst>
          </c:dPt>
          <c:dPt>
            <c:idx val="20"/>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9-16D0-4EE5-B3D9-DE890AB150DA}"/>
              </c:ext>
            </c:extLst>
          </c:dPt>
          <c:dPt>
            <c:idx val="21"/>
            <c:invertIfNegative val="0"/>
            <c:bubble3D val="0"/>
            <c:spPr>
              <a:pattFill prst="wdDnDiag">
                <a:fgClr>
                  <a:srgbClr xmlns:mc="http://schemas.openxmlformats.org/markup-compatibility/2006" xmlns:a14="http://schemas.microsoft.com/office/drawing/2010/main" val="FF0000" mc:Ignorable="a14" a14:legacySpreadsheetColorIndex="32"/>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B-16D0-4EE5-B3D9-DE890AB150DA}"/>
              </c:ext>
            </c:extLst>
          </c:dPt>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3.56</c:v>
                </c:pt>
                <c:pt idx="1">
                  <c:v>3.35</c:v>
                </c:pt>
                <c:pt idx="2">
                  <c:v>2.2799999999999998</c:v>
                </c:pt>
                <c:pt idx="3">
                  <c:v>1.65</c:v>
                </c:pt>
                <c:pt idx="4">
                  <c:v>1.41</c:v>
                </c:pt>
                <c:pt idx="5">
                  <c:v>1.73</c:v>
                </c:pt>
                <c:pt idx="6">
                  <c:v>2.35</c:v>
                </c:pt>
                <c:pt idx="7">
                  <c:v>2.78</c:v>
                </c:pt>
                <c:pt idx="8">
                  <c:v>2.41</c:v>
                </c:pt>
                <c:pt idx="9">
                  <c:v>1.73</c:v>
                </c:pt>
                <c:pt idx="10">
                  <c:v>1.21</c:v>
                </c:pt>
                <c:pt idx="11">
                  <c:v>0.92</c:v>
                </c:pt>
                <c:pt idx="12">
                  <c:v>0.72</c:v>
                </c:pt>
                <c:pt idx="13">
                  <c:v>0.59</c:v>
                </c:pt>
                <c:pt idx="14">
                  <c:v>0.54</c:v>
                </c:pt>
                <c:pt idx="15">
                  <c:v>0.52</c:v>
                </c:pt>
                <c:pt idx="16">
                  <c:v>0.52</c:v>
                </c:pt>
                <c:pt idx="17">
                  <c:v>0.56000000000000005</c:v>
                </c:pt>
                <c:pt idx="18">
                  <c:v>0.68</c:v>
                </c:pt>
                <c:pt idx="19">
                  <c:v>0.89</c:v>
                </c:pt>
                <c:pt idx="20">
                  <c:v>0.5</c:v>
                </c:pt>
                <c:pt idx="21">
                  <c:v>0.5</c:v>
                </c:pt>
              </c:numCache>
            </c:numRef>
          </c:val>
          <c:extLst xmlns:c16r2="http://schemas.microsoft.com/office/drawing/2015/06/chart">
            <c:ext xmlns:c16="http://schemas.microsoft.com/office/drawing/2014/chart" uri="{C3380CC4-5D6E-409C-BE32-E72D297353CC}">
              <c16:uniqueId val="{0000000C-16D0-4EE5-B3D9-DE890AB150DA}"/>
            </c:ext>
          </c:extLst>
        </c:ser>
        <c:dLbls>
          <c:showLegendKey val="0"/>
          <c:showVal val="0"/>
          <c:showCatName val="0"/>
          <c:showSerName val="0"/>
          <c:showPercent val="0"/>
          <c:showBubbleSize val="0"/>
        </c:dLbls>
        <c:gapWidth val="100"/>
        <c:axId val="266174848"/>
        <c:axId val="266176768"/>
      </c:barChart>
      <c:lineChart>
        <c:grouping val="standard"/>
        <c:varyColors val="0"/>
        <c:ser>
          <c:idx val="0"/>
          <c:order val="1"/>
          <c:tx>
            <c:strRef>
              <c:f>Sheet1!$C$1</c:f>
              <c:strCache>
                <c:ptCount val="1"/>
                <c:pt idx="0">
                  <c:v>Fed Funds Rate</c:v>
                </c:pt>
              </c:strCache>
            </c:strRef>
          </c:tx>
          <c:spPr>
            <a:ln w="27782">
              <a:solidFill>
                <a:srgbClr val="008000"/>
              </a:solidFill>
              <a:prstDash val="solid"/>
            </a:ln>
          </c:spPr>
          <c:marker>
            <c:symbol val="diamond"/>
            <c:size val="6"/>
            <c:spPr>
              <a:solidFill>
                <a:srgbClr val="008000"/>
              </a:solidFill>
              <a:ln>
                <a:solidFill>
                  <a:srgbClr val="008000"/>
                </a:solidFill>
                <a:prstDash val="solid"/>
              </a:ln>
            </c:spPr>
          </c:marker>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Sheet1!$C$2:$C$23</c:f>
              <c:numCache>
                <c:formatCode>General</c:formatCode>
                <c:ptCount val="22"/>
                <c:pt idx="0">
                  <c:v>6.24</c:v>
                </c:pt>
                <c:pt idx="1">
                  <c:v>3.89</c:v>
                </c:pt>
                <c:pt idx="2">
                  <c:v>1.67</c:v>
                </c:pt>
                <c:pt idx="3">
                  <c:v>1.1299999999999999</c:v>
                </c:pt>
                <c:pt idx="4">
                  <c:v>1.35</c:v>
                </c:pt>
                <c:pt idx="5">
                  <c:v>3.21</c:v>
                </c:pt>
                <c:pt idx="6">
                  <c:v>4.96</c:v>
                </c:pt>
                <c:pt idx="7">
                  <c:v>5.0199999999999996</c:v>
                </c:pt>
                <c:pt idx="8">
                  <c:v>1.93</c:v>
                </c:pt>
                <c:pt idx="9">
                  <c:v>0.16</c:v>
                </c:pt>
                <c:pt idx="10">
                  <c:v>0.18</c:v>
                </c:pt>
                <c:pt idx="11">
                  <c:v>0.1</c:v>
                </c:pt>
                <c:pt idx="12">
                  <c:v>0.14000000000000001</c:v>
                </c:pt>
                <c:pt idx="13">
                  <c:v>0.11</c:v>
                </c:pt>
                <c:pt idx="14">
                  <c:v>0.09</c:v>
                </c:pt>
                <c:pt idx="15">
                  <c:v>0.13</c:v>
                </c:pt>
                <c:pt idx="16">
                  <c:v>0.4</c:v>
                </c:pt>
                <c:pt idx="17">
                  <c:v>1</c:v>
                </c:pt>
                <c:pt idx="18">
                  <c:v>1.83</c:v>
                </c:pt>
                <c:pt idx="19">
                  <c:v>2.16</c:v>
                </c:pt>
                <c:pt idx="20">
                  <c:v>0.39</c:v>
                </c:pt>
                <c:pt idx="21">
                  <c:v>0.1</c:v>
                </c:pt>
              </c:numCache>
            </c:numRef>
          </c:val>
          <c:smooth val="0"/>
          <c:extLst xmlns:c16r2="http://schemas.microsoft.com/office/drawing/2015/06/chart">
            <c:ext xmlns:c16="http://schemas.microsoft.com/office/drawing/2014/chart" uri="{C3380CC4-5D6E-409C-BE32-E72D297353CC}">
              <c16:uniqueId val="{0000000D-16D0-4EE5-B3D9-DE890AB150DA}"/>
            </c:ext>
          </c:extLst>
        </c:ser>
        <c:dLbls>
          <c:showLegendKey val="0"/>
          <c:showVal val="0"/>
          <c:showCatName val="0"/>
          <c:showSerName val="0"/>
          <c:showPercent val="0"/>
          <c:showBubbleSize val="0"/>
        </c:dLbls>
        <c:marker val="1"/>
        <c:smooth val="0"/>
        <c:axId val="266182656"/>
        <c:axId val="266184192"/>
      </c:lineChart>
      <c:catAx>
        <c:axId val="266174848"/>
        <c:scaling>
          <c:orientation val="minMax"/>
        </c:scaling>
        <c:delete val="0"/>
        <c:axPos val="b"/>
        <c:numFmt formatCode="General" sourceLinked="1"/>
        <c:majorTickMark val="out"/>
        <c:minorTickMark val="none"/>
        <c:tickLblPos val="high"/>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176768"/>
        <c:crosses val="autoZero"/>
        <c:auto val="1"/>
        <c:lblAlgn val="ctr"/>
        <c:lblOffset val="100"/>
        <c:tickLblSkip val="1"/>
        <c:tickMarkSkip val="1"/>
        <c:noMultiLvlLbl val="0"/>
      </c:catAx>
      <c:valAx>
        <c:axId val="266176768"/>
        <c:scaling>
          <c:orientation val="minMax"/>
          <c:max val="7"/>
          <c:min val="0"/>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174848"/>
        <c:crosses val="autoZero"/>
        <c:crossBetween val="between"/>
        <c:majorUnit val="1"/>
        <c:minorUnit val="1"/>
      </c:valAx>
      <c:catAx>
        <c:axId val="266182656"/>
        <c:scaling>
          <c:orientation val="minMax"/>
        </c:scaling>
        <c:delete val="1"/>
        <c:axPos val="b"/>
        <c:numFmt formatCode="General" sourceLinked="1"/>
        <c:majorTickMark val="out"/>
        <c:minorTickMark val="none"/>
        <c:tickLblPos val="nextTo"/>
        <c:crossAx val="266184192"/>
        <c:crosses val="autoZero"/>
        <c:auto val="1"/>
        <c:lblAlgn val="ctr"/>
        <c:lblOffset val="100"/>
        <c:noMultiLvlLbl val="0"/>
      </c:catAx>
      <c:valAx>
        <c:axId val="266184192"/>
        <c:scaling>
          <c:orientation val="minMax"/>
          <c:max val="7"/>
          <c:min val="0"/>
        </c:scaling>
        <c:delete val="0"/>
        <c:axPos val="r"/>
        <c:numFmt formatCode="General" sourceLinked="1"/>
        <c:majorTickMark val="cross"/>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182656"/>
        <c:crosses val="max"/>
        <c:crossBetween val="between"/>
      </c:valAx>
      <c:spPr>
        <a:noFill/>
        <a:ln w="18521">
          <a:noFill/>
        </a:ln>
      </c:spPr>
    </c:plotArea>
    <c:legend>
      <c:legendPos val="r"/>
      <c:layout>
        <c:manualLayout>
          <c:xMode val="edge"/>
          <c:yMode val="edge"/>
          <c:x val="0.40861040648564084"/>
          <c:y val="0.23976149448077463"/>
          <c:w val="0.40743779903431793"/>
          <c:h val="0.12936833529203948"/>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Cost of Funds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1901408450704225"/>
          <c:y val="1.9920404613916351E-2"/>
        </c:manualLayout>
      </c:layout>
      <c:overlay val="0"/>
      <c:spPr>
        <a:noFill/>
        <a:ln w="18521">
          <a:noFill/>
        </a:ln>
      </c:spPr>
    </c:title>
    <c:autoTitleDeleted val="0"/>
    <c:plotArea>
      <c:layout>
        <c:manualLayout>
          <c:layoutTarget val="inner"/>
          <c:xMode val="edge"/>
          <c:yMode val="edge"/>
          <c:x val="0.13176895306859207"/>
          <c:y val="0.17729083665338646"/>
          <c:w val="0.83032490974729245"/>
          <c:h val="0.70318725099601598"/>
        </c:manualLayout>
      </c:layout>
      <c:barChart>
        <c:barDir val="col"/>
        <c:grouping val="clustered"/>
        <c:varyColors val="0"/>
        <c:ser>
          <c:idx val="1"/>
          <c:order val="0"/>
          <c:tx>
            <c:strRef>
              <c:f>Sheet1!$B$1</c:f>
              <c:strCache>
                <c:ptCount val="1"/>
                <c:pt idx="0">
                  <c:v>2019 Q2 YTD Annualized</c:v>
                </c:pt>
              </c:strCache>
            </c:strRef>
          </c:tx>
          <c:spPr>
            <a:pattFill prst="wdDnDiag">
              <a:fgClr>
                <a:srgbClr xmlns:mc="http://schemas.openxmlformats.org/markup-compatibility/2006" xmlns:a14="http://schemas.microsoft.com/office/drawing/2010/main" val="FF0000" mc:Ignorable="a14" a14:legacySpreadsheetColorIndex="1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41</c:v>
                </c:pt>
                <c:pt idx="1">
                  <c:v>41</c:v>
                </c:pt>
                <c:pt idx="2">
                  <c:v>46</c:v>
                </c:pt>
                <c:pt idx="3">
                  <c:v>55</c:v>
                </c:pt>
                <c:pt idx="4">
                  <c:v>63</c:v>
                </c:pt>
                <c:pt idx="5">
                  <c:v>70</c:v>
                </c:pt>
                <c:pt idx="6">
                  <c:v>97</c:v>
                </c:pt>
              </c:numCache>
            </c:numRef>
          </c:val>
          <c:extLst xmlns:c16r2="http://schemas.microsoft.com/office/drawing/2015/06/chart">
            <c:ext xmlns:c16="http://schemas.microsoft.com/office/drawing/2014/chart" uri="{C3380CC4-5D6E-409C-BE32-E72D297353CC}">
              <c16:uniqueId val="{00000000-2F85-44A6-A04F-10A52A770FF4}"/>
            </c:ext>
          </c:extLst>
        </c:ser>
        <c:ser>
          <c:idx val="0"/>
          <c:order val="1"/>
          <c:tx>
            <c:strRef>
              <c:f>Sheet1!$C$1</c:f>
              <c:strCache>
                <c:ptCount val="1"/>
                <c:pt idx="0">
                  <c:v>2020 Q2 YTD Annualized</c:v>
                </c:pt>
              </c:strCache>
            </c:strRef>
          </c:tx>
          <c:spPr>
            <a:solidFill>
              <a:srgbClr val="FF000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F85-44A6-A04F-10A52A770FF4}"/>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42</c:v>
                </c:pt>
                <c:pt idx="1">
                  <c:v>44</c:v>
                </c:pt>
                <c:pt idx="2">
                  <c:v>45</c:v>
                </c:pt>
                <c:pt idx="3">
                  <c:v>53</c:v>
                </c:pt>
                <c:pt idx="4">
                  <c:v>61</c:v>
                </c:pt>
                <c:pt idx="5">
                  <c:v>67</c:v>
                </c:pt>
                <c:pt idx="6">
                  <c:v>88</c:v>
                </c:pt>
              </c:numCache>
            </c:numRef>
          </c:val>
          <c:extLst xmlns:c16r2="http://schemas.microsoft.com/office/drawing/2015/06/chart">
            <c:ext xmlns:c16="http://schemas.microsoft.com/office/drawing/2014/chart" uri="{C3380CC4-5D6E-409C-BE32-E72D297353CC}">
              <c16:uniqueId val="{00000002-2F85-44A6-A04F-10A52A770FF4}"/>
            </c:ext>
          </c:extLst>
        </c:ser>
        <c:dLbls>
          <c:showLegendKey val="0"/>
          <c:showVal val="0"/>
          <c:showCatName val="0"/>
          <c:showSerName val="0"/>
          <c:showPercent val="0"/>
          <c:showBubbleSize val="0"/>
        </c:dLbls>
        <c:gapWidth val="100"/>
        <c:axId val="266690560"/>
        <c:axId val="266692096"/>
      </c:barChart>
      <c:catAx>
        <c:axId val="26669056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692096"/>
        <c:crosses val="autoZero"/>
        <c:auto val="1"/>
        <c:lblAlgn val="ctr"/>
        <c:lblOffset val="100"/>
        <c:tickLblSkip val="1"/>
        <c:tickMarkSkip val="1"/>
        <c:noMultiLvlLbl val="0"/>
      </c:catAx>
      <c:valAx>
        <c:axId val="266692096"/>
        <c:scaling>
          <c:orientation val="minMax"/>
          <c:max val="110"/>
          <c:min val="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1.444043321299639E-2"/>
              <c:y val="0.44621513944223107"/>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690560"/>
        <c:crosses val="autoZero"/>
        <c:crossBetween val="between"/>
        <c:majorUnit val="10"/>
      </c:valAx>
      <c:spPr>
        <a:noFill/>
        <a:ln w="3175">
          <a:solidFill>
            <a:schemeClr val="tx1"/>
          </a:solidFill>
        </a:ln>
      </c:spPr>
    </c:plotArea>
    <c:legend>
      <c:legendPos val="r"/>
      <c:layout>
        <c:manualLayout>
          <c:xMode val="edge"/>
          <c:yMode val="edge"/>
          <c:x val="0.13896786738861364"/>
          <c:y val="0.17620559107118119"/>
          <c:w val="0.47987308511722199"/>
          <c:h val="0.12891946063610374"/>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Interest Margin</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27431133427666499"/>
          <c:y val="2.3072850305724202E-2"/>
        </c:manualLayout>
      </c:layout>
      <c:overlay val="0"/>
      <c:spPr>
        <a:noFill/>
        <a:ln w="18521">
          <a:noFill/>
        </a:ln>
      </c:spPr>
    </c:title>
    <c:autoTitleDeleted val="0"/>
    <c:plotArea>
      <c:layout>
        <c:manualLayout>
          <c:layoutTarget val="inner"/>
          <c:xMode val="edge"/>
          <c:yMode val="edge"/>
          <c:x val="8.1227436823104696E-2"/>
          <c:y val="0.16448763860477664"/>
          <c:w val="0.88296760902079241"/>
          <c:h val="0.75782319105423157"/>
        </c:manualLayout>
      </c:layout>
      <c:barChart>
        <c:barDir val="col"/>
        <c:grouping val="clustered"/>
        <c:varyColors val="0"/>
        <c:ser>
          <c:idx val="0"/>
          <c:order val="0"/>
          <c:tx>
            <c:strRef>
              <c:f>Sheet1!$B$1</c:f>
              <c:strCache>
                <c:ptCount val="1"/>
                <c:pt idx="0">
                  <c:v>YOA</c:v>
                </c:pt>
              </c:strCache>
            </c:strRef>
          </c:tx>
          <c:spPr>
            <a:solidFill>
              <a:srgbClr val="0070C0"/>
            </a:solidFill>
            <a:ln w="9261">
              <a:solidFill>
                <a:schemeClr val="tx1"/>
              </a:solidFill>
              <a:prstDash val="solid"/>
            </a:ln>
          </c:spPr>
          <c:invertIfNegative val="0"/>
          <c:dPt>
            <c:idx val="15"/>
            <c:invertIfNegative val="0"/>
            <c:bubble3D val="0"/>
            <c:extLst xmlns:c16r2="http://schemas.microsoft.com/office/drawing/2015/06/chart">
              <c:ext xmlns:c16="http://schemas.microsoft.com/office/drawing/2014/chart" uri="{C3380CC4-5D6E-409C-BE32-E72D297353CC}">
                <c16:uniqueId val="{00000001-9C52-46B2-A2A1-784CE80A1A93}"/>
              </c:ext>
            </c:extLst>
          </c:dPt>
          <c:dPt>
            <c:idx val="16"/>
            <c:invertIfNegative val="0"/>
            <c:bubble3D val="0"/>
            <c:extLst xmlns:c16r2="http://schemas.microsoft.com/office/drawing/2015/06/chart">
              <c:ext xmlns:c16="http://schemas.microsoft.com/office/drawing/2014/chart" uri="{C3380CC4-5D6E-409C-BE32-E72D297353CC}">
                <c16:uniqueId val="{00000003-9C52-46B2-A2A1-784CE80A1A93}"/>
              </c:ext>
            </c:extLst>
          </c:dPt>
          <c:dPt>
            <c:idx val="17"/>
            <c:invertIfNegative val="0"/>
            <c:bubble3D val="0"/>
            <c:extLst xmlns:c16r2="http://schemas.microsoft.com/office/drawing/2015/06/chart">
              <c:ext xmlns:c16="http://schemas.microsoft.com/office/drawing/2014/chart" uri="{C3380CC4-5D6E-409C-BE32-E72D297353CC}">
                <c16:uniqueId val="{00000005-9C52-46B2-A2A1-784CE80A1A93}"/>
              </c:ext>
            </c:extLst>
          </c:dPt>
          <c:dPt>
            <c:idx val="18"/>
            <c:invertIfNegative val="0"/>
            <c:bubble3D val="0"/>
            <c:extLst xmlns:c16r2="http://schemas.microsoft.com/office/drawing/2015/06/chart">
              <c:ext xmlns:c16="http://schemas.microsoft.com/office/drawing/2014/chart" uri="{C3380CC4-5D6E-409C-BE32-E72D297353CC}">
                <c16:uniqueId val="{00000007-9C52-46B2-A2A1-784CE80A1A93}"/>
              </c:ext>
            </c:extLst>
          </c:dPt>
          <c:dPt>
            <c:idx val="20"/>
            <c:invertIfNegative val="0"/>
            <c:bubble3D val="0"/>
            <c:spPr>
              <a:pattFill prst="wdDnDiag">
                <a:fgClr>
                  <a:srgbClr val="0070C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9-9C52-46B2-A2A1-784CE80A1A93}"/>
              </c:ext>
            </c:extLst>
          </c:dPt>
          <c:dPt>
            <c:idx val="21"/>
            <c:invertIfNegative val="0"/>
            <c:bubble3D val="0"/>
            <c:spPr>
              <a:pattFill prst="wdDnDiag">
                <a:fgClr>
                  <a:srgbClr val="0070C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B-9C52-46B2-A2A1-784CE80A1A93}"/>
              </c:ext>
            </c:extLst>
          </c:dPt>
          <c:dLbls>
            <c:dLbl>
              <c:idx val="2"/>
              <c:layout>
                <c:manualLayout>
                  <c:x val="0"/>
                  <c:y val="-1.260974261479895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C52-46B2-A2A1-784CE80A1A93}"/>
                </c:ext>
              </c:extLst>
            </c:dLbl>
            <c:dLbl>
              <c:idx val="7"/>
              <c:layout>
                <c:manualLayout>
                  <c:x val="0"/>
                  <c:y val="6.30487130739940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C52-46B2-A2A1-784CE80A1A93}"/>
                </c:ext>
              </c:extLst>
            </c:dLbl>
            <c:dLbl>
              <c:idx val="9"/>
              <c:layout>
                <c:manualLayout>
                  <c:x val="2.9097260916742958E-3"/>
                  <c:y val="-3.152435653699788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C52-46B2-A2A1-784CE80A1A93}"/>
                </c:ext>
              </c:extLst>
            </c:dLbl>
            <c:dLbl>
              <c:idx val="10"/>
              <c:layout>
                <c:manualLayout>
                  <c:x val="2.9097260916741891E-3"/>
                  <c:y val="-6.304871307399461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C52-46B2-A2A1-784CE80A1A93}"/>
                </c:ext>
              </c:extLst>
            </c:dLbl>
            <c:dLbl>
              <c:idx val="15"/>
              <c:layout>
                <c:manualLayout>
                  <c:x val="-1.0668872421747596E-16"/>
                  <c:y val="-9.457306961099191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C52-46B2-A2A1-784CE80A1A93}"/>
                </c:ext>
              </c:extLst>
            </c:dLbl>
            <c:dLbl>
              <c:idx val="16"/>
              <c:layout>
                <c:manualLayout>
                  <c:x val="-5.819452183348485E-3"/>
                  <c:y val="-2.2067049575898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C52-46B2-A2A1-784CE80A1A93}"/>
                </c:ext>
              </c:extLst>
            </c:dLbl>
            <c:dLbl>
              <c:idx val="18"/>
              <c:layout>
                <c:manualLayout>
                  <c:x val="0"/>
                  <c:y val="6.30487130739940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C52-46B2-A2A1-784CE80A1A93}"/>
                </c:ext>
              </c:extLst>
            </c:dLbl>
            <c:dLbl>
              <c:idx val="21"/>
              <c:numFmt formatCode="0.00" sourceLinked="0"/>
              <c:spPr>
                <a:noFill/>
                <a:ln w="18521">
                  <a:noFill/>
                </a:ln>
              </c:spPr>
              <c:txPr>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C52-46B2-A2A1-784CE80A1A93}"/>
                </c:ext>
              </c:extLst>
            </c:dLbl>
            <c:numFmt formatCode="0.00" sourceLinked="0"/>
            <c:spPr>
              <a:noFill/>
              <a:ln w="18521">
                <a:noFill/>
              </a:ln>
            </c:spPr>
            <c:txPr>
              <a:bodyPr wrap="square" lIns="38100" tIns="19050" rIns="38100" bIns="19050" anchor="ctr">
                <a:spAutoFit/>
              </a:bodyPr>
              <a:lstStyle/>
              <a:p>
                <a:pPr algn="just">
                  <a:defRPr sz="8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3.78</c:v>
                </c:pt>
                <c:pt idx="1">
                  <c:v>3.58</c:v>
                </c:pt>
                <c:pt idx="2">
                  <c:v>3.61</c:v>
                </c:pt>
                <c:pt idx="3">
                  <c:v>3.38</c:v>
                </c:pt>
                <c:pt idx="4">
                  <c:v>3.31</c:v>
                </c:pt>
                <c:pt idx="5">
                  <c:v>3.24</c:v>
                </c:pt>
                <c:pt idx="6">
                  <c:v>3.17</c:v>
                </c:pt>
                <c:pt idx="7">
                  <c:v>3.11</c:v>
                </c:pt>
                <c:pt idx="8">
                  <c:v>3.15</c:v>
                </c:pt>
                <c:pt idx="9">
                  <c:v>3.18</c:v>
                </c:pt>
                <c:pt idx="10">
                  <c:v>3.25</c:v>
                </c:pt>
                <c:pt idx="11">
                  <c:v>3.13</c:v>
                </c:pt>
                <c:pt idx="12">
                  <c:v>2.9</c:v>
                </c:pt>
                <c:pt idx="13">
                  <c:v>2.77</c:v>
                </c:pt>
                <c:pt idx="14">
                  <c:v>2.82</c:v>
                </c:pt>
                <c:pt idx="15">
                  <c:v>2.85</c:v>
                </c:pt>
                <c:pt idx="16">
                  <c:v>2.87</c:v>
                </c:pt>
                <c:pt idx="17">
                  <c:v>2.97</c:v>
                </c:pt>
                <c:pt idx="18">
                  <c:v>3.11</c:v>
                </c:pt>
                <c:pt idx="19">
                  <c:v>3.15</c:v>
                </c:pt>
                <c:pt idx="20">
                  <c:v>2.9</c:v>
                </c:pt>
                <c:pt idx="21">
                  <c:v>2.7</c:v>
                </c:pt>
              </c:numCache>
            </c:numRef>
          </c:val>
          <c:extLst xmlns:c16r2="http://schemas.microsoft.com/office/drawing/2015/06/chart">
            <c:ext xmlns:c16="http://schemas.microsoft.com/office/drawing/2014/chart" uri="{C3380CC4-5D6E-409C-BE32-E72D297353CC}">
              <c16:uniqueId val="{0000000C-9C52-46B2-A2A1-784CE80A1A93}"/>
            </c:ext>
          </c:extLst>
        </c:ser>
        <c:dLbls>
          <c:showLegendKey val="0"/>
          <c:showVal val="0"/>
          <c:showCatName val="0"/>
          <c:showSerName val="0"/>
          <c:showPercent val="0"/>
          <c:showBubbleSize val="0"/>
        </c:dLbls>
        <c:gapWidth val="100"/>
        <c:axId val="266731904"/>
        <c:axId val="266733440"/>
      </c:barChart>
      <c:catAx>
        <c:axId val="266731904"/>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733440"/>
        <c:crosses val="autoZero"/>
        <c:auto val="1"/>
        <c:lblAlgn val="ctr"/>
        <c:lblOffset val="100"/>
        <c:tickLblSkip val="1"/>
        <c:tickMarkSkip val="1"/>
        <c:noMultiLvlLbl val="0"/>
      </c:catAx>
      <c:valAx>
        <c:axId val="266733440"/>
        <c:scaling>
          <c:orientation val="minMax"/>
          <c:min val="2"/>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731904"/>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Net Interest Margin</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(by Asset size)</a:t>
            </a:r>
            <a:endParaRPr lang="en-US" sz="1600" b="1" i="0" u="none" strike="noStrike" baseline="0" dirty="0">
              <a:solidFill>
                <a:srgbClr val="000000"/>
              </a:solidFill>
              <a:latin typeface="+mn-lt"/>
              <a:cs typeface="Calibri"/>
            </a:endParaRPr>
          </a:p>
        </c:rich>
      </c:tx>
      <c:layout>
        <c:manualLayout>
          <c:xMode val="edge"/>
          <c:yMode val="edge"/>
          <c:x val="0.15089483752911168"/>
          <c:y val="1.9920414652024473E-2"/>
        </c:manualLayout>
      </c:layout>
      <c:overlay val="0"/>
      <c:spPr>
        <a:noFill/>
        <a:ln w="18521">
          <a:noFill/>
        </a:ln>
      </c:spPr>
    </c:title>
    <c:autoTitleDeleted val="0"/>
    <c:plotArea>
      <c:layout>
        <c:manualLayout>
          <c:layoutTarget val="inner"/>
          <c:xMode val="edge"/>
          <c:yMode val="edge"/>
          <c:x val="0.13357400722021662"/>
          <c:y val="0.15837613323235608"/>
          <c:w val="0.82851985559566788"/>
          <c:h val="0.7463830765339392"/>
        </c:manualLayout>
      </c:layout>
      <c:barChart>
        <c:barDir val="col"/>
        <c:grouping val="clustered"/>
        <c:varyColors val="0"/>
        <c:ser>
          <c:idx val="1"/>
          <c:order val="0"/>
          <c:tx>
            <c:strRef>
              <c:f>Sheet1!$B$1</c:f>
              <c:strCache>
                <c:ptCount val="1"/>
                <c:pt idx="0">
                  <c:v>2019 Q2 YTD Annualized</c:v>
                </c:pt>
              </c:strCache>
            </c:strRef>
          </c:tx>
          <c:spPr>
            <a:pattFill prst="wdDnDiag">
              <a:fgClr>
                <a:srgbClr val="0070C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352</c:v>
                </c:pt>
                <c:pt idx="1">
                  <c:v>339</c:v>
                </c:pt>
                <c:pt idx="2">
                  <c:v>336</c:v>
                </c:pt>
                <c:pt idx="3">
                  <c:v>335</c:v>
                </c:pt>
                <c:pt idx="4">
                  <c:v>331</c:v>
                </c:pt>
                <c:pt idx="5">
                  <c:v>325</c:v>
                </c:pt>
                <c:pt idx="6">
                  <c:v>309</c:v>
                </c:pt>
              </c:numCache>
            </c:numRef>
          </c:val>
          <c:extLst xmlns:c16r2="http://schemas.microsoft.com/office/drawing/2015/06/chart">
            <c:ext xmlns:c16="http://schemas.microsoft.com/office/drawing/2014/chart" uri="{C3380CC4-5D6E-409C-BE32-E72D297353CC}">
              <c16:uniqueId val="{00000000-9CDB-431A-8793-B90F203CBEAD}"/>
            </c:ext>
          </c:extLst>
        </c:ser>
        <c:ser>
          <c:idx val="0"/>
          <c:order val="1"/>
          <c:tx>
            <c:strRef>
              <c:f>Sheet1!$C$1</c:f>
              <c:strCache>
                <c:ptCount val="1"/>
                <c:pt idx="0">
                  <c:v>2020 Q2 YTD Annualized</c:v>
                </c:pt>
              </c:strCache>
            </c:strRef>
          </c:tx>
          <c:spPr>
            <a:solidFill>
              <a:srgbClr val="0070C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CDB-431A-8793-B90F203CBEAD}"/>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329</c:v>
                </c:pt>
                <c:pt idx="1">
                  <c:v>308</c:v>
                </c:pt>
                <c:pt idx="2">
                  <c:v>307</c:v>
                </c:pt>
                <c:pt idx="3">
                  <c:v>304</c:v>
                </c:pt>
                <c:pt idx="4">
                  <c:v>297</c:v>
                </c:pt>
                <c:pt idx="5">
                  <c:v>294</c:v>
                </c:pt>
                <c:pt idx="6">
                  <c:v>284</c:v>
                </c:pt>
              </c:numCache>
            </c:numRef>
          </c:val>
          <c:extLst xmlns:c16r2="http://schemas.microsoft.com/office/drawing/2015/06/chart">
            <c:ext xmlns:c16="http://schemas.microsoft.com/office/drawing/2014/chart" uri="{C3380CC4-5D6E-409C-BE32-E72D297353CC}">
              <c16:uniqueId val="{00000002-9CDB-431A-8793-B90F203CBEAD}"/>
            </c:ext>
          </c:extLst>
        </c:ser>
        <c:dLbls>
          <c:showLegendKey val="0"/>
          <c:showVal val="0"/>
          <c:showCatName val="0"/>
          <c:showSerName val="0"/>
          <c:showPercent val="0"/>
          <c:showBubbleSize val="0"/>
        </c:dLbls>
        <c:gapWidth val="100"/>
        <c:axId val="266785152"/>
        <c:axId val="266786688"/>
      </c:barChart>
      <c:catAx>
        <c:axId val="26678515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786688"/>
        <c:crosses val="autoZero"/>
        <c:auto val="1"/>
        <c:lblAlgn val="ctr"/>
        <c:lblOffset val="100"/>
        <c:tickLblSkip val="1"/>
        <c:tickMarkSkip val="1"/>
        <c:noMultiLvlLbl val="0"/>
      </c:catAx>
      <c:valAx>
        <c:axId val="266786688"/>
        <c:scaling>
          <c:orientation val="minMax"/>
          <c:max val="380"/>
          <c:min val="25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7.4426546153561783E-3"/>
              <c:y val="0.4052334403423892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785152"/>
        <c:crosses val="autoZero"/>
        <c:crossBetween val="between"/>
        <c:majorUnit val="10"/>
      </c:valAx>
      <c:spPr>
        <a:noFill/>
        <a:ln w="3175">
          <a:solidFill>
            <a:schemeClr val="tx1"/>
          </a:solidFill>
        </a:ln>
      </c:spPr>
    </c:plotArea>
    <c:legend>
      <c:legendPos val="r"/>
      <c:layout>
        <c:manualLayout>
          <c:xMode val="edge"/>
          <c:yMode val="edge"/>
          <c:x val="0.37145761709363795"/>
          <c:y val="0.15489504995617617"/>
          <c:w val="0.47439443088980077"/>
          <c:h val="0.11669820343436765"/>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Operating Expenses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(Percent of Average Assets)</a:t>
            </a:r>
          </a:p>
        </c:rich>
      </c:tx>
      <c:layout>
        <c:manualLayout>
          <c:xMode val="edge"/>
          <c:yMode val="edge"/>
          <c:x val="0.29036204921088321"/>
          <c:y val="1.9880788026595611E-2"/>
        </c:manualLayout>
      </c:layout>
      <c:overlay val="0"/>
      <c:spPr>
        <a:noFill/>
        <a:ln w="18484">
          <a:noFill/>
        </a:ln>
      </c:spPr>
    </c:title>
    <c:autoTitleDeleted val="0"/>
    <c:plotArea>
      <c:layout>
        <c:manualLayout>
          <c:layoutTarget val="inner"/>
          <c:xMode val="edge"/>
          <c:yMode val="edge"/>
          <c:x val="0.12341197822141561"/>
          <c:y val="0.19300954674669396"/>
          <c:w val="0.84936479128856623"/>
          <c:h val="0.77579541891967563"/>
        </c:manualLayout>
      </c:layout>
      <c:barChart>
        <c:barDir val="col"/>
        <c:grouping val="clustered"/>
        <c:varyColors val="0"/>
        <c:ser>
          <c:idx val="4"/>
          <c:order val="0"/>
          <c:tx>
            <c:strRef>
              <c:f>Sheet1!$B$1</c:f>
              <c:strCache>
                <c:ptCount val="1"/>
                <c:pt idx="0">
                  <c:v>Operating Expense</c:v>
                </c:pt>
              </c:strCache>
            </c:strRef>
          </c:tx>
          <c:spPr>
            <a:solidFill>
              <a:schemeClr val="accent2"/>
            </a:solidFill>
            <a:ln w="9242">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DC661D" mc:Ignorable="a14" a14:legacySpreadsheetColorIndex="25"/>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1-7283-419C-89D7-AE900964C3ED}"/>
              </c:ext>
            </c:extLst>
          </c:dPt>
          <c:dPt>
            <c:idx val="16"/>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DC661D" mc:Ignorable="a14" a14:legacySpreadsheetColorIndex="25"/>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3-7283-419C-89D7-AE900964C3ED}"/>
              </c:ext>
            </c:extLst>
          </c:dPt>
          <c:dPt>
            <c:idx val="17"/>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DC661D" mc:Ignorable="a14" a14:legacySpreadsheetColorIndex="25"/>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5-7283-419C-89D7-AE900964C3ED}"/>
              </c:ext>
            </c:extLst>
          </c:dPt>
          <c:dPt>
            <c:idx val="18"/>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DC661D" mc:Ignorable="a14" a14:legacySpreadsheetColorIndex="25"/>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7-7283-419C-89D7-AE900964C3ED}"/>
              </c:ext>
            </c:extLst>
          </c:dPt>
          <c:dPt>
            <c:idx val="20"/>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FFFFFF" mc:Ignorable="a14" a14:legacySpreadsheetColorIndex="9"/>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9-7283-419C-89D7-AE900964C3ED}"/>
              </c:ext>
            </c:extLst>
          </c:dPt>
          <c:dPt>
            <c:idx val="21"/>
            <c:invertIfNegative val="0"/>
            <c:bubble3D val="0"/>
            <c:spPr>
              <a:pattFill prst="wdDnDiag">
                <a:fgClr>
                  <a:srgbClr xmlns:mc="http://schemas.openxmlformats.org/markup-compatibility/2006" xmlns:a14="http://schemas.microsoft.com/office/drawing/2010/main" val="DC661D" mc:Ignorable="a14" a14:legacySpreadsheetColorIndex="25"/>
                </a:fgClr>
                <a:bgClr>
                  <a:srgbClr xmlns:mc="http://schemas.openxmlformats.org/markup-compatibility/2006" xmlns:a14="http://schemas.microsoft.com/office/drawing/2010/main" val="FFFFFF" mc:Ignorable="a14" a14:legacySpreadsheetColorIndex="9"/>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B-7283-419C-89D7-AE900964C3ED}"/>
              </c:ext>
            </c:extLst>
          </c:dPt>
          <c:dLbls>
            <c:dLbl>
              <c:idx val="4"/>
              <c:layout>
                <c:manualLayout>
                  <c:x val="-2.904443799012489E-3"/>
                  <c:y val="-1.119938198142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283-419C-89D7-AE900964C3ED}"/>
                </c:ext>
              </c:extLst>
            </c:dLbl>
            <c:dLbl>
              <c:idx val="15"/>
              <c:layout>
                <c:manualLayout>
                  <c:x val="0"/>
                  <c:y val="-1.95996901088367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283-419C-89D7-AE900964C3ED}"/>
                </c:ext>
              </c:extLst>
            </c:dLbl>
            <c:spPr>
              <a:noFill/>
              <a:ln w="18484">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3.39</c:v>
                </c:pt>
                <c:pt idx="1">
                  <c:v>3.35</c:v>
                </c:pt>
                <c:pt idx="2">
                  <c:v>3.26</c:v>
                </c:pt>
                <c:pt idx="3">
                  <c:v>3.19</c:v>
                </c:pt>
                <c:pt idx="4">
                  <c:v>3.2</c:v>
                </c:pt>
                <c:pt idx="5">
                  <c:v>3.24</c:v>
                </c:pt>
                <c:pt idx="6">
                  <c:v>3.33</c:v>
                </c:pt>
                <c:pt idx="7">
                  <c:v>3.38</c:v>
                </c:pt>
                <c:pt idx="8">
                  <c:v>3.35</c:v>
                </c:pt>
                <c:pt idx="9">
                  <c:v>3.16</c:v>
                </c:pt>
                <c:pt idx="10">
                  <c:v>3.19</c:v>
                </c:pt>
                <c:pt idx="11">
                  <c:v>3.26</c:v>
                </c:pt>
                <c:pt idx="12">
                  <c:v>3.16</c:v>
                </c:pt>
                <c:pt idx="13">
                  <c:v>3.2</c:v>
                </c:pt>
                <c:pt idx="14">
                  <c:v>3.1</c:v>
                </c:pt>
                <c:pt idx="15">
                  <c:v>3.11</c:v>
                </c:pt>
                <c:pt idx="16">
                  <c:v>3.1</c:v>
                </c:pt>
                <c:pt idx="17">
                  <c:v>3.07</c:v>
                </c:pt>
                <c:pt idx="18">
                  <c:v>3.13</c:v>
                </c:pt>
                <c:pt idx="19">
                  <c:v>3.19</c:v>
                </c:pt>
                <c:pt idx="20" formatCode="0.00">
                  <c:v>3</c:v>
                </c:pt>
                <c:pt idx="21">
                  <c:v>2.95</c:v>
                </c:pt>
              </c:numCache>
            </c:numRef>
          </c:val>
          <c:extLst xmlns:c16r2="http://schemas.microsoft.com/office/drawing/2015/06/chart">
            <c:ext xmlns:c16="http://schemas.microsoft.com/office/drawing/2014/chart" uri="{C3380CC4-5D6E-409C-BE32-E72D297353CC}">
              <c16:uniqueId val="{0000000C-7283-419C-89D7-AE900964C3ED}"/>
            </c:ext>
          </c:extLst>
        </c:ser>
        <c:dLbls>
          <c:showLegendKey val="0"/>
          <c:showVal val="0"/>
          <c:showCatName val="0"/>
          <c:showSerName val="0"/>
          <c:showPercent val="0"/>
          <c:showBubbleSize val="0"/>
        </c:dLbls>
        <c:gapWidth val="100"/>
        <c:axId val="266845568"/>
        <c:axId val="266851456"/>
      </c:barChart>
      <c:catAx>
        <c:axId val="266845568"/>
        <c:scaling>
          <c:orientation val="minMax"/>
        </c:scaling>
        <c:delete val="0"/>
        <c:axPos val="b"/>
        <c:numFmt formatCode="General" sourceLinked="1"/>
        <c:majorTickMark val="out"/>
        <c:minorTickMark val="none"/>
        <c:tickLblPos val="high"/>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851456"/>
        <c:crosses val="autoZero"/>
        <c:auto val="1"/>
        <c:lblAlgn val="ctr"/>
        <c:lblOffset val="100"/>
        <c:tickLblSkip val="1"/>
        <c:tickMarkSkip val="1"/>
        <c:noMultiLvlLbl val="0"/>
      </c:catAx>
      <c:valAx>
        <c:axId val="266851456"/>
        <c:scaling>
          <c:orientation val="minMax"/>
        </c:scaling>
        <c:delete val="0"/>
        <c:axPos val="l"/>
        <c:majorGridlines>
          <c:spPr>
            <a:ln w="2311">
              <a:solidFill>
                <a:schemeClr val="tx1"/>
              </a:solidFill>
              <a:prstDash val="solid"/>
            </a:ln>
          </c:spPr>
        </c:majorGridlines>
        <c:numFmt formatCode="General" sourceLinked="1"/>
        <c:majorTickMark val="out"/>
        <c:minorTickMark val="none"/>
        <c:tickLblPos val="nextTo"/>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6845568"/>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6"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Operating-Expense-to-Assets</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(by Asset size)</a:t>
            </a:r>
            <a:endParaRPr lang="en-US" sz="1600" b="1" i="0" u="none" strike="noStrike" baseline="0" dirty="0">
              <a:solidFill>
                <a:srgbClr val="000000"/>
              </a:solidFill>
              <a:latin typeface="+mn-lt"/>
              <a:cs typeface="Calibri"/>
            </a:endParaRPr>
          </a:p>
        </c:rich>
      </c:tx>
      <c:layout>
        <c:manualLayout>
          <c:xMode val="edge"/>
          <c:yMode val="edge"/>
          <c:x val="0.16968896713615023"/>
          <c:y val="1.9920251969559415E-2"/>
        </c:manualLayout>
      </c:layout>
      <c:overlay val="0"/>
      <c:spPr>
        <a:noFill/>
        <a:ln w="18521">
          <a:noFill/>
        </a:ln>
      </c:spPr>
    </c:title>
    <c:autoTitleDeleted val="0"/>
    <c:plotArea>
      <c:layout>
        <c:manualLayout>
          <c:layoutTarget val="inner"/>
          <c:xMode val="edge"/>
          <c:yMode val="edge"/>
          <c:x val="0.13944262688994863"/>
          <c:y val="0.19969041749324151"/>
          <c:w val="0.83212996389891691"/>
          <c:h val="0.70119521912350602"/>
        </c:manualLayout>
      </c:layout>
      <c:barChart>
        <c:barDir val="col"/>
        <c:grouping val="clustered"/>
        <c:varyColors val="0"/>
        <c:ser>
          <c:idx val="1"/>
          <c:order val="0"/>
          <c:tx>
            <c:strRef>
              <c:f>Sheet1!$B$1</c:f>
              <c:strCache>
                <c:ptCount val="1"/>
                <c:pt idx="0">
                  <c:v>2019 Q2 YTD Annualized</c:v>
                </c:pt>
              </c:strCache>
            </c:strRef>
          </c:tx>
          <c:spPr>
            <a:pattFill prst="wdDnDiag">
              <a:fgClr>
                <a:schemeClr val="accent2"/>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365</c:v>
                </c:pt>
                <c:pt idx="1">
                  <c:v>364</c:v>
                </c:pt>
                <c:pt idx="2">
                  <c:v>372</c:v>
                </c:pt>
                <c:pt idx="3">
                  <c:v>377</c:v>
                </c:pt>
                <c:pt idx="4">
                  <c:v>370</c:v>
                </c:pt>
                <c:pt idx="5">
                  <c:v>359</c:v>
                </c:pt>
                <c:pt idx="6">
                  <c:v>289</c:v>
                </c:pt>
              </c:numCache>
            </c:numRef>
          </c:val>
          <c:extLst xmlns:c16r2="http://schemas.microsoft.com/office/drawing/2015/06/chart">
            <c:ext xmlns:c16="http://schemas.microsoft.com/office/drawing/2014/chart" uri="{C3380CC4-5D6E-409C-BE32-E72D297353CC}">
              <c16:uniqueId val="{00000000-4813-483E-AF00-E97B460DFDD7}"/>
            </c:ext>
          </c:extLst>
        </c:ser>
        <c:ser>
          <c:idx val="0"/>
          <c:order val="1"/>
          <c:tx>
            <c:strRef>
              <c:f>Sheet1!$C$1</c:f>
              <c:strCache>
                <c:ptCount val="1"/>
                <c:pt idx="0">
                  <c:v>2020 Q2 YTD Annualized</c:v>
                </c:pt>
              </c:strCache>
            </c:strRef>
          </c:tx>
          <c:spPr>
            <a:solidFill>
              <a:schemeClr val="accent2"/>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13-483E-AF00-E97B460DFDD7}"/>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351</c:v>
                </c:pt>
                <c:pt idx="1">
                  <c:v>347</c:v>
                </c:pt>
                <c:pt idx="2">
                  <c:v>357</c:v>
                </c:pt>
                <c:pt idx="3">
                  <c:v>358</c:v>
                </c:pt>
                <c:pt idx="4">
                  <c:v>355</c:v>
                </c:pt>
                <c:pt idx="5">
                  <c:v>344</c:v>
                </c:pt>
                <c:pt idx="6">
                  <c:v>284</c:v>
                </c:pt>
              </c:numCache>
            </c:numRef>
          </c:val>
          <c:extLst xmlns:c16r2="http://schemas.microsoft.com/office/drawing/2015/06/chart">
            <c:ext xmlns:c16="http://schemas.microsoft.com/office/drawing/2014/chart" uri="{C3380CC4-5D6E-409C-BE32-E72D297353CC}">
              <c16:uniqueId val="{00000002-4813-483E-AF00-E97B460DFDD7}"/>
            </c:ext>
          </c:extLst>
        </c:ser>
        <c:dLbls>
          <c:showLegendKey val="0"/>
          <c:showVal val="0"/>
          <c:showCatName val="0"/>
          <c:showSerName val="0"/>
          <c:showPercent val="0"/>
          <c:showBubbleSize val="0"/>
        </c:dLbls>
        <c:gapWidth val="100"/>
        <c:axId val="270867840"/>
        <c:axId val="270886016"/>
      </c:barChart>
      <c:catAx>
        <c:axId val="27086784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0886016"/>
        <c:crosses val="autoZero"/>
        <c:auto val="1"/>
        <c:lblAlgn val="ctr"/>
        <c:lblOffset val="100"/>
        <c:tickLblSkip val="1"/>
        <c:tickMarkSkip val="1"/>
        <c:noMultiLvlLbl val="0"/>
      </c:catAx>
      <c:valAx>
        <c:axId val="270886016"/>
        <c:scaling>
          <c:orientation val="minMax"/>
          <c:max val="440"/>
          <c:min val="24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1.6245487364620937E-2"/>
              <c:y val="0.44621513944223107"/>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0867840"/>
        <c:crosses val="autoZero"/>
        <c:crossBetween val="between"/>
        <c:majorUnit val="20"/>
      </c:valAx>
      <c:spPr>
        <a:noFill/>
        <a:ln w="3175">
          <a:solidFill>
            <a:schemeClr val="tx1"/>
          </a:solidFill>
        </a:ln>
      </c:spPr>
    </c:plotArea>
    <c:legend>
      <c:legendPos val="r"/>
      <c:layout>
        <c:manualLayout>
          <c:xMode val="edge"/>
          <c:yMode val="edge"/>
          <c:x val="0.48818805243284008"/>
          <c:y val="0.20249037322307534"/>
          <c:w val="0.39441718478892851"/>
          <c:h val="6.7451374469606806E-2"/>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Fee Income</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(Percent of Average Assets)</a:t>
            </a:r>
            <a:endParaRPr lang="en-US" sz="1600" b="1" i="0" u="none" strike="noStrike" baseline="0" dirty="0">
              <a:solidFill>
                <a:srgbClr val="000000"/>
              </a:solidFill>
              <a:latin typeface="+mn-lt"/>
              <a:cs typeface="Calibri"/>
            </a:endParaRPr>
          </a:p>
        </c:rich>
      </c:tx>
      <c:layout>
        <c:manualLayout>
          <c:xMode val="edge"/>
          <c:yMode val="edge"/>
          <c:x val="0.22342974603210261"/>
          <c:y val="1.9880644330944414E-2"/>
        </c:manualLayout>
      </c:layout>
      <c:overlay val="0"/>
      <c:spPr>
        <a:noFill/>
        <a:ln w="18484">
          <a:noFill/>
        </a:ln>
      </c:spPr>
    </c:title>
    <c:autoTitleDeleted val="0"/>
    <c:plotArea>
      <c:layout>
        <c:manualLayout>
          <c:layoutTarget val="inner"/>
          <c:xMode val="edge"/>
          <c:yMode val="edge"/>
          <c:x val="9.4373865698729589E-2"/>
          <c:y val="0.15308151093439365"/>
          <c:w val="0.8784029038112523"/>
          <c:h val="0.75546719681908547"/>
        </c:manualLayout>
      </c:layout>
      <c:barChart>
        <c:barDir val="col"/>
        <c:grouping val="clustered"/>
        <c:varyColors val="0"/>
        <c:ser>
          <c:idx val="1"/>
          <c:order val="0"/>
          <c:tx>
            <c:strRef>
              <c:f>Sheet1!$B$1</c:f>
              <c:strCache>
                <c:ptCount val="1"/>
                <c:pt idx="0">
                  <c:v>Fees</c:v>
                </c:pt>
              </c:strCache>
            </c:strRef>
          </c:tx>
          <c:spPr>
            <a:solidFill>
              <a:srgbClr val="FFFF00"/>
            </a:solidFill>
            <a:ln w="9242">
              <a:solidFill>
                <a:schemeClr val="tx1"/>
              </a:solidFill>
              <a:prstDash val="solid"/>
            </a:ln>
          </c:spPr>
          <c:invertIfNegative val="0"/>
          <c:dPt>
            <c:idx val="14"/>
            <c:invertIfNegative val="0"/>
            <c:bubble3D val="0"/>
            <c:extLst xmlns:c16r2="http://schemas.microsoft.com/office/drawing/2015/06/chart">
              <c:ext xmlns:c16="http://schemas.microsoft.com/office/drawing/2014/chart" uri="{C3380CC4-5D6E-409C-BE32-E72D297353CC}">
                <c16:uniqueId val="{00000000-10B2-4E09-9645-B2D488034C38}"/>
              </c:ext>
            </c:extLst>
          </c:dPt>
          <c:dPt>
            <c:idx val="15"/>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00" mc:Ignorable="a14" a14:legacySpreadsheetColorIndex="13"/>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2-10B2-4E09-9645-B2D488034C38}"/>
              </c:ext>
            </c:extLst>
          </c:dPt>
          <c:dPt>
            <c:idx val="16"/>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00" mc:Ignorable="a14" a14:legacySpreadsheetColorIndex="13"/>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4-10B2-4E09-9645-B2D488034C38}"/>
              </c:ext>
            </c:extLst>
          </c:dPt>
          <c:dPt>
            <c:idx val="17"/>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00" mc:Ignorable="a14" a14:legacySpreadsheetColorIndex="33"/>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6-10B2-4E09-9645-B2D488034C38}"/>
              </c:ext>
            </c:extLst>
          </c:dPt>
          <c:dPt>
            <c:idx val="18"/>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00" mc:Ignorable="a14" a14:legacySpreadsheetColorIndex="13"/>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8-10B2-4E09-9645-B2D488034C38}"/>
              </c:ext>
            </c:extLst>
          </c:dPt>
          <c:dPt>
            <c:idx val="20"/>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FF" mc:Ignorable="a14" a14:legacySpreadsheetColorIndex="9"/>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A-10B2-4E09-9645-B2D488034C38}"/>
              </c:ext>
            </c:extLst>
          </c:dPt>
          <c:dPt>
            <c:idx val="21"/>
            <c:invertIfNegative val="0"/>
            <c:bubble3D val="0"/>
            <c:spPr>
              <a:pattFill prst="wdDnDiag">
                <a:fgClr>
                  <a:srgbClr xmlns:mc="http://schemas.openxmlformats.org/markup-compatibility/2006" xmlns:a14="http://schemas.microsoft.com/office/drawing/2010/main" val="FFFF00" mc:Ignorable="a14" a14:legacySpreadsheetColorIndex="13"/>
                </a:fgClr>
                <a:bgClr>
                  <a:srgbClr xmlns:mc="http://schemas.openxmlformats.org/markup-compatibility/2006" xmlns:a14="http://schemas.microsoft.com/office/drawing/2010/main" val="FFFFFF" mc:Ignorable="a14" a14:legacySpreadsheetColorIndex="9"/>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C-10B2-4E09-9645-B2D488034C38}"/>
              </c:ext>
            </c:extLst>
          </c:dPt>
          <c:dLbls>
            <c:numFmt formatCode="0.00" sourceLinked="0"/>
            <c:spPr>
              <a:noFill/>
              <a:ln w="18484">
                <a:noFill/>
              </a:ln>
            </c:spPr>
            <c:txPr>
              <a:bodyPr wrap="square" lIns="38100" tIns="19050" rIns="38100" bIns="19050" anchor="ctr">
                <a:spAutoFit/>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0.66</c:v>
                </c:pt>
                <c:pt idx="1">
                  <c:v>0.69</c:v>
                </c:pt>
                <c:pt idx="2">
                  <c:v>0.69</c:v>
                </c:pt>
                <c:pt idx="3">
                  <c:v>0.74</c:v>
                </c:pt>
                <c:pt idx="4">
                  <c:v>0.79</c:v>
                </c:pt>
                <c:pt idx="5">
                  <c:v>0.82</c:v>
                </c:pt>
                <c:pt idx="6">
                  <c:v>0.85</c:v>
                </c:pt>
                <c:pt idx="7">
                  <c:v>0.87</c:v>
                </c:pt>
                <c:pt idx="8">
                  <c:v>0.86</c:v>
                </c:pt>
                <c:pt idx="9">
                  <c:v>0.82</c:v>
                </c:pt>
                <c:pt idx="10">
                  <c:v>0.78</c:v>
                </c:pt>
                <c:pt idx="11">
                  <c:v>0.74</c:v>
                </c:pt>
                <c:pt idx="12">
                  <c:v>0.74</c:v>
                </c:pt>
                <c:pt idx="13">
                  <c:v>0.71</c:v>
                </c:pt>
                <c:pt idx="14">
                  <c:v>0.66</c:v>
                </c:pt>
                <c:pt idx="15">
                  <c:v>0.65</c:v>
                </c:pt>
                <c:pt idx="16">
                  <c:v>0.64</c:v>
                </c:pt>
                <c:pt idx="17">
                  <c:v>0.62</c:v>
                </c:pt>
                <c:pt idx="18">
                  <c:v>0.62</c:v>
                </c:pt>
                <c:pt idx="19">
                  <c:v>0.6</c:v>
                </c:pt>
                <c:pt idx="20">
                  <c:v>0.57999999999999996</c:v>
                </c:pt>
                <c:pt idx="21">
                  <c:v>0.55000000000000004</c:v>
                </c:pt>
              </c:numCache>
            </c:numRef>
          </c:val>
          <c:extLst xmlns:c16r2="http://schemas.microsoft.com/office/drawing/2015/06/chart">
            <c:ext xmlns:c16="http://schemas.microsoft.com/office/drawing/2014/chart" uri="{C3380CC4-5D6E-409C-BE32-E72D297353CC}">
              <c16:uniqueId val="{0000000D-10B2-4E09-9645-B2D488034C38}"/>
            </c:ext>
          </c:extLst>
        </c:ser>
        <c:dLbls>
          <c:showLegendKey val="0"/>
          <c:showVal val="0"/>
          <c:showCatName val="0"/>
          <c:showSerName val="0"/>
          <c:showPercent val="0"/>
          <c:showBubbleSize val="0"/>
        </c:dLbls>
        <c:gapWidth val="100"/>
        <c:axId val="272394496"/>
        <c:axId val="272400384"/>
      </c:barChart>
      <c:catAx>
        <c:axId val="272394496"/>
        <c:scaling>
          <c:orientation val="minMax"/>
        </c:scaling>
        <c:delete val="0"/>
        <c:axPos val="b"/>
        <c:numFmt formatCode="General" sourceLinked="1"/>
        <c:majorTickMark val="out"/>
        <c:minorTickMark val="none"/>
        <c:tickLblPos val="nextTo"/>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400384"/>
        <c:crosses val="autoZero"/>
        <c:auto val="1"/>
        <c:lblAlgn val="ctr"/>
        <c:lblOffset val="100"/>
        <c:tickLblSkip val="1"/>
        <c:tickMarkSkip val="1"/>
        <c:noMultiLvlLbl val="0"/>
      </c:catAx>
      <c:valAx>
        <c:axId val="272400384"/>
        <c:scaling>
          <c:orientation val="minMax"/>
        </c:scaling>
        <c:delete val="0"/>
        <c:axPos val="l"/>
        <c:majorGridlines>
          <c:spPr>
            <a:ln w="2311">
              <a:solidFill>
                <a:schemeClr val="tx1"/>
              </a:solidFill>
              <a:prstDash val="solid"/>
            </a:ln>
          </c:spPr>
        </c:majorGridlines>
        <c:numFmt formatCode="General" sourceLinked="1"/>
        <c:majorTickMark val="out"/>
        <c:minorTickMark val="none"/>
        <c:tickLblPos val="nextTo"/>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394496"/>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6"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Fee Income</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20721943620748709"/>
          <c:y val="2.8523205036149912E-2"/>
        </c:manualLayout>
      </c:layout>
      <c:overlay val="0"/>
      <c:spPr>
        <a:noFill/>
        <a:ln w="18521">
          <a:noFill/>
        </a:ln>
      </c:spPr>
    </c:title>
    <c:autoTitleDeleted val="0"/>
    <c:plotArea>
      <c:layout>
        <c:manualLayout>
          <c:layoutTarget val="inner"/>
          <c:xMode val="edge"/>
          <c:yMode val="edge"/>
          <c:x val="0.1407942238267148"/>
          <c:y val="0.18127490039840638"/>
          <c:w val="0.83574007220216606"/>
          <c:h val="0.69521912350597614"/>
        </c:manualLayout>
      </c:layout>
      <c:barChart>
        <c:barDir val="col"/>
        <c:grouping val="clustered"/>
        <c:varyColors val="0"/>
        <c:ser>
          <c:idx val="1"/>
          <c:order val="0"/>
          <c:tx>
            <c:strRef>
              <c:f>Sheet1!$B$1</c:f>
              <c:strCache>
                <c:ptCount val="1"/>
                <c:pt idx="0">
                  <c:v>2019 Q1 YTD Annualized</c:v>
                </c:pt>
              </c:strCache>
            </c:strRef>
          </c:tx>
          <c:spPr>
            <a:pattFill prst="wdDnDiag">
              <a:fgClr>
                <a:srgbClr xmlns:mc="http://schemas.openxmlformats.org/markup-compatibility/2006" xmlns:a14="http://schemas.microsoft.com/office/drawing/2010/main" val="FFFF00" mc:Ignorable="a14" a14:legacySpreadsheetColorIndex="33"/>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53</c:v>
                </c:pt>
                <c:pt idx="1">
                  <c:v>68</c:v>
                </c:pt>
                <c:pt idx="2">
                  <c:v>74</c:v>
                </c:pt>
                <c:pt idx="3">
                  <c:v>78</c:v>
                </c:pt>
                <c:pt idx="4">
                  <c:v>77</c:v>
                </c:pt>
                <c:pt idx="5">
                  <c:v>73</c:v>
                </c:pt>
                <c:pt idx="6">
                  <c:v>47</c:v>
                </c:pt>
              </c:numCache>
            </c:numRef>
          </c:val>
          <c:extLst xmlns:c16r2="http://schemas.microsoft.com/office/drawing/2015/06/chart">
            <c:ext xmlns:c16="http://schemas.microsoft.com/office/drawing/2014/chart" uri="{C3380CC4-5D6E-409C-BE32-E72D297353CC}">
              <c16:uniqueId val="{00000000-7A4A-4065-8172-76F1FF00B226}"/>
            </c:ext>
          </c:extLst>
        </c:ser>
        <c:ser>
          <c:idx val="0"/>
          <c:order val="1"/>
          <c:tx>
            <c:strRef>
              <c:f>Sheet1!$C$1</c:f>
              <c:strCache>
                <c:ptCount val="1"/>
                <c:pt idx="0">
                  <c:v>2020 Q1 YTD Annualized</c:v>
                </c:pt>
              </c:strCache>
            </c:strRef>
          </c:tx>
          <c:spPr>
            <a:solidFill>
              <a:srgbClr val="FFFF0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4A-4065-8172-76F1FF00B226}"/>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52</c:v>
                </c:pt>
                <c:pt idx="1">
                  <c:v>67</c:v>
                </c:pt>
                <c:pt idx="2">
                  <c:v>73</c:v>
                </c:pt>
                <c:pt idx="3">
                  <c:v>77</c:v>
                </c:pt>
                <c:pt idx="4">
                  <c:v>75</c:v>
                </c:pt>
                <c:pt idx="5">
                  <c:v>71</c:v>
                </c:pt>
                <c:pt idx="6">
                  <c:v>46</c:v>
                </c:pt>
              </c:numCache>
            </c:numRef>
          </c:val>
          <c:extLst xmlns:c16r2="http://schemas.microsoft.com/office/drawing/2015/06/chart">
            <c:ext xmlns:c16="http://schemas.microsoft.com/office/drawing/2014/chart" uri="{C3380CC4-5D6E-409C-BE32-E72D297353CC}">
              <c16:uniqueId val="{00000002-7A4A-4065-8172-76F1FF00B226}"/>
            </c:ext>
          </c:extLst>
        </c:ser>
        <c:dLbls>
          <c:showLegendKey val="0"/>
          <c:showVal val="0"/>
          <c:showCatName val="0"/>
          <c:showSerName val="0"/>
          <c:showPercent val="0"/>
          <c:showBubbleSize val="0"/>
        </c:dLbls>
        <c:gapWidth val="100"/>
        <c:axId val="272472320"/>
        <c:axId val="272482304"/>
      </c:barChart>
      <c:catAx>
        <c:axId val="27247232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482304"/>
        <c:crosses val="autoZero"/>
        <c:auto val="1"/>
        <c:lblAlgn val="ctr"/>
        <c:lblOffset val="100"/>
        <c:tickLblSkip val="1"/>
        <c:tickMarkSkip val="1"/>
        <c:noMultiLvlLbl val="0"/>
      </c:catAx>
      <c:valAx>
        <c:axId val="272482304"/>
        <c:scaling>
          <c:orientation val="minMax"/>
          <c:max val="10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Basis Points</a:t>
                </a:r>
              </a:p>
            </c:rich>
          </c:tx>
          <c:layout>
            <c:manualLayout>
              <c:xMode val="edge"/>
              <c:yMode val="edge"/>
              <c:x val="2.587567149772611E-2"/>
              <c:y val="0.43697767782549596"/>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472320"/>
        <c:crosses val="autoZero"/>
        <c:crossBetween val="between"/>
      </c:valAx>
      <c:spPr>
        <a:noFill/>
        <a:ln w="3175">
          <a:solidFill>
            <a:schemeClr val="tx1"/>
          </a:solidFill>
        </a:ln>
      </c:spPr>
    </c:plotArea>
    <c:legend>
      <c:legendPos val="r"/>
      <c:layout>
        <c:manualLayout>
          <c:xMode val="edge"/>
          <c:yMode val="edge"/>
          <c:x val="0.14369771769439019"/>
          <c:y val="0.18160542129726079"/>
          <c:w val="0.47822887983258067"/>
          <c:h val="6.9037309358409765E-2"/>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GDP Output Gap
 vs.
Federal Funds Rate</a:t>
            </a:r>
          </a:p>
        </c:rich>
      </c:tx>
      <c:layout>
        <c:manualLayout>
          <c:xMode val="edge"/>
          <c:yMode val="edge"/>
          <c:x val="0.28594507269789982"/>
          <c:y val="0"/>
        </c:manualLayout>
      </c:layout>
      <c:overlay val="0"/>
      <c:spPr>
        <a:noFill/>
        <a:ln w="19804">
          <a:noFill/>
        </a:ln>
      </c:spPr>
    </c:title>
    <c:autoTitleDeleted val="0"/>
    <c:plotArea>
      <c:layout>
        <c:manualLayout>
          <c:layoutTarget val="inner"/>
          <c:xMode val="edge"/>
          <c:yMode val="edge"/>
          <c:x val="8.4006462035541199E-2"/>
          <c:y val="0.15539518918985942"/>
          <c:w val="0.81098546042003228"/>
          <c:h val="0.76185827190268629"/>
        </c:manualLayout>
      </c:layout>
      <c:areaChart>
        <c:grouping val="standard"/>
        <c:varyColors val="0"/>
        <c:ser>
          <c:idx val="1"/>
          <c:order val="0"/>
          <c:tx>
            <c:strRef>
              <c:f>Sheet1!$B$1</c:f>
              <c:strCache>
                <c:ptCount val="1"/>
                <c:pt idx="0">
                  <c:v>Recession</c:v>
                </c:pt>
              </c:strCache>
            </c:strRef>
          </c:tx>
          <c:spPr>
            <a:solidFill>
              <a:schemeClr val="accent1"/>
            </a:solidFill>
            <a:ln w="9902">
              <a:noFill/>
              <a:prstDash val="solid"/>
            </a:ln>
          </c:spPr>
          <c:cat>
            <c:strRef>
              <c:f>Sheet1!$A$2:$A$107</c:f>
              <c:strCache>
                <c:ptCount val="105"/>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strCache>
            </c:strRef>
          </c:cat>
          <c:val>
            <c:numRef>
              <c:f>Sheet1!$B$2:$B$107</c:f>
              <c:numCache>
                <c:formatCode>General</c:formatCode>
                <c:ptCount val="106"/>
                <c:pt idx="24">
                  <c:v>0.06</c:v>
                </c:pt>
                <c:pt idx="25">
                  <c:v>0.06</c:v>
                </c:pt>
                <c:pt idx="26">
                  <c:v>0.06</c:v>
                </c:pt>
                <c:pt idx="27">
                  <c:v>0.06</c:v>
                </c:pt>
                <c:pt idx="51">
                  <c:v>0.06</c:v>
                </c:pt>
                <c:pt idx="52">
                  <c:v>0.06</c:v>
                </c:pt>
                <c:pt idx="53">
                  <c:v>0.06</c:v>
                </c:pt>
                <c:pt idx="54">
                  <c:v>0.06</c:v>
                </c:pt>
                <c:pt idx="55">
                  <c:v>0.06</c:v>
                </c:pt>
                <c:pt idx="56">
                  <c:v>0.06</c:v>
                </c:pt>
                <c:pt idx="57">
                  <c:v>0.06</c:v>
                </c:pt>
                <c:pt idx="58">
                  <c:v>0.06</c:v>
                </c:pt>
              </c:numCache>
            </c:numRef>
          </c:val>
          <c:extLst xmlns:c16r2="http://schemas.microsoft.com/office/drawing/2015/06/chart">
            <c:ext xmlns:c16="http://schemas.microsoft.com/office/drawing/2014/chart" uri="{C3380CC4-5D6E-409C-BE32-E72D297353CC}">
              <c16:uniqueId val="{00000000-A005-41F0-ABBD-301D79439E42}"/>
            </c:ext>
          </c:extLst>
        </c:ser>
        <c:ser>
          <c:idx val="2"/>
          <c:order val="1"/>
          <c:tx>
            <c:strRef>
              <c:f>Sheet1!$C$1</c:f>
              <c:strCache>
                <c:ptCount val="1"/>
                <c:pt idx="0">
                  <c:v>Output Gap (Left Axis)</c:v>
                </c:pt>
              </c:strCache>
            </c:strRef>
          </c:tx>
          <c:spPr>
            <a:solidFill>
              <a:schemeClr val="accent6">
                <a:lumMod val="75000"/>
              </a:schemeClr>
            </a:solidFill>
            <a:ln w="9902">
              <a:solidFill>
                <a:schemeClr val="tx1"/>
              </a:solidFill>
              <a:prstDash val="solid"/>
            </a:ln>
          </c:spPr>
          <c:cat>
            <c:strRef>
              <c:f>Sheet1!$A$2:$A$107</c:f>
              <c:strCache>
                <c:ptCount val="105"/>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strCache>
            </c:strRef>
          </c:cat>
          <c:val>
            <c:numRef>
              <c:f>Sheet1!$C$2:$C$107</c:f>
              <c:numCache>
                <c:formatCode>0.00%</c:formatCode>
                <c:ptCount val="106"/>
                <c:pt idx="0">
                  <c:v>-1.9400000000000001E-2</c:v>
                </c:pt>
                <c:pt idx="1">
                  <c:v>-2.3800000000000002E-2</c:v>
                </c:pt>
                <c:pt idx="2">
                  <c:v>-2.3300000000000001E-2</c:v>
                </c:pt>
                <c:pt idx="3">
                  <c:v>-2.4199999999999999E-2</c:v>
                </c:pt>
                <c:pt idx="4">
                  <c:v>-2.5399999999999999E-2</c:v>
                </c:pt>
                <c:pt idx="5">
                  <c:v>-1.61E-2</c:v>
                </c:pt>
                <c:pt idx="6">
                  <c:v>-1.4800000000000001E-2</c:v>
                </c:pt>
                <c:pt idx="7">
                  <c:v>-1.2200000000000001E-2</c:v>
                </c:pt>
                <c:pt idx="8">
                  <c:v>-1.26E-2</c:v>
                </c:pt>
                <c:pt idx="9">
                  <c:v>-5.8999999999999999E-3</c:v>
                </c:pt>
                <c:pt idx="10">
                  <c:v>-1.5E-3</c:v>
                </c:pt>
                <c:pt idx="11">
                  <c:v>-2.0999999999999999E-3</c:v>
                </c:pt>
                <c:pt idx="12">
                  <c:v>-6.9999999999999999E-4</c:v>
                </c:pt>
                <c:pt idx="13">
                  <c:v>2.9999999999999997E-4</c:v>
                </c:pt>
                <c:pt idx="14">
                  <c:v>4.5999999999999999E-3</c:v>
                </c:pt>
                <c:pt idx="15">
                  <c:v>1.2200000000000001E-2</c:v>
                </c:pt>
                <c:pt idx="16">
                  <c:v>1.14E-2</c:v>
                </c:pt>
                <c:pt idx="17">
                  <c:v>1.11E-2</c:v>
                </c:pt>
                <c:pt idx="18">
                  <c:v>1.52E-2</c:v>
                </c:pt>
                <c:pt idx="19">
                  <c:v>2.41E-2</c:v>
                </c:pt>
                <c:pt idx="20">
                  <c:v>1.83E-2</c:v>
                </c:pt>
                <c:pt idx="21">
                  <c:v>2.8500000000000001E-2</c:v>
                </c:pt>
                <c:pt idx="22">
                  <c:v>2.06E-2</c:v>
                </c:pt>
                <c:pt idx="23">
                  <c:v>1.7299999999999999E-2</c:v>
                </c:pt>
                <c:pt idx="24">
                  <c:v>5.3E-3</c:v>
                </c:pt>
                <c:pt idx="25">
                  <c:v>1.6999999999999999E-3</c:v>
                </c:pt>
                <c:pt idx="26">
                  <c:v>-1.0200000000000001E-2</c:v>
                </c:pt>
                <c:pt idx="27">
                  <c:v>-1.6E-2</c:v>
                </c:pt>
                <c:pt idx="28">
                  <c:v>-1.49E-2</c:v>
                </c:pt>
                <c:pt idx="29">
                  <c:v>-1.7399999999999999E-2</c:v>
                </c:pt>
                <c:pt idx="30">
                  <c:v>-2.01E-2</c:v>
                </c:pt>
                <c:pt idx="31">
                  <c:v>-2.6700000000000002E-2</c:v>
                </c:pt>
                <c:pt idx="32">
                  <c:v>-2.87E-2</c:v>
                </c:pt>
                <c:pt idx="33">
                  <c:v>-2.63E-2</c:v>
                </c:pt>
                <c:pt idx="34">
                  <c:v>-1.6400000000000001E-2</c:v>
                </c:pt>
                <c:pt idx="35">
                  <c:v>-1.11E-2</c:v>
                </c:pt>
                <c:pt idx="36">
                  <c:v>-1.1299999999999999E-2</c:v>
                </c:pt>
                <c:pt idx="37">
                  <c:v>-9.5999999999999992E-3</c:v>
                </c:pt>
                <c:pt idx="38">
                  <c:v>-6.1000000000000004E-3</c:v>
                </c:pt>
                <c:pt idx="39">
                  <c:v>-2.8999999999999998E-3</c:v>
                </c:pt>
                <c:pt idx="40">
                  <c:v>2.3E-3</c:v>
                </c:pt>
                <c:pt idx="41">
                  <c:v>2E-3</c:v>
                </c:pt>
                <c:pt idx="42">
                  <c:v>4.8999999999999998E-3</c:v>
                </c:pt>
                <c:pt idx="43">
                  <c:v>5.1000000000000004E-3</c:v>
                </c:pt>
                <c:pt idx="44">
                  <c:v>1.15E-2</c:v>
                </c:pt>
                <c:pt idx="45">
                  <c:v>8.8999999999999999E-3</c:v>
                </c:pt>
                <c:pt idx="46">
                  <c:v>4.1000000000000003E-3</c:v>
                </c:pt>
                <c:pt idx="47">
                  <c:v>6.4000000000000003E-3</c:v>
                </c:pt>
                <c:pt idx="48">
                  <c:v>1.6000000000000001E-3</c:v>
                </c:pt>
                <c:pt idx="49">
                  <c:v>3.8999999999999998E-3</c:v>
                </c:pt>
                <c:pt idx="50">
                  <c:v>5.4000000000000003E-3</c:v>
                </c:pt>
                <c:pt idx="51">
                  <c:v>3.8999999999999998E-3</c:v>
                </c:pt>
                <c:pt idx="52">
                  <c:v>-7.7000000000000002E-3</c:v>
                </c:pt>
                <c:pt idx="53">
                  <c:v>-7.4999999999999997E-3</c:v>
                </c:pt>
                <c:pt idx="54">
                  <c:v>-1.6799999999999999E-2</c:v>
                </c:pt>
                <c:pt idx="55">
                  <c:v>-4.1599999999999998E-2</c:v>
                </c:pt>
                <c:pt idx="56">
                  <c:v>-5.7000000000000002E-2</c:v>
                </c:pt>
                <c:pt idx="57">
                  <c:v>-6.1199999999999997E-2</c:v>
                </c:pt>
                <c:pt idx="58">
                  <c:v>-6.0699999999999997E-2</c:v>
                </c:pt>
                <c:pt idx="59">
                  <c:v>-5.3999999999999999E-2</c:v>
                </c:pt>
                <c:pt idx="60">
                  <c:v>-5.21E-2</c:v>
                </c:pt>
                <c:pt idx="61">
                  <c:v>-4.4999999999999998E-2</c:v>
                </c:pt>
                <c:pt idx="62">
                  <c:v>-4.07E-2</c:v>
                </c:pt>
                <c:pt idx="63">
                  <c:v>-3.6799999999999999E-2</c:v>
                </c:pt>
                <c:pt idx="64">
                  <c:v>-4.3099999999999999E-2</c:v>
                </c:pt>
                <c:pt idx="65">
                  <c:v>-3.8800000000000001E-2</c:v>
                </c:pt>
                <c:pt idx="66">
                  <c:v>-3.9600000000000003E-2</c:v>
                </c:pt>
                <c:pt idx="67">
                  <c:v>-3.1800000000000002E-2</c:v>
                </c:pt>
                <c:pt idx="68">
                  <c:v>-2.8500000000000001E-2</c:v>
                </c:pt>
                <c:pt idx="69">
                  <c:v>-2.7199999999999998E-2</c:v>
                </c:pt>
                <c:pt idx="70">
                  <c:v>-2.9499999999999998E-2</c:v>
                </c:pt>
                <c:pt idx="71">
                  <c:v>-3.27E-2</c:v>
                </c:pt>
                <c:pt idx="72">
                  <c:v>-2.9600000000000001E-2</c:v>
                </c:pt>
                <c:pt idx="73">
                  <c:v>-3.1399999999999997E-2</c:v>
                </c:pt>
                <c:pt idx="74">
                  <c:v>-2.7799999999999998E-2</c:v>
                </c:pt>
                <c:pt idx="75">
                  <c:v>-2.2100000000000002E-2</c:v>
                </c:pt>
                <c:pt idx="76">
                  <c:v>-2.8299999999999999E-2</c:v>
                </c:pt>
                <c:pt idx="77">
                  <c:v>-2.12E-2</c:v>
                </c:pt>
                <c:pt idx="78">
                  <c:v>-1.2800000000000001E-2</c:v>
                </c:pt>
                <c:pt idx="79">
                  <c:v>-1.1900000000000001E-2</c:v>
                </c:pt>
                <c:pt idx="80">
                  <c:v>-8.2000000000000007E-3</c:v>
                </c:pt>
                <c:pt idx="81">
                  <c:v>-5.5999999999999999E-3</c:v>
                </c:pt>
                <c:pt idx="82">
                  <c:v>-5.7999999999999996E-3</c:v>
                </c:pt>
                <c:pt idx="83">
                  <c:v>-8.6999999999999994E-3</c:v>
                </c:pt>
                <c:pt idx="84">
                  <c:v>-1.1299999999999999E-2</c:v>
                </c:pt>
                <c:pt idx="85">
                  <c:v>-9.7999999999999997E-3</c:v>
                </c:pt>
                <c:pt idx="86">
                  <c:v>-6.8999999999999999E-3</c:v>
                </c:pt>
                <c:pt idx="87">
                  <c:v>-6.4999999999999997E-3</c:v>
                </c:pt>
                <c:pt idx="88">
                  <c:v>-7.3000000000000001E-3</c:v>
                </c:pt>
                <c:pt idx="89">
                  <c:v>-4.8999999999999998E-3</c:v>
                </c:pt>
                <c:pt idx="90">
                  <c:v>0</c:v>
                </c:pt>
                <c:pt idx="91">
                  <c:v>2E-3</c:v>
                </c:pt>
                <c:pt idx="92">
                  <c:v>4.0000000000000001E-3</c:v>
                </c:pt>
                <c:pt idx="93">
                  <c:v>0.01</c:v>
                </c:pt>
                <c:pt idx="94">
                  <c:v>1.4999999999999999E-2</c:v>
                </c:pt>
                <c:pt idx="95">
                  <c:v>0.02</c:v>
                </c:pt>
                <c:pt idx="96" formatCode="General">
                  <c:v>0.02</c:v>
                </c:pt>
                <c:pt idx="97" formatCode="General">
                  <c:v>0.02</c:v>
                </c:pt>
                <c:pt idx="98" formatCode="General">
                  <c:v>0.02</c:v>
                </c:pt>
                <c:pt idx="99" formatCode="General">
                  <c:v>0.02</c:v>
                </c:pt>
                <c:pt idx="100" formatCode="General">
                  <c:v>-7.4999999999999997E-3</c:v>
                </c:pt>
                <c:pt idx="101" formatCode="General">
                  <c:v>-6.25E-2</c:v>
                </c:pt>
                <c:pt idx="102" formatCode="General">
                  <c:v>-5.5E-2</c:v>
                </c:pt>
                <c:pt idx="103" formatCode="General">
                  <c:v>-4.2500000000000003E-2</c:v>
                </c:pt>
              </c:numCache>
            </c:numRef>
          </c:val>
          <c:extLst xmlns:c16r2="http://schemas.microsoft.com/office/drawing/2015/06/chart">
            <c:ext xmlns:c16="http://schemas.microsoft.com/office/drawing/2014/chart" uri="{C3380CC4-5D6E-409C-BE32-E72D297353CC}">
              <c16:uniqueId val="{00000001-A005-41F0-ABBD-301D79439E42}"/>
            </c:ext>
          </c:extLst>
        </c:ser>
        <c:dLbls>
          <c:showLegendKey val="0"/>
          <c:showVal val="0"/>
          <c:showCatName val="0"/>
          <c:showSerName val="0"/>
          <c:showPercent val="0"/>
          <c:showBubbleSize val="0"/>
        </c:dLbls>
        <c:axId val="205525760"/>
        <c:axId val="205527296"/>
      </c:areaChart>
      <c:lineChart>
        <c:grouping val="standard"/>
        <c:varyColors val="0"/>
        <c:ser>
          <c:idx val="3"/>
          <c:order val="2"/>
          <c:tx>
            <c:strRef>
              <c:f>Sheet1!$D$1</c:f>
              <c:strCache>
                <c:ptCount val="1"/>
                <c:pt idx="0">
                  <c:v>Federal Funds Rate (Right Axis)</c:v>
                </c:pt>
              </c:strCache>
            </c:strRef>
          </c:tx>
          <c:spPr>
            <a:ln w="29706">
              <a:solidFill>
                <a:srgbClr val="0070C0"/>
              </a:solidFill>
              <a:prstDash val="solid"/>
            </a:ln>
          </c:spPr>
          <c:marker>
            <c:symbol val="none"/>
          </c:marker>
          <c:cat>
            <c:strRef>
              <c:f>Sheet1!$A$2:$A$107</c:f>
              <c:strCache>
                <c:ptCount val="105"/>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strCache>
            </c:strRef>
          </c:cat>
          <c:val>
            <c:numRef>
              <c:f>Sheet1!$D$2:$D$107</c:f>
              <c:numCache>
                <c:formatCode>General</c:formatCode>
                <c:ptCount val="106"/>
                <c:pt idx="0">
                  <c:v>5.8100000999999998E-2</c:v>
                </c:pt>
                <c:pt idx="1">
                  <c:v>6.0200001000000003E-2</c:v>
                </c:pt>
                <c:pt idx="2">
                  <c:v>5.7966666E-2</c:v>
                </c:pt>
                <c:pt idx="3">
                  <c:v>5.7200001E-2</c:v>
                </c:pt>
                <c:pt idx="4">
                  <c:v>5.3633331999999999E-2</c:v>
                </c:pt>
                <c:pt idx="5">
                  <c:v>5.2433331999999999E-2</c:v>
                </c:pt>
                <c:pt idx="6">
                  <c:v>5.3066666999999998E-2</c:v>
                </c:pt>
                <c:pt idx="7">
                  <c:v>5.2799999E-2</c:v>
                </c:pt>
                <c:pt idx="8">
                  <c:v>5.2766667000000003E-2</c:v>
                </c:pt>
                <c:pt idx="9">
                  <c:v>5.5233334000000002E-2</c:v>
                </c:pt>
                <c:pt idx="10">
                  <c:v>5.5333332999999998E-2</c:v>
                </c:pt>
                <c:pt idx="11">
                  <c:v>5.5066667E-2</c:v>
                </c:pt>
                <c:pt idx="12">
                  <c:v>5.5199999999999999E-2</c:v>
                </c:pt>
                <c:pt idx="13">
                  <c:v>5.4999998000000001E-2</c:v>
                </c:pt>
                <c:pt idx="14">
                  <c:v>5.5333334999999997E-2</c:v>
                </c:pt>
                <c:pt idx="15">
                  <c:v>4.8599999999999997E-2</c:v>
                </c:pt>
                <c:pt idx="16">
                  <c:v>4.7333333999999998E-2</c:v>
                </c:pt>
                <c:pt idx="17">
                  <c:v>4.7466665999999998E-2</c:v>
                </c:pt>
                <c:pt idx="18">
                  <c:v>5.0933332999999997E-2</c:v>
                </c:pt>
                <c:pt idx="19">
                  <c:v>5.3066666999999998E-2</c:v>
                </c:pt>
                <c:pt idx="20">
                  <c:v>5.6766666E-2</c:v>
                </c:pt>
                <c:pt idx="21">
                  <c:v>6.2733334000000002E-2</c:v>
                </c:pt>
                <c:pt idx="22">
                  <c:v>6.5199999999999994E-2</c:v>
                </c:pt>
                <c:pt idx="23">
                  <c:v>6.4733335000000003E-2</c:v>
                </c:pt>
                <c:pt idx="24">
                  <c:v>5.5933332000000002E-2</c:v>
                </c:pt>
                <c:pt idx="25">
                  <c:v>4.3266667000000002E-2</c:v>
                </c:pt>
                <c:pt idx="26">
                  <c:v>3.4966667E-2</c:v>
                </c:pt>
                <c:pt idx="27">
                  <c:v>2.1333332999999999E-2</c:v>
                </c:pt>
                <c:pt idx="28">
                  <c:v>1.7333332999999999E-2</c:v>
                </c:pt>
                <c:pt idx="29">
                  <c:v>1.7500000000000002E-2</c:v>
                </c:pt>
                <c:pt idx="30">
                  <c:v>1.7399999999999999E-2</c:v>
                </c:pt>
                <c:pt idx="31">
                  <c:v>1.4433333E-2</c:v>
                </c:pt>
                <c:pt idx="32">
                  <c:v>1.2500000000000001E-2</c:v>
                </c:pt>
                <c:pt idx="33">
                  <c:v>1.2466667000000001E-2</c:v>
                </c:pt>
                <c:pt idx="34">
                  <c:v>1.0166667000000001E-2</c:v>
                </c:pt>
                <c:pt idx="35">
                  <c:v>9.9666670000000002E-3</c:v>
                </c:pt>
                <c:pt idx="36">
                  <c:v>1.0033333E-2</c:v>
                </c:pt>
                <c:pt idx="37">
                  <c:v>1.01E-2</c:v>
                </c:pt>
                <c:pt idx="38">
                  <c:v>1.4333333E-2</c:v>
                </c:pt>
                <c:pt idx="39">
                  <c:v>1.95E-2</c:v>
                </c:pt>
                <c:pt idx="40">
                  <c:v>2.47E-2</c:v>
                </c:pt>
                <c:pt idx="41">
                  <c:v>2.9433332999999999E-2</c:v>
                </c:pt>
                <c:pt idx="42">
                  <c:v>3.4599999999999999E-2</c:v>
                </c:pt>
                <c:pt idx="43">
                  <c:v>3.9799999000000003E-2</c:v>
                </c:pt>
                <c:pt idx="44">
                  <c:v>4.4566666999999997E-2</c:v>
                </c:pt>
                <c:pt idx="45">
                  <c:v>4.9066666000000002E-2</c:v>
                </c:pt>
                <c:pt idx="46">
                  <c:v>5.2466666000000002E-2</c:v>
                </c:pt>
                <c:pt idx="47">
                  <c:v>5.2466666000000002E-2</c:v>
                </c:pt>
                <c:pt idx="48">
                  <c:v>5.2566667999999997E-2</c:v>
                </c:pt>
                <c:pt idx="49">
                  <c:v>5.2499999999999998E-2</c:v>
                </c:pt>
                <c:pt idx="50">
                  <c:v>5.0733333999999998E-2</c:v>
                </c:pt>
                <c:pt idx="51">
                  <c:v>4.4966666000000002E-2</c:v>
                </c:pt>
                <c:pt idx="52">
                  <c:v>3.1766666999999998E-2</c:v>
                </c:pt>
                <c:pt idx="53">
                  <c:v>2.0866666999999998E-2</c:v>
                </c:pt>
                <c:pt idx="54">
                  <c:v>1.9400000000000001E-2</c:v>
                </c:pt>
                <c:pt idx="55">
                  <c:v>5.0666670000000004E-3</c:v>
                </c:pt>
                <c:pt idx="56">
                  <c:v>1.8333329999999999E-3</c:v>
                </c:pt>
                <c:pt idx="57">
                  <c:v>1.8E-3</c:v>
                </c:pt>
                <c:pt idx="58">
                  <c:v>1.5666670000000001E-3</c:v>
                </c:pt>
                <c:pt idx="59">
                  <c:v>1.1999999999999999E-3</c:v>
                </c:pt>
                <c:pt idx="60">
                  <c:v>1.3333329999999999E-3</c:v>
                </c:pt>
                <c:pt idx="61">
                  <c:v>1.933333E-3</c:v>
                </c:pt>
                <c:pt idx="62">
                  <c:v>1.866667E-3</c:v>
                </c:pt>
                <c:pt idx="63">
                  <c:v>1.866667E-3</c:v>
                </c:pt>
                <c:pt idx="64">
                  <c:v>1.5666670000000001E-3</c:v>
                </c:pt>
                <c:pt idx="65">
                  <c:v>9.3333299999999995E-4</c:v>
                </c:pt>
                <c:pt idx="66">
                  <c:v>8.3333300000000001E-4</c:v>
                </c:pt>
                <c:pt idx="67">
                  <c:v>7.3333299999999997E-4</c:v>
                </c:pt>
                <c:pt idx="68">
                  <c:v>1.033333E-3</c:v>
                </c:pt>
                <c:pt idx="69">
                  <c:v>1.533333E-3</c:v>
                </c:pt>
                <c:pt idx="70">
                  <c:v>1.433333E-3</c:v>
                </c:pt>
                <c:pt idx="71">
                  <c:v>1.6000000000000001E-3</c:v>
                </c:pt>
                <c:pt idx="72">
                  <c:v>1.433333E-3</c:v>
                </c:pt>
                <c:pt idx="73">
                  <c:v>1.1666669999999999E-3</c:v>
                </c:pt>
                <c:pt idx="74">
                  <c:v>8.3333300000000001E-4</c:v>
                </c:pt>
                <c:pt idx="75">
                  <c:v>8.66667E-4</c:v>
                </c:pt>
                <c:pt idx="76">
                  <c:v>7.3333299999999997E-4</c:v>
                </c:pt>
                <c:pt idx="77">
                  <c:v>9.3333299999999995E-4</c:v>
                </c:pt>
                <c:pt idx="78">
                  <c:v>8.9999999999999998E-4</c:v>
                </c:pt>
                <c:pt idx="79">
                  <c:v>1E-3</c:v>
                </c:pt>
                <c:pt idx="80">
                  <c:v>1.1000000000000001E-3</c:v>
                </c:pt>
                <c:pt idx="81">
                  <c:v>1.2333330000000001E-3</c:v>
                </c:pt>
                <c:pt idx="82">
                  <c:v>1.366667E-3</c:v>
                </c:pt>
                <c:pt idx="83">
                  <c:v>1.6000000000000001E-3</c:v>
                </c:pt>
                <c:pt idx="84">
                  <c:v>3.5978020000000002E-3</c:v>
                </c:pt>
                <c:pt idx="85">
                  <c:v>3.6934070000000001E-3</c:v>
                </c:pt>
                <c:pt idx="86">
                  <c:v>3.9489130000000001E-3</c:v>
                </c:pt>
                <c:pt idx="87">
                  <c:v>4.4815219999999999E-3</c:v>
                </c:pt>
                <c:pt idx="88">
                  <c:v>6.9888889999999999E-3</c:v>
                </c:pt>
                <c:pt idx="89">
                  <c:v>9.4736260000000006E-3</c:v>
                </c:pt>
                <c:pt idx="90">
                  <c:v>1.1536957E-2</c:v>
                </c:pt>
                <c:pt idx="91">
                  <c:v>1.2046739000000001E-2</c:v>
                </c:pt>
                <c:pt idx="92">
                  <c:v>1.447E-2</c:v>
                </c:pt>
                <c:pt idx="93">
                  <c:v>1.7369230999999999E-2</c:v>
                </c:pt>
                <c:pt idx="94">
                  <c:v>1.9261957E-2</c:v>
                </c:pt>
                <c:pt idx="95">
                  <c:v>2.18E-2</c:v>
                </c:pt>
                <c:pt idx="96">
                  <c:v>2.4E-2</c:v>
                </c:pt>
                <c:pt idx="97">
                  <c:v>2.4E-2</c:v>
                </c:pt>
                <c:pt idx="98">
                  <c:v>2.1000000000000001E-2</c:v>
                </c:pt>
                <c:pt idx="99">
                  <c:v>1.6E-2</c:v>
                </c:pt>
                <c:pt idx="100">
                  <c:v>1.6E-2</c:v>
                </c:pt>
                <c:pt idx="101">
                  <c:v>1.0999999999999999E-2</c:v>
                </c:pt>
                <c:pt idx="102">
                  <c:v>1E-3</c:v>
                </c:pt>
              </c:numCache>
            </c:numRef>
          </c:val>
          <c:smooth val="0"/>
          <c:extLst xmlns:c16r2="http://schemas.microsoft.com/office/drawing/2015/06/chart">
            <c:ext xmlns:c16="http://schemas.microsoft.com/office/drawing/2014/chart" uri="{C3380CC4-5D6E-409C-BE32-E72D297353CC}">
              <c16:uniqueId val="{00000002-A005-41F0-ABBD-301D79439E42}"/>
            </c:ext>
          </c:extLst>
        </c:ser>
        <c:dLbls>
          <c:showLegendKey val="0"/>
          <c:showVal val="0"/>
          <c:showCatName val="0"/>
          <c:showSerName val="0"/>
          <c:showPercent val="0"/>
          <c:showBubbleSize val="0"/>
        </c:dLbls>
        <c:marker val="1"/>
        <c:smooth val="0"/>
        <c:axId val="205537280"/>
        <c:axId val="205538816"/>
      </c:lineChart>
      <c:catAx>
        <c:axId val="205525760"/>
        <c:scaling>
          <c:orientation val="minMax"/>
        </c:scaling>
        <c:delete val="0"/>
        <c:axPos val="b"/>
        <c:numFmt formatCode="General" sourceLinked="1"/>
        <c:majorTickMark val="out"/>
        <c:minorTickMark val="none"/>
        <c:tickLblPos val="nextTo"/>
        <c:spPr>
          <a:ln w="24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527296"/>
        <c:crosses val="autoZero"/>
        <c:auto val="1"/>
        <c:lblAlgn val="ctr"/>
        <c:lblOffset val="100"/>
        <c:tickLblSkip val="8"/>
        <c:tickMarkSkip val="4"/>
        <c:noMultiLvlLbl val="0"/>
      </c:catAx>
      <c:valAx>
        <c:axId val="205527296"/>
        <c:scaling>
          <c:orientation val="minMax"/>
          <c:max val="0.06"/>
          <c:min val="-0.08"/>
        </c:scaling>
        <c:delete val="0"/>
        <c:axPos val="l"/>
        <c:majorGridlines>
          <c:spPr>
            <a:ln w="2475">
              <a:solidFill>
                <a:schemeClr val="tx1"/>
              </a:solidFill>
              <a:prstDash val="solid"/>
            </a:ln>
          </c:spPr>
        </c:majorGridlines>
        <c:numFmt formatCode="0%" sourceLinked="0"/>
        <c:majorTickMark val="out"/>
        <c:minorTickMark val="none"/>
        <c:tickLblPos val="nextTo"/>
        <c:spPr>
          <a:ln w="24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525760"/>
        <c:crosses val="autoZero"/>
        <c:crossBetween val="midCat"/>
        <c:majorUnit val="0.01"/>
        <c:minorUnit val="0.01"/>
      </c:valAx>
      <c:catAx>
        <c:axId val="205537280"/>
        <c:scaling>
          <c:orientation val="minMax"/>
        </c:scaling>
        <c:delete val="1"/>
        <c:axPos val="b"/>
        <c:numFmt formatCode="General" sourceLinked="1"/>
        <c:majorTickMark val="out"/>
        <c:minorTickMark val="none"/>
        <c:tickLblPos val="nextTo"/>
        <c:crossAx val="205538816"/>
        <c:crosses val="autoZero"/>
        <c:auto val="1"/>
        <c:lblAlgn val="ctr"/>
        <c:lblOffset val="100"/>
        <c:noMultiLvlLbl val="0"/>
      </c:catAx>
      <c:valAx>
        <c:axId val="205538816"/>
        <c:scaling>
          <c:orientation val="minMax"/>
          <c:max val="7.0000000000000007E-2"/>
          <c:min val="0"/>
        </c:scaling>
        <c:delete val="0"/>
        <c:axPos val="r"/>
        <c:numFmt formatCode="0.0%" sourceLinked="0"/>
        <c:majorTickMark val="out"/>
        <c:minorTickMark val="none"/>
        <c:tickLblPos val="nextTo"/>
        <c:spPr>
          <a:ln w="24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5537280"/>
        <c:crosses val="max"/>
        <c:crossBetween val="midCat"/>
        <c:majorUnit val="5.0000000000000001E-3"/>
        <c:minorUnit val="5.0000000000000001E-3"/>
      </c:valAx>
      <c:spPr>
        <a:noFill/>
        <a:ln w="9902">
          <a:solidFill>
            <a:schemeClr val="tx1"/>
          </a:solidFill>
          <a:prstDash val="solid"/>
        </a:ln>
      </c:spPr>
    </c:plotArea>
    <c:legend>
      <c:legendPos val="r"/>
      <c:layout>
        <c:manualLayout>
          <c:xMode val="edge"/>
          <c:yMode val="edge"/>
          <c:x val="0.57316201255151611"/>
          <c:y val="0.15539518918985945"/>
          <c:w val="0.31595435465820126"/>
          <c:h val="0.18231456107828609"/>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40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Other Income </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2971876696064007"/>
          <c:y val="2.5828796148697677E-2"/>
        </c:manualLayout>
      </c:layout>
      <c:overlay val="0"/>
      <c:spPr>
        <a:noFill/>
        <a:ln w="18521">
          <a:noFill/>
        </a:ln>
      </c:spPr>
    </c:title>
    <c:autoTitleDeleted val="0"/>
    <c:plotArea>
      <c:layout>
        <c:manualLayout>
          <c:layoutTarget val="inner"/>
          <c:xMode val="edge"/>
          <c:yMode val="edge"/>
          <c:x val="0.10270270270270271"/>
          <c:y val="0.15562157106233893"/>
          <c:w val="0.86846846846846848"/>
          <c:h val="0.75075296555225479"/>
        </c:manualLayout>
      </c:layout>
      <c:barChart>
        <c:barDir val="col"/>
        <c:grouping val="clustered"/>
        <c:varyColors val="0"/>
        <c:ser>
          <c:idx val="2"/>
          <c:order val="0"/>
          <c:tx>
            <c:strRef>
              <c:f>Sheet1!$B$1</c:f>
              <c:strCache>
                <c:ptCount val="1"/>
                <c:pt idx="0">
                  <c:v>Other Income</c:v>
                </c:pt>
              </c:strCache>
            </c:strRef>
          </c:tx>
          <c:spPr>
            <a:solidFill>
              <a:srgbClr val="00B0F0"/>
            </a:solidFill>
            <a:ln w="9261">
              <a:solidFill>
                <a:schemeClr val="tx1"/>
              </a:solidFill>
              <a:prstDash val="solid"/>
            </a:ln>
          </c:spPr>
          <c:invertIfNegative val="0"/>
          <c:dPt>
            <c:idx val="16"/>
            <c:invertIfNegative val="0"/>
            <c:bubble3D val="0"/>
            <c:extLst xmlns:c16r2="http://schemas.microsoft.com/office/drawing/2015/06/chart">
              <c:ext xmlns:c16="http://schemas.microsoft.com/office/drawing/2014/chart" uri="{C3380CC4-5D6E-409C-BE32-E72D297353CC}">
                <c16:uniqueId val="{00000001-1D07-4246-BBFA-4B167E4D4859}"/>
              </c:ext>
            </c:extLst>
          </c:dPt>
          <c:dPt>
            <c:idx val="17"/>
            <c:invertIfNegative val="0"/>
            <c:bubble3D val="0"/>
            <c:extLst xmlns:c16r2="http://schemas.microsoft.com/office/drawing/2015/06/chart">
              <c:ext xmlns:c16="http://schemas.microsoft.com/office/drawing/2014/chart" uri="{C3380CC4-5D6E-409C-BE32-E72D297353CC}">
                <c16:uniqueId val="{00000003-1D07-4246-BBFA-4B167E4D4859}"/>
              </c:ext>
            </c:extLst>
          </c:dPt>
          <c:dPt>
            <c:idx val="18"/>
            <c:invertIfNegative val="0"/>
            <c:bubble3D val="0"/>
            <c:extLst xmlns:c16r2="http://schemas.microsoft.com/office/drawing/2015/06/chart">
              <c:ext xmlns:c16="http://schemas.microsoft.com/office/drawing/2014/chart" uri="{C3380CC4-5D6E-409C-BE32-E72D297353CC}">
                <c16:uniqueId val="{00000005-1D07-4246-BBFA-4B167E4D4859}"/>
              </c:ext>
            </c:extLst>
          </c:dPt>
          <c:dPt>
            <c:idx val="20"/>
            <c:invertIfNegative val="0"/>
            <c:bubble3D val="0"/>
            <c:spPr>
              <a:pattFill prst="wdDnDiag">
                <a:fgClr>
                  <a:srgbClr val="00B0F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7-1D07-4246-BBFA-4B167E4D4859}"/>
              </c:ext>
            </c:extLst>
          </c:dPt>
          <c:dPt>
            <c:idx val="21"/>
            <c:invertIfNegative val="0"/>
            <c:bubble3D val="0"/>
            <c:spPr>
              <a:pattFill prst="wdDnDiag">
                <a:fgClr>
                  <a:srgbClr val="00B0F0"/>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9-1D07-4246-BBFA-4B167E4D4859}"/>
              </c:ext>
            </c:extLst>
          </c:dPt>
          <c:dLbls>
            <c:numFmt formatCode="0.00" sourceLinked="0"/>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0.28999999999999998</c:v>
                </c:pt>
                <c:pt idx="1">
                  <c:v>0.36</c:v>
                </c:pt>
                <c:pt idx="2">
                  <c:v>0.36</c:v>
                </c:pt>
                <c:pt idx="3">
                  <c:v>0.4</c:v>
                </c:pt>
                <c:pt idx="4">
                  <c:v>0.37</c:v>
                </c:pt>
                <c:pt idx="5">
                  <c:v>0.43</c:v>
                </c:pt>
                <c:pt idx="6">
                  <c:v>0.44</c:v>
                </c:pt>
                <c:pt idx="7">
                  <c:v>0.49</c:v>
                </c:pt>
                <c:pt idx="8">
                  <c:v>0.5</c:v>
                </c:pt>
                <c:pt idx="9">
                  <c:v>0.41</c:v>
                </c:pt>
                <c:pt idx="10">
                  <c:v>0.55000000000000004</c:v>
                </c:pt>
                <c:pt idx="11">
                  <c:v>0.56999999999999995</c:v>
                </c:pt>
                <c:pt idx="12">
                  <c:v>0.71</c:v>
                </c:pt>
                <c:pt idx="13">
                  <c:v>0.68</c:v>
                </c:pt>
                <c:pt idx="14">
                  <c:v>0.68</c:v>
                </c:pt>
                <c:pt idx="15">
                  <c:v>0.71</c:v>
                </c:pt>
                <c:pt idx="16">
                  <c:v>0.75</c:v>
                </c:pt>
                <c:pt idx="17">
                  <c:v>0.73</c:v>
                </c:pt>
                <c:pt idx="18">
                  <c:v>0.77</c:v>
                </c:pt>
                <c:pt idx="19">
                  <c:v>0.8</c:v>
                </c:pt>
                <c:pt idx="20">
                  <c:v>0.77</c:v>
                </c:pt>
                <c:pt idx="21">
                  <c:v>0.85</c:v>
                </c:pt>
              </c:numCache>
            </c:numRef>
          </c:val>
          <c:extLst xmlns:c16r2="http://schemas.microsoft.com/office/drawing/2015/06/chart">
            <c:ext xmlns:c16="http://schemas.microsoft.com/office/drawing/2014/chart" uri="{C3380CC4-5D6E-409C-BE32-E72D297353CC}">
              <c16:uniqueId val="{0000000A-1D07-4246-BBFA-4B167E4D4859}"/>
            </c:ext>
          </c:extLst>
        </c:ser>
        <c:dLbls>
          <c:showLegendKey val="0"/>
          <c:showVal val="0"/>
          <c:showCatName val="0"/>
          <c:showSerName val="0"/>
          <c:showPercent val="0"/>
          <c:showBubbleSize val="0"/>
        </c:dLbls>
        <c:gapWidth val="100"/>
        <c:axId val="270957568"/>
        <c:axId val="270967552"/>
      </c:barChart>
      <c:catAx>
        <c:axId val="270957568"/>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0967552"/>
        <c:crosses val="autoZero"/>
        <c:auto val="1"/>
        <c:lblAlgn val="ctr"/>
        <c:lblOffset val="100"/>
        <c:tickLblSkip val="1"/>
        <c:tickMarkSkip val="1"/>
        <c:noMultiLvlLbl val="0"/>
      </c:catAx>
      <c:valAx>
        <c:axId val="270967552"/>
        <c:scaling>
          <c:orientation val="minMax"/>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0957568"/>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Other Income</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2068640224226112"/>
          <c:y val="1.9920271176286818E-2"/>
        </c:manualLayout>
      </c:layout>
      <c:overlay val="0"/>
      <c:spPr>
        <a:noFill/>
        <a:ln w="18521">
          <a:noFill/>
        </a:ln>
      </c:spPr>
    </c:title>
    <c:autoTitleDeleted val="0"/>
    <c:plotArea>
      <c:layout>
        <c:manualLayout>
          <c:layoutTarget val="inner"/>
          <c:xMode val="edge"/>
          <c:yMode val="edge"/>
          <c:x val="0.13523378672466405"/>
          <c:y val="0.14956303596689627"/>
          <c:w val="0.84130058524581186"/>
          <c:h val="0.76258970404533644"/>
        </c:manualLayout>
      </c:layout>
      <c:barChart>
        <c:barDir val="col"/>
        <c:grouping val="clustered"/>
        <c:varyColors val="0"/>
        <c:ser>
          <c:idx val="1"/>
          <c:order val="0"/>
          <c:tx>
            <c:strRef>
              <c:f>Sheet1!$B$1</c:f>
              <c:strCache>
                <c:ptCount val="1"/>
                <c:pt idx="0">
                  <c:v>2019 Q1 YTD Annualized</c:v>
                </c:pt>
              </c:strCache>
            </c:strRef>
          </c:tx>
          <c:spPr>
            <a:pattFill prst="wdDnDiag">
              <a:fgClr>
                <a:srgbClr val="00B0F0"/>
              </a:fgClr>
              <a:bgClr>
                <a:srgbClr xmlns:mc="http://schemas.openxmlformats.org/markup-compatibility/2006" xmlns:a14="http://schemas.microsoft.com/office/drawing/2010/main" val="FFFFFF" mc:Ignorable="a14" a14:legacySpreadsheetColorIndex="9"/>
              </a:bgClr>
            </a:pattFill>
            <a:ln w="927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26</c:v>
                </c:pt>
                <c:pt idx="1">
                  <c:v>40</c:v>
                </c:pt>
                <c:pt idx="2">
                  <c:v>48</c:v>
                </c:pt>
                <c:pt idx="3">
                  <c:v>60</c:v>
                </c:pt>
                <c:pt idx="4">
                  <c:v>66</c:v>
                </c:pt>
                <c:pt idx="5">
                  <c:v>74</c:v>
                </c:pt>
                <c:pt idx="6">
                  <c:v>92</c:v>
                </c:pt>
              </c:numCache>
            </c:numRef>
          </c:val>
          <c:extLst xmlns:c16r2="http://schemas.microsoft.com/office/drawing/2015/06/chart">
            <c:ext xmlns:c16="http://schemas.microsoft.com/office/drawing/2014/chart" uri="{C3380CC4-5D6E-409C-BE32-E72D297353CC}">
              <c16:uniqueId val="{00000000-3048-47F2-9399-A7B67CBCF828}"/>
            </c:ext>
          </c:extLst>
        </c:ser>
        <c:ser>
          <c:idx val="0"/>
          <c:order val="1"/>
          <c:tx>
            <c:strRef>
              <c:f>Sheet1!$C$1</c:f>
              <c:strCache>
                <c:ptCount val="1"/>
                <c:pt idx="0">
                  <c:v>2020 Q1 YTD Annualized</c:v>
                </c:pt>
              </c:strCache>
            </c:strRef>
          </c:tx>
          <c:spPr>
            <a:solidFill>
              <a:srgbClr val="00B0F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48-47F2-9399-A7B67CBCF828}"/>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23</c:v>
                </c:pt>
                <c:pt idx="1">
                  <c:v>36</c:v>
                </c:pt>
                <c:pt idx="2">
                  <c:v>47</c:v>
                </c:pt>
                <c:pt idx="3">
                  <c:v>53</c:v>
                </c:pt>
                <c:pt idx="4">
                  <c:v>65</c:v>
                </c:pt>
                <c:pt idx="5">
                  <c:v>64</c:v>
                </c:pt>
                <c:pt idx="6">
                  <c:v>78</c:v>
                </c:pt>
              </c:numCache>
            </c:numRef>
          </c:val>
          <c:extLst xmlns:c16r2="http://schemas.microsoft.com/office/drawing/2015/06/chart">
            <c:ext xmlns:c16="http://schemas.microsoft.com/office/drawing/2014/chart" uri="{C3380CC4-5D6E-409C-BE32-E72D297353CC}">
              <c16:uniqueId val="{00000002-3048-47F2-9399-A7B67CBCF828}"/>
            </c:ext>
          </c:extLst>
        </c:ser>
        <c:dLbls>
          <c:showLegendKey val="0"/>
          <c:showVal val="0"/>
          <c:showCatName val="0"/>
          <c:showSerName val="0"/>
          <c:showPercent val="0"/>
          <c:showBubbleSize val="0"/>
        </c:dLbls>
        <c:gapWidth val="100"/>
        <c:axId val="272063488"/>
        <c:axId val="272065280"/>
      </c:barChart>
      <c:catAx>
        <c:axId val="272063488"/>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900" b="1" i="0" u="none" strike="noStrike" baseline="0">
                <a:solidFill>
                  <a:schemeClr val="tx1"/>
                </a:solidFill>
                <a:latin typeface="+mn-lt"/>
                <a:ea typeface="Times New Roman"/>
                <a:cs typeface="Times New Roman"/>
              </a:defRPr>
            </a:pPr>
            <a:endParaRPr lang="en-US"/>
          </a:p>
        </c:txPr>
        <c:crossAx val="272065280"/>
        <c:crosses val="autoZero"/>
        <c:auto val="1"/>
        <c:lblAlgn val="ctr"/>
        <c:lblOffset val="100"/>
        <c:tickLblSkip val="1"/>
        <c:tickMarkSkip val="1"/>
        <c:noMultiLvlLbl val="0"/>
      </c:catAx>
      <c:valAx>
        <c:axId val="272065280"/>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Basis Points</a:t>
                </a:r>
              </a:p>
            </c:rich>
          </c:tx>
          <c:layout>
            <c:manualLayout>
              <c:xMode val="edge"/>
              <c:yMode val="edge"/>
              <c:x val="2.3320289623895252E-2"/>
              <c:y val="0.4096034971163533"/>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063488"/>
        <c:crosses val="autoZero"/>
        <c:crossBetween val="between"/>
      </c:valAx>
      <c:spPr>
        <a:noFill/>
        <a:ln w="3175">
          <a:solidFill>
            <a:schemeClr val="tx1"/>
          </a:solidFill>
        </a:ln>
      </c:spPr>
    </c:plotArea>
    <c:legend>
      <c:legendPos val="r"/>
      <c:layout>
        <c:manualLayout>
          <c:xMode val="edge"/>
          <c:yMode val="edge"/>
          <c:x val="0.22621285560395085"/>
          <c:y val="0.15096020675452565"/>
          <c:w val="0.49427177475221901"/>
          <c:h val="0.10290028061209608"/>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Provisions for Loan Losses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18896883097280573"/>
          <c:y val="2.8024363086732074E-3"/>
        </c:manualLayout>
      </c:layout>
      <c:overlay val="0"/>
      <c:spPr>
        <a:noFill/>
        <a:ln w="18484">
          <a:noFill/>
        </a:ln>
      </c:spPr>
    </c:title>
    <c:autoTitleDeleted val="0"/>
    <c:plotArea>
      <c:layout>
        <c:manualLayout>
          <c:layoutTarget val="inner"/>
          <c:xMode val="edge"/>
          <c:yMode val="edge"/>
          <c:x val="0.10727272727272727"/>
          <c:y val="0.19207222504119381"/>
          <c:w val="0.86545454545454548"/>
          <c:h val="0.74232131554930791"/>
        </c:manualLayout>
      </c:layout>
      <c:barChart>
        <c:barDir val="col"/>
        <c:grouping val="clustered"/>
        <c:varyColors val="0"/>
        <c:ser>
          <c:idx val="5"/>
          <c:order val="0"/>
          <c:tx>
            <c:strRef>
              <c:f>Sheet1!$B$1</c:f>
              <c:strCache>
                <c:ptCount val="1"/>
                <c:pt idx="0">
                  <c:v>PLL</c:v>
                </c:pt>
              </c:strCache>
            </c:strRef>
          </c:tx>
          <c:spPr>
            <a:solidFill>
              <a:srgbClr val="7030A0"/>
            </a:solidFill>
            <a:ln w="9242">
              <a:solidFill>
                <a:schemeClr val="tx1"/>
              </a:solidFill>
              <a:prstDash val="solid"/>
            </a:ln>
          </c:spPr>
          <c:invertIfNegative val="0"/>
          <c:dPt>
            <c:idx val="17"/>
            <c:invertIfNegative val="0"/>
            <c:bubble3D val="0"/>
            <c:extLst xmlns:c16r2="http://schemas.microsoft.com/office/drawing/2015/06/chart">
              <c:ext xmlns:c16="http://schemas.microsoft.com/office/drawing/2014/chart" uri="{C3380CC4-5D6E-409C-BE32-E72D297353CC}">
                <c16:uniqueId val="{00000001-C446-4432-878E-5E3E862784DA}"/>
              </c:ext>
            </c:extLst>
          </c:dPt>
          <c:dPt>
            <c:idx val="18"/>
            <c:invertIfNegative val="0"/>
            <c:bubble3D val="0"/>
            <c:extLst xmlns:c16r2="http://schemas.microsoft.com/office/drawing/2015/06/chart">
              <c:ext xmlns:c16="http://schemas.microsoft.com/office/drawing/2014/chart" uri="{C3380CC4-5D6E-409C-BE32-E72D297353CC}">
                <c16:uniqueId val="{00000003-C446-4432-878E-5E3E862784DA}"/>
              </c:ext>
            </c:extLst>
          </c:dPt>
          <c:dPt>
            <c:idx val="19"/>
            <c:invertIfNegative val="0"/>
            <c:bubble3D val="0"/>
            <c:extLst xmlns:c16r2="http://schemas.microsoft.com/office/drawing/2015/06/chart">
              <c:ext xmlns:c16="http://schemas.microsoft.com/office/drawing/2014/chart" uri="{C3380CC4-5D6E-409C-BE32-E72D297353CC}">
                <c16:uniqueId val="{00000005-C446-4432-878E-5E3E862784DA}"/>
              </c:ext>
            </c:extLst>
          </c:dPt>
          <c:dPt>
            <c:idx val="20"/>
            <c:invertIfNegative val="0"/>
            <c:bubble3D val="0"/>
            <c:spPr>
              <a:pattFill prst="wdDnDiag">
                <a:fgClr>
                  <a:srgbClr val="7030A0"/>
                </a:fgClr>
                <a:bgClr>
                  <a:schemeClr val="bg1"/>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7-C446-4432-878E-5E3E862784DA}"/>
              </c:ext>
            </c:extLst>
          </c:dPt>
          <c:dPt>
            <c:idx val="21"/>
            <c:invertIfNegative val="0"/>
            <c:bubble3D val="0"/>
            <c:spPr>
              <a:pattFill prst="wdDnDiag">
                <a:fgClr>
                  <a:srgbClr val="7030A0"/>
                </a:fgClr>
                <a:bgClr>
                  <a:schemeClr val="bg1"/>
                </a:bgClr>
              </a:pattFill>
              <a:ln w="9242">
                <a:solidFill>
                  <a:schemeClr val="tx1"/>
                </a:solidFill>
                <a:prstDash val="solid"/>
              </a:ln>
            </c:spPr>
            <c:extLst xmlns:c16r2="http://schemas.microsoft.com/office/drawing/2015/06/chart">
              <c:ext xmlns:c16="http://schemas.microsoft.com/office/drawing/2014/chart" uri="{C3380CC4-5D6E-409C-BE32-E72D297353CC}">
                <c16:uniqueId val="{00000009-C446-4432-878E-5E3E862784DA}"/>
              </c:ext>
            </c:extLst>
          </c:dPt>
          <c:dLbls>
            <c:numFmt formatCode="0.00" sourceLinked="0"/>
            <c:spPr>
              <a:noFill/>
              <a:ln w="18484">
                <a:noFill/>
              </a:ln>
            </c:spPr>
            <c:txPr>
              <a:bodyPr wrap="square" lIns="38100" tIns="19050" rIns="38100" bIns="19050" anchor="ctr">
                <a:spAutoFit/>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0.31</c:v>
                </c:pt>
                <c:pt idx="1">
                  <c:v>0.33</c:v>
                </c:pt>
                <c:pt idx="2">
                  <c:v>0.35</c:v>
                </c:pt>
                <c:pt idx="3">
                  <c:v>0.34</c:v>
                </c:pt>
                <c:pt idx="4">
                  <c:v>0.35</c:v>
                </c:pt>
                <c:pt idx="5">
                  <c:v>0.39</c:v>
                </c:pt>
                <c:pt idx="6">
                  <c:v>0.31</c:v>
                </c:pt>
                <c:pt idx="7">
                  <c:v>0.43</c:v>
                </c:pt>
                <c:pt idx="8">
                  <c:v>0.85</c:v>
                </c:pt>
                <c:pt idx="9">
                  <c:v>1.1100000000000001</c:v>
                </c:pt>
                <c:pt idx="10">
                  <c:v>0.78</c:v>
                </c:pt>
                <c:pt idx="11">
                  <c:v>0.5</c:v>
                </c:pt>
                <c:pt idx="12">
                  <c:v>0.35</c:v>
                </c:pt>
                <c:pt idx="13">
                  <c:v>0.26</c:v>
                </c:pt>
                <c:pt idx="14">
                  <c:v>0.28000000000000003</c:v>
                </c:pt>
                <c:pt idx="15">
                  <c:v>0.34</c:v>
                </c:pt>
                <c:pt idx="16">
                  <c:v>0.4</c:v>
                </c:pt>
                <c:pt idx="17">
                  <c:v>0.47</c:v>
                </c:pt>
                <c:pt idx="18">
                  <c:v>0.46</c:v>
                </c:pt>
                <c:pt idx="19">
                  <c:v>0.43</c:v>
                </c:pt>
                <c:pt idx="20">
                  <c:v>0.75</c:v>
                </c:pt>
                <c:pt idx="21">
                  <c:v>0.8</c:v>
                </c:pt>
              </c:numCache>
            </c:numRef>
          </c:val>
          <c:extLst xmlns:c16r2="http://schemas.microsoft.com/office/drawing/2015/06/chart">
            <c:ext xmlns:c16="http://schemas.microsoft.com/office/drawing/2014/chart" uri="{C3380CC4-5D6E-409C-BE32-E72D297353CC}">
              <c16:uniqueId val="{0000000A-C446-4432-878E-5E3E862784DA}"/>
            </c:ext>
          </c:extLst>
        </c:ser>
        <c:dLbls>
          <c:showLegendKey val="0"/>
          <c:showVal val="0"/>
          <c:showCatName val="0"/>
          <c:showSerName val="0"/>
          <c:showPercent val="0"/>
          <c:showBubbleSize val="0"/>
        </c:dLbls>
        <c:gapWidth val="100"/>
        <c:axId val="272288768"/>
        <c:axId val="272110336"/>
      </c:barChart>
      <c:catAx>
        <c:axId val="272288768"/>
        <c:scaling>
          <c:orientation val="minMax"/>
        </c:scaling>
        <c:delete val="0"/>
        <c:axPos val="b"/>
        <c:numFmt formatCode="General" sourceLinked="1"/>
        <c:majorTickMark val="out"/>
        <c:minorTickMark val="none"/>
        <c:tickLblPos val="high"/>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110336"/>
        <c:crosses val="autoZero"/>
        <c:auto val="1"/>
        <c:lblAlgn val="ctr"/>
        <c:lblOffset val="100"/>
        <c:tickLblSkip val="1"/>
        <c:tickMarkSkip val="1"/>
        <c:noMultiLvlLbl val="0"/>
      </c:catAx>
      <c:valAx>
        <c:axId val="272110336"/>
        <c:scaling>
          <c:orientation val="minMax"/>
        </c:scaling>
        <c:delete val="0"/>
        <c:axPos val="l"/>
        <c:majorGridlines>
          <c:spPr>
            <a:ln w="2311">
              <a:solidFill>
                <a:schemeClr val="tx1"/>
              </a:solidFill>
              <a:prstDash val="solid"/>
            </a:ln>
          </c:spPr>
        </c:majorGridlines>
        <c:numFmt formatCode="General" sourceLinked="1"/>
        <c:majorTickMark val="out"/>
        <c:minorTickMark val="none"/>
        <c:tickLblPos val="nextTo"/>
        <c:spPr>
          <a:ln w="2311">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288768"/>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6"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 for Loan Losses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21091803445343979"/>
          <c:y val="2.8421061124668081E-3"/>
        </c:manualLayout>
      </c:layout>
      <c:overlay val="0"/>
      <c:spPr>
        <a:noFill/>
        <a:ln w="18521">
          <a:noFill/>
        </a:ln>
      </c:spPr>
    </c:title>
    <c:autoTitleDeleted val="0"/>
    <c:plotArea>
      <c:layout>
        <c:manualLayout>
          <c:layoutTarget val="inner"/>
          <c:xMode val="edge"/>
          <c:yMode val="edge"/>
          <c:x val="0.11732851985559567"/>
          <c:y val="0.18298358163193951"/>
          <c:w val="0.84476534296028882"/>
          <c:h val="0.73102259341006115"/>
        </c:manualLayout>
      </c:layout>
      <c:barChart>
        <c:barDir val="col"/>
        <c:grouping val="clustered"/>
        <c:varyColors val="0"/>
        <c:ser>
          <c:idx val="1"/>
          <c:order val="0"/>
          <c:tx>
            <c:strRef>
              <c:f>Sheet1!$B$1</c:f>
              <c:strCache>
                <c:ptCount val="1"/>
                <c:pt idx="0">
                  <c:v>2019 Q2 YTD Annualized</c:v>
                </c:pt>
              </c:strCache>
            </c:strRef>
          </c:tx>
          <c:spPr>
            <a:pattFill prst="wdDnDiag">
              <a:fgClr>
                <a:srgbClr val="7030A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28</c:v>
                </c:pt>
                <c:pt idx="1">
                  <c:v>24</c:v>
                </c:pt>
                <c:pt idx="2">
                  <c:v>27</c:v>
                </c:pt>
                <c:pt idx="3">
                  <c:v>30</c:v>
                </c:pt>
                <c:pt idx="4">
                  <c:v>32</c:v>
                </c:pt>
                <c:pt idx="5">
                  <c:v>33</c:v>
                </c:pt>
                <c:pt idx="6">
                  <c:v>49</c:v>
                </c:pt>
              </c:numCache>
            </c:numRef>
          </c:val>
          <c:extLst xmlns:c16r2="http://schemas.microsoft.com/office/drawing/2015/06/chart">
            <c:ext xmlns:c16="http://schemas.microsoft.com/office/drawing/2014/chart" uri="{C3380CC4-5D6E-409C-BE32-E72D297353CC}">
              <c16:uniqueId val="{00000000-20D6-476B-8F61-3DB36CFFD26D}"/>
            </c:ext>
          </c:extLst>
        </c:ser>
        <c:ser>
          <c:idx val="0"/>
          <c:order val="1"/>
          <c:tx>
            <c:strRef>
              <c:f>Sheet1!$C$1</c:f>
              <c:strCache>
                <c:ptCount val="1"/>
                <c:pt idx="0">
                  <c:v>2020 Q2 YTD Annualized</c:v>
                </c:pt>
              </c:strCache>
            </c:strRef>
          </c:tx>
          <c:spPr>
            <a:solidFill>
              <a:srgbClr val="7030A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D6-476B-8F61-3DB36CFFD26D}"/>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22</c:v>
                </c:pt>
                <c:pt idx="1">
                  <c:v>20</c:v>
                </c:pt>
                <c:pt idx="2">
                  <c:v>23</c:v>
                </c:pt>
                <c:pt idx="3">
                  <c:v>29</c:v>
                </c:pt>
                <c:pt idx="4">
                  <c:v>33</c:v>
                </c:pt>
                <c:pt idx="5">
                  <c:v>41</c:v>
                </c:pt>
                <c:pt idx="6">
                  <c:v>69</c:v>
                </c:pt>
              </c:numCache>
            </c:numRef>
          </c:val>
          <c:extLst xmlns:c16r2="http://schemas.microsoft.com/office/drawing/2015/06/chart">
            <c:ext xmlns:c16="http://schemas.microsoft.com/office/drawing/2014/chart" uri="{C3380CC4-5D6E-409C-BE32-E72D297353CC}">
              <c16:uniqueId val="{00000002-20D6-476B-8F61-3DB36CFFD26D}"/>
            </c:ext>
          </c:extLst>
        </c:ser>
        <c:dLbls>
          <c:showLegendKey val="0"/>
          <c:showVal val="0"/>
          <c:showCatName val="0"/>
          <c:showSerName val="0"/>
          <c:showPercent val="0"/>
          <c:showBubbleSize val="0"/>
        </c:dLbls>
        <c:gapWidth val="100"/>
        <c:axId val="272141312"/>
        <c:axId val="272155392"/>
      </c:barChart>
      <c:catAx>
        <c:axId val="27214131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155392"/>
        <c:crosses val="autoZero"/>
        <c:auto val="1"/>
        <c:lblAlgn val="ctr"/>
        <c:lblOffset val="100"/>
        <c:tickLblSkip val="1"/>
        <c:tickMarkSkip val="1"/>
        <c:noMultiLvlLbl val="0"/>
      </c:catAx>
      <c:valAx>
        <c:axId val="272155392"/>
        <c:scaling>
          <c:orientation val="minMax"/>
          <c:max val="90"/>
          <c:min val="15"/>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2.7034582825034201E-3"/>
              <c:y val="0.41775149759112401"/>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141312"/>
        <c:crosses val="autoZero"/>
        <c:crossBetween val="between"/>
        <c:majorUnit val="5"/>
      </c:valAx>
      <c:spPr>
        <a:noFill/>
        <a:ln w="3175">
          <a:solidFill>
            <a:schemeClr val="tx1"/>
          </a:solidFill>
        </a:ln>
      </c:spPr>
    </c:plotArea>
    <c:legend>
      <c:legendPos val="r"/>
      <c:layout>
        <c:manualLayout>
          <c:xMode val="edge"/>
          <c:yMode val="edge"/>
          <c:x val="0.33514056781634688"/>
          <c:y val="0.1844045226265803"/>
          <c:w val="0.47258095819008539"/>
          <c:h val="0.12606480925323948"/>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Income </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(Percent of Average Assets)</a:t>
            </a:r>
            <a:endParaRPr lang="en-US" sz="1600" b="1" i="0" u="none" strike="noStrike" baseline="0" dirty="0">
              <a:solidFill>
                <a:srgbClr val="000000"/>
              </a:solidFill>
              <a:latin typeface="+mn-lt"/>
              <a:cs typeface="Calibri"/>
            </a:endParaRPr>
          </a:p>
        </c:rich>
      </c:tx>
      <c:layout>
        <c:manualLayout>
          <c:xMode val="edge"/>
          <c:yMode val="edge"/>
          <c:x val="0.20996022075901113"/>
          <c:y val="1.622331893181595E-3"/>
        </c:manualLayout>
      </c:layout>
      <c:overlay val="0"/>
      <c:spPr>
        <a:noFill/>
        <a:ln w="18521">
          <a:noFill/>
        </a:ln>
      </c:spPr>
    </c:title>
    <c:autoTitleDeleted val="0"/>
    <c:plotArea>
      <c:layout>
        <c:manualLayout>
          <c:layoutTarget val="inner"/>
          <c:xMode val="edge"/>
          <c:yMode val="edge"/>
          <c:x val="0.14234234234234233"/>
          <c:y val="0.12948207171314741"/>
          <c:w val="0.83603603603603605"/>
          <c:h val="0.79700385551267394"/>
        </c:manualLayout>
      </c:layout>
      <c:barChart>
        <c:barDir val="col"/>
        <c:grouping val="clustered"/>
        <c:varyColors val="0"/>
        <c:ser>
          <c:idx val="2"/>
          <c:order val="0"/>
          <c:tx>
            <c:strRef>
              <c:f>Sheet1!$B$1</c:f>
              <c:strCache>
                <c:ptCount val="1"/>
                <c:pt idx="0">
                  <c:v>Other Income</c:v>
                </c:pt>
              </c:strCache>
            </c:strRef>
          </c:tx>
          <c:spPr>
            <a:solidFill>
              <a:schemeClr val="accent4">
                <a:lumMod val="60000"/>
                <a:lumOff val="40000"/>
              </a:schemeClr>
            </a:solidFill>
            <a:ln w="9261">
              <a:solidFill>
                <a:schemeClr val="tx1"/>
              </a:solidFill>
              <a:prstDash val="solid"/>
            </a:ln>
          </c:spPr>
          <c:invertIfNegative val="0"/>
          <c:dPt>
            <c:idx val="15"/>
            <c:invertIfNegative val="0"/>
            <c:bubble3D val="0"/>
            <c:extLst xmlns:c16r2="http://schemas.microsoft.com/office/drawing/2015/06/chart">
              <c:ext xmlns:c16="http://schemas.microsoft.com/office/drawing/2014/chart" uri="{C3380CC4-5D6E-409C-BE32-E72D297353CC}">
                <c16:uniqueId val="{00000001-58AD-4BB8-80FA-F91C0750823F}"/>
              </c:ext>
            </c:extLst>
          </c:dPt>
          <c:dPt>
            <c:idx val="16"/>
            <c:invertIfNegative val="0"/>
            <c:bubble3D val="0"/>
            <c:extLst xmlns:c16r2="http://schemas.microsoft.com/office/drawing/2015/06/chart">
              <c:ext xmlns:c16="http://schemas.microsoft.com/office/drawing/2014/chart" uri="{C3380CC4-5D6E-409C-BE32-E72D297353CC}">
                <c16:uniqueId val="{00000003-58AD-4BB8-80FA-F91C0750823F}"/>
              </c:ext>
            </c:extLst>
          </c:dPt>
          <c:dPt>
            <c:idx val="17"/>
            <c:invertIfNegative val="0"/>
            <c:bubble3D val="0"/>
            <c:extLst xmlns:c16r2="http://schemas.microsoft.com/office/drawing/2015/06/chart">
              <c:ext xmlns:c16="http://schemas.microsoft.com/office/drawing/2014/chart" uri="{C3380CC4-5D6E-409C-BE32-E72D297353CC}">
                <c16:uniqueId val="{00000005-58AD-4BB8-80FA-F91C0750823F}"/>
              </c:ext>
            </c:extLst>
          </c:dPt>
          <c:dPt>
            <c:idx val="18"/>
            <c:invertIfNegative val="0"/>
            <c:bubble3D val="0"/>
            <c:extLst xmlns:c16r2="http://schemas.microsoft.com/office/drawing/2015/06/chart">
              <c:ext xmlns:c16="http://schemas.microsoft.com/office/drawing/2014/chart" uri="{C3380CC4-5D6E-409C-BE32-E72D297353CC}">
                <c16:uniqueId val="{00000007-58AD-4BB8-80FA-F91C0750823F}"/>
              </c:ext>
            </c:extLst>
          </c:dPt>
          <c:dPt>
            <c:idx val="19"/>
            <c:invertIfNegative val="0"/>
            <c:bubble3D val="0"/>
            <c:extLst xmlns:c16r2="http://schemas.microsoft.com/office/drawing/2015/06/chart">
              <c:ext xmlns:c16="http://schemas.microsoft.com/office/drawing/2014/chart" uri="{C3380CC4-5D6E-409C-BE32-E72D297353CC}">
                <c16:uniqueId val="{00000009-58AD-4BB8-80FA-F91C0750823F}"/>
              </c:ext>
            </c:extLst>
          </c:dPt>
          <c:dPt>
            <c:idx val="20"/>
            <c:invertIfNegative val="0"/>
            <c:bubble3D val="0"/>
            <c:spPr>
              <a:pattFill prst="wdDnDiag">
                <a:fgClr>
                  <a:schemeClr val="accent4">
                    <a:lumMod val="60000"/>
                    <a:lumOff val="40000"/>
                  </a:schemeClr>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B-58AD-4BB8-80FA-F91C0750823F}"/>
              </c:ext>
            </c:extLst>
          </c:dPt>
          <c:dPt>
            <c:idx val="21"/>
            <c:invertIfNegative val="0"/>
            <c:bubble3D val="0"/>
            <c:spPr>
              <a:pattFill prst="wdDnDiag">
                <a:fgClr>
                  <a:schemeClr val="accent4">
                    <a:lumMod val="60000"/>
                    <a:lumOff val="40000"/>
                  </a:schemeClr>
                </a:fgClr>
                <a:bgClr>
                  <a:schemeClr val="bg1"/>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D-58AD-4BB8-80FA-F91C0750823F}"/>
              </c:ext>
            </c:extLst>
          </c:dPt>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102</c:v>
                </c:pt>
                <c:pt idx="1">
                  <c:v>95</c:v>
                </c:pt>
                <c:pt idx="2">
                  <c:v>107</c:v>
                </c:pt>
                <c:pt idx="3">
                  <c:v>104</c:v>
                </c:pt>
                <c:pt idx="4">
                  <c:v>95</c:v>
                </c:pt>
                <c:pt idx="5">
                  <c:v>85</c:v>
                </c:pt>
                <c:pt idx="6">
                  <c:v>82</c:v>
                </c:pt>
                <c:pt idx="7">
                  <c:v>64</c:v>
                </c:pt>
                <c:pt idx="8">
                  <c:v>31</c:v>
                </c:pt>
                <c:pt idx="9">
                  <c:v>18</c:v>
                </c:pt>
                <c:pt idx="10">
                  <c:v>50</c:v>
                </c:pt>
                <c:pt idx="11">
                  <c:v>68</c:v>
                </c:pt>
                <c:pt idx="12">
                  <c:v>84</c:v>
                </c:pt>
                <c:pt idx="13">
                  <c:v>77</c:v>
                </c:pt>
                <c:pt idx="14">
                  <c:v>80</c:v>
                </c:pt>
                <c:pt idx="15">
                  <c:v>75</c:v>
                </c:pt>
                <c:pt idx="16">
                  <c:v>76</c:v>
                </c:pt>
                <c:pt idx="17">
                  <c:v>77</c:v>
                </c:pt>
                <c:pt idx="18">
                  <c:v>91</c:v>
                </c:pt>
                <c:pt idx="19">
                  <c:v>93</c:v>
                </c:pt>
                <c:pt idx="20">
                  <c:v>50</c:v>
                </c:pt>
                <c:pt idx="21">
                  <c:v>35</c:v>
                </c:pt>
              </c:numCache>
            </c:numRef>
          </c:val>
          <c:extLst xmlns:c16r2="http://schemas.microsoft.com/office/drawing/2015/06/chart">
            <c:ext xmlns:c16="http://schemas.microsoft.com/office/drawing/2014/chart" uri="{C3380CC4-5D6E-409C-BE32-E72D297353CC}">
              <c16:uniqueId val="{0000000E-58AD-4BB8-80FA-F91C0750823F}"/>
            </c:ext>
          </c:extLst>
        </c:ser>
        <c:dLbls>
          <c:showLegendKey val="0"/>
          <c:showVal val="0"/>
          <c:showCatName val="0"/>
          <c:showSerName val="0"/>
          <c:showPercent val="0"/>
          <c:showBubbleSize val="0"/>
        </c:dLbls>
        <c:gapWidth val="100"/>
        <c:axId val="265761152"/>
        <c:axId val="265762688"/>
      </c:barChart>
      <c:catAx>
        <c:axId val="26576115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5762688"/>
        <c:crosses val="autoZero"/>
        <c:auto val="1"/>
        <c:lblAlgn val="ctr"/>
        <c:lblOffset val="100"/>
        <c:tickLblSkip val="1"/>
        <c:tickMarkSkip val="1"/>
        <c:noMultiLvlLbl val="0"/>
      </c:catAx>
      <c:valAx>
        <c:axId val="265762688"/>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1.8018018018018018E-3"/>
              <c:y val="0.42828685258964144"/>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65761152"/>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Return on Assets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15581883801817278"/>
          <c:y val="1.622331893181595E-3"/>
        </c:manualLayout>
      </c:layout>
      <c:overlay val="0"/>
      <c:spPr>
        <a:noFill/>
        <a:ln w="18521">
          <a:noFill/>
        </a:ln>
      </c:spPr>
    </c:title>
    <c:autoTitleDeleted val="0"/>
    <c:plotArea>
      <c:layout>
        <c:manualLayout>
          <c:layoutTarget val="inner"/>
          <c:xMode val="edge"/>
          <c:yMode val="edge"/>
          <c:x val="0.12815884476534295"/>
          <c:y val="0.13346613545816732"/>
          <c:w val="0.84837545126353786"/>
          <c:h val="0.77439765285363282"/>
        </c:manualLayout>
      </c:layout>
      <c:barChart>
        <c:barDir val="col"/>
        <c:grouping val="clustered"/>
        <c:varyColors val="0"/>
        <c:ser>
          <c:idx val="1"/>
          <c:order val="0"/>
          <c:tx>
            <c:strRef>
              <c:f>Sheet1!$B$1</c:f>
              <c:strCache>
                <c:ptCount val="1"/>
                <c:pt idx="0">
                  <c:v>2019 Q2 YTD Annualized</c:v>
                </c:pt>
              </c:strCache>
            </c:strRef>
          </c:tx>
          <c:spPr>
            <a:pattFill prst="wdDnDiag">
              <a:fgClr>
                <a:schemeClr val="accent4">
                  <a:lumMod val="60000"/>
                  <a:lumOff val="40000"/>
                </a:schemeClr>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dLbl>
              <c:idx val="6"/>
              <c:layout>
                <c:manualLayout>
                  <c:x val="-1.1630441352354753E-2"/>
                  <c:y val="6.099353180404458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32-43D3-ABD6-E9E473A97D71}"/>
                </c:ext>
              </c:extLst>
            </c:dLbl>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45</c:v>
                </c:pt>
                <c:pt idx="1">
                  <c:v>65</c:v>
                </c:pt>
                <c:pt idx="2">
                  <c:v>64</c:v>
                </c:pt>
                <c:pt idx="3">
                  <c:v>70</c:v>
                </c:pt>
                <c:pt idx="4">
                  <c:v>79</c:v>
                </c:pt>
                <c:pt idx="5">
                  <c:v>84</c:v>
                </c:pt>
                <c:pt idx="6">
                  <c:v>106</c:v>
                </c:pt>
              </c:numCache>
            </c:numRef>
          </c:val>
          <c:extLst xmlns:c16r2="http://schemas.microsoft.com/office/drawing/2015/06/chart">
            <c:ext xmlns:c16="http://schemas.microsoft.com/office/drawing/2014/chart" uri="{C3380CC4-5D6E-409C-BE32-E72D297353CC}">
              <c16:uniqueId val="{00000000-4A83-4578-8724-593CA6BB046D}"/>
            </c:ext>
          </c:extLst>
        </c:ser>
        <c:ser>
          <c:idx val="0"/>
          <c:order val="1"/>
          <c:tx>
            <c:strRef>
              <c:f>Sheet1!$C$1</c:f>
              <c:strCache>
                <c:ptCount val="1"/>
                <c:pt idx="0">
                  <c:v>2020 Q2 YTD Annualized</c:v>
                </c:pt>
              </c:strCache>
            </c:strRef>
          </c:tx>
          <c:spPr>
            <a:solidFill>
              <a:schemeClr val="accent4">
                <a:lumMod val="60000"/>
                <a:lumOff val="40000"/>
              </a:schemeClr>
            </a:solidFill>
            <a:ln w="9261">
              <a:solidFill>
                <a:schemeClr val="tx1"/>
              </a:solidFill>
              <a:prstDash val="solid"/>
            </a:ln>
          </c:spPr>
          <c:invertIfNegative val="0"/>
          <c:dLbls>
            <c:dLbl>
              <c:idx val="6"/>
              <c:layout>
                <c:manualLayout>
                  <c:x val="-1.0661114748217869E-16"/>
                  <c:y val="6.09935318040445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D32-43D3-ABD6-E9E473A97D71}"/>
                </c:ext>
              </c:extLst>
            </c:dLbl>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83-4578-8724-593CA6BB046D}"/>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30</c:v>
                </c:pt>
                <c:pt idx="1">
                  <c:v>34</c:v>
                </c:pt>
                <c:pt idx="2">
                  <c:v>42</c:v>
                </c:pt>
                <c:pt idx="3">
                  <c:v>44</c:v>
                </c:pt>
                <c:pt idx="4">
                  <c:v>45</c:v>
                </c:pt>
                <c:pt idx="5">
                  <c:v>46</c:v>
                </c:pt>
                <c:pt idx="6">
                  <c:v>62</c:v>
                </c:pt>
              </c:numCache>
            </c:numRef>
          </c:val>
          <c:extLst xmlns:c16r2="http://schemas.microsoft.com/office/drawing/2015/06/chart">
            <c:ext xmlns:c16="http://schemas.microsoft.com/office/drawing/2014/chart" uri="{C3380CC4-5D6E-409C-BE32-E72D297353CC}">
              <c16:uniqueId val="{00000002-4A83-4578-8724-593CA6BB046D}"/>
            </c:ext>
          </c:extLst>
        </c:ser>
        <c:dLbls>
          <c:showLegendKey val="0"/>
          <c:showVal val="0"/>
          <c:showCatName val="0"/>
          <c:showSerName val="0"/>
          <c:showPercent val="0"/>
          <c:showBubbleSize val="0"/>
        </c:dLbls>
        <c:gapWidth val="100"/>
        <c:axId val="272365056"/>
        <c:axId val="272366592"/>
      </c:barChart>
      <c:catAx>
        <c:axId val="272365056"/>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366592"/>
        <c:crosses val="autoZero"/>
        <c:auto val="1"/>
        <c:lblAlgn val="ctr"/>
        <c:lblOffset val="100"/>
        <c:tickLblSkip val="1"/>
        <c:tickMarkSkip val="1"/>
        <c:noMultiLvlLbl val="0"/>
      </c:catAx>
      <c:valAx>
        <c:axId val="272366592"/>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Basis Points</a:t>
                </a:r>
              </a:p>
            </c:rich>
          </c:tx>
          <c:layout>
            <c:manualLayout>
              <c:xMode val="edge"/>
              <c:yMode val="edge"/>
              <c:x val="0"/>
              <c:y val="0.4123505976095617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365056"/>
        <c:crosses val="autoZero"/>
        <c:crossBetween val="between"/>
      </c:valAx>
      <c:spPr>
        <a:noFill/>
        <a:ln w="3175">
          <a:solidFill>
            <a:schemeClr val="tx1"/>
          </a:solidFill>
        </a:ln>
      </c:spPr>
    </c:plotArea>
    <c:legend>
      <c:legendPos val="r"/>
      <c:layout>
        <c:manualLayout>
          <c:xMode val="edge"/>
          <c:yMode val="edge"/>
          <c:x val="0.13066640597383425"/>
          <c:y val="0.13440044799028714"/>
          <c:w val="0.48430188046836797"/>
          <c:h val="0.13066303330919207"/>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Membership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12959897101088008"/>
          <c:y val="2.2883813138160177E-2"/>
        </c:manualLayout>
      </c:layout>
      <c:overlay val="0"/>
      <c:spPr>
        <a:noFill/>
        <a:ln w="18521">
          <a:noFill/>
        </a:ln>
      </c:spPr>
    </c:title>
    <c:autoTitleDeleted val="0"/>
    <c:plotArea>
      <c:layout>
        <c:manualLayout>
          <c:layoutTarget val="inner"/>
          <c:xMode val="edge"/>
          <c:yMode val="edge"/>
          <c:x val="8.1227436823104696E-2"/>
          <c:y val="0.16533864541832669"/>
          <c:w val="0.88989169675090252"/>
          <c:h val="0.75697211155378485"/>
        </c:manualLayout>
      </c:layout>
      <c:barChart>
        <c:barDir val="col"/>
        <c:grouping val="clustered"/>
        <c:varyColors val="0"/>
        <c:ser>
          <c:idx val="0"/>
          <c:order val="0"/>
          <c:tx>
            <c:strRef>
              <c:f>Sheet1!$B$1</c:f>
              <c:strCache>
                <c:ptCount val="1"/>
              </c:strCache>
            </c:strRef>
          </c:tx>
          <c:spPr>
            <a:solidFill>
              <a:schemeClr val="accent3">
                <a:lumMod val="60000"/>
                <a:lumOff val="40000"/>
              </a:schemeClr>
            </a:solidFill>
            <a:ln w="9261">
              <a:solidFill>
                <a:schemeClr val="tx1"/>
              </a:solidFill>
              <a:prstDash val="solid"/>
            </a:ln>
          </c:spPr>
          <c:invertIfNegative val="0"/>
          <c:dPt>
            <c:idx val="15"/>
            <c:invertIfNegative val="0"/>
            <c:bubble3D val="0"/>
            <c:extLst xmlns:c16r2="http://schemas.microsoft.com/office/drawing/2015/06/chart">
              <c:ext xmlns:c16="http://schemas.microsoft.com/office/drawing/2014/chart" uri="{C3380CC4-5D6E-409C-BE32-E72D297353CC}">
                <c16:uniqueId val="{00000001-9C2E-4B92-AE08-9D44A6A19C35}"/>
              </c:ext>
            </c:extLst>
          </c:dPt>
          <c:dPt>
            <c:idx val="16"/>
            <c:invertIfNegative val="0"/>
            <c:bubble3D val="0"/>
            <c:extLst xmlns:c16r2="http://schemas.microsoft.com/office/drawing/2015/06/chart">
              <c:ext xmlns:c16="http://schemas.microsoft.com/office/drawing/2014/chart" uri="{C3380CC4-5D6E-409C-BE32-E72D297353CC}">
                <c16:uniqueId val="{00000003-9C2E-4B92-AE08-9D44A6A19C35}"/>
              </c:ext>
            </c:extLst>
          </c:dPt>
          <c:dPt>
            <c:idx val="17"/>
            <c:invertIfNegative val="0"/>
            <c:bubble3D val="0"/>
            <c:extLst xmlns:c16r2="http://schemas.microsoft.com/office/drawing/2015/06/chart">
              <c:ext xmlns:c16="http://schemas.microsoft.com/office/drawing/2014/chart" uri="{C3380CC4-5D6E-409C-BE32-E72D297353CC}">
                <c16:uniqueId val="{00000005-9C2E-4B92-AE08-9D44A6A19C35}"/>
              </c:ext>
            </c:extLst>
          </c:dPt>
          <c:dPt>
            <c:idx val="18"/>
            <c:invertIfNegative val="0"/>
            <c:bubble3D val="0"/>
            <c:extLst xmlns:c16r2="http://schemas.microsoft.com/office/drawing/2015/06/chart">
              <c:ext xmlns:c16="http://schemas.microsoft.com/office/drawing/2014/chart" uri="{C3380CC4-5D6E-409C-BE32-E72D297353CC}">
                <c16:uniqueId val="{00000007-9C2E-4B92-AE08-9D44A6A19C35}"/>
              </c:ext>
            </c:extLst>
          </c:dPt>
          <c:dPt>
            <c:idx val="19"/>
            <c:invertIfNegative val="0"/>
            <c:bubble3D val="0"/>
            <c:extLst xmlns:c16r2="http://schemas.microsoft.com/office/drawing/2015/06/chart">
              <c:ext xmlns:c16="http://schemas.microsoft.com/office/drawing/2014/chart" uri="{C3380CC4-5D6E-409C-BE32-E72D297353CC}">
                <c16:uniqueId val="{00000009-9C2E-4B92-AE08-9D44A6A19C35}"/>
              </c:ext>
            </c:extLst>
          </c:dPt>
          <c:dPt>
            <c:idx val="20"/>
            <c:invertIfNegative val="0"/>
            <c:bubble3D val="0"/>
            <c:spPr>
              <a:pattFill prst="wdDnDiag">
                <a:fgClr>
                  <a:srgbClr val="00B0F0"/>
                </a:fgClr>
                <a:bgClr>
                  <a:schemeClr val="accent1">
                    <a:lumMod val="60000"/>
                    <a:lumOff val="40000"/>
                  </a:schemeClr>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B-9C2E-4B92-AE08-9D44A6A19C35}"/>
              </c:ext>
            </c:extLst>
          </c:dPt>
          <c:dPt>
            <c:idx val="21"/>
            <c:invertIfNegative val="0"/>
            <c:bubble3D val="0"/>
            <c:spPr>
              <a:pattFill prst="wdDnDiag">
                <a:fgClr>
                  <a:schemeClr val="accent3">
                    <a:lumMod val="60000"/>
                    <a:lumOff val="40000"/>
                  </a:schemeClr>
                </a:fgClr>
                <a:bgClr>
                  <a:schemeClr val="accent1">
                    <a:lumMod val="60000"/>
                    <a:lumOff val="40000"/>
                  </a:schemeClr>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D-9C2E-4B92-AE08-9D44A6A19C35}"/>
              </c:ext>
            </c:extLst>
          </c:dPt>
          <c:dPt>
            <c:idx val="22"/>
            <c:invertIfNegative val="0"/>
            <c:bubble3D val="0"/>
            <c:spPr>
              <a:pattFill prst="wdDnDiag">
                <a:fgClr>
                  <a:schemeClr val="accent3">
                    <a:lumMod val="60000"/>
                    <a:lumOff val="40000"/>
                  </a:schemeClr>
                </a:fgClr>
                <a:bgClr>
                  <a:schemeClr val="accent1">
                    <a:lumMod val="60000"/>
                    <a:lumOff val="40000"/>
                  </a:schemeClr>
                </a:bgClr>
              </a:pattFill>
              <a:ln w="9261">
                <a:solidFill>
                  <a:schemeClr val="tx1"/>
                </a:solidFill>
                <a:prstDash val="solid"/>
              </a:ln>
            </c:spPr>
            <c:extLst xmlns:c16r2="http://schemas.microsoft.com/office/drawing/2015/06/chart">
              <c:ext xmlns:c16="http://schemas.microsoft.com/office/drawing/2014/chart" uri="{C3380CC4-5D6E-409C-BE32-E72D297353CC}">
                <c16:uniqueId val="{0000000F-9C2E-4B92-AE08-9D44A6A19C35}"/>
              </c:ext>
            </c:extLst>
          </c:dPt>
          <c:dPt>
            <c:idx val="23"/>
            <c:invertIfNegative val="0"/>
            <c:bubble3D val="0"/>
            <c:spPr>
              <a:pattFill prst="wdDnDiag">
                <a:fgClr>
                  <a:schemeClr val="accent3">
                    <a:lumMod val="60000"/>
                    <a:lumOff val="40000"/>
                  </a:schemeClr>
                </a:fgClr>
                <a:bgClr>
                  <a:schemeClr val="accent1">
                    <a:lumMod val="60000"/>
                    <a:lumOff val="40000"/>
                  </a:schemeClr>
                </a:bgClr>
              </a:pattFill>
              <a:ln w="9261">
                <a:solidFill>
                  <a:schemeClr val="tx1"/>
                </a:solidFill>
                <a:prstDash val="solid"/>
              </a:ln>
            </c:spPr>
            <c:extLst xmlns:c16r2="http://schemas.microsoft.com/office/drawing/2015/06/chart">
              <c:ext xmlns:c16="http://schemas.microsoft.com/office/drawing/2014/chart" uri="{C3380CC4-5D6E-409C-BE32-E72D297353CC}">
                <c16:uniqueId val="{00000011-9C2E-4B92-AE08-9D44A6A19C35}"/>
              </c:ext>
            </c:extLst>
          </c:dPt>
          <c:dLbls>
            <c:dLbl>
              <c:idx val="21"/>
              <c:layout/>
              <c:numFmt formatCode="0.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C2E-4B92-AE08-9D44A6A19C35}"/>
                </c:ext>
              </c:extLst>
            </c:dLbl>
            <c:numFmt formatCode="0.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2.9</c:v>
                </c:pt>
                <c:pt idx="1">
                  <c:v>2.2999999999999998</c:v>
                </c:pt>
                <c:pt idx="2">
                  <c:v>2.2000000000000002</c:v>
                </c:pt>
                <c:pt idx="3">
                  <c:v>1.8</c:v>
                </c:pt>
                <c:pt idx="4">
                  <c:v>1.4</c:v>
                </c:pt>
                <c:pt idx="5">
                  <c:v>1.1000000000000001</c:v>
                </c:pt>
                <c:pt idx="6">
                  <c:v>1.4</c:v>
                </c:pt>
                <c:pt idx="7">
                  <c:v>1.2</c:v>
                </c:pt>
                <c:pt idx="8">
                  <c:v>1.6</c:v>
                </c:pt>
                <c:pt idx="9">
                  <c:v>1.4</c:v>
                </c:pt>
                <c:pt idx="10">
                  <c:v>0.6</c:v>
                </c:pt>
                <c:pt idx="11">
                  <c:v>1.5</c:v>
                </c:pt>
                <c:pt idx="12">
                  <c:v>2.1</c:v>
                </c:pt>
                <c:pt idx="13">
                  <c:v>2.5</c:v>
                </c:pt>
                <c:pt idx="14">
                  <c:v>3.1</c:v>
                </c:pt>
                <c:pt idx="15">
                  <c:v>3.5</c:v>
                </c:pt>
                <c:pt idx="16">
                  <c:v>4</c:v>
                </c:pt>
                <c:pt idx="17">
                  <c:v>4.0999999999999996</c:v>
                </c:pt>
                <c:pt idx="18">
                  <c:v>4.4000000000000004</c:v>
                </c:pt>
                <c:pt idx="19">
                  <c:v>3.6</c:v>
                </c:pt>
                <c:pt idx="20">
                  <c:v>2.9</c:v>
                </c:pt>
                <c:pt idx="21">
                  <c:v>2.5</c:v>
                </c:pt>
                <c:pt idx="22">
                  <c:v>2.5</c:v>
                </c:pt>
                <c:pt idx="23">
                  <c:v>2.5</c:v>
                </c:pt>
              </c:numCache>
            </c:numRef>
          </c:val>
          <c:extLst xmlns:c16r2="http://schemas.microsoft.com/office/drawing/2015/06/chart">
            <c:ext xmlns:c16="http://schemas.microsoft.com/office/drawing/2014/chart" uri="{C3380CC4-5D6E-409C-BE32-E72D297353CC}">
              <c16:uniqueId val="{00000012-9C2E-4B92-AE08-9D44A6A19C35}"/>
            </c:ext>
          </c:extLst>
        </c:ser>
        <c:dLbls>
          <c:showLegendKey val="0"/>
          <c:showVal val="0"/>
          <c:showCatName val="0"/>
          <c:showSerName val="0"/>
          <c:showPercent val="0"/>
          <c:showBubbleSize val="0"/>
        </c:dLbls>
        <c:gapWidth val="100"/>
        <c:axId val="272568704"/>
        <c:axId val="272570240"/>
      </c:barChart>
      <c:catAx>
        <c:axId val="272568704"/>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570240"/>
        <c:crosses val="autoZero"/>
        <c:auto val="1"/>
        <c:lblAlgn val="ctr"/>
        <c:lblOffset val="100"/>
        <c:tickLblSkip val="1"/>
        <c:tickMarkSkip val="1"/>
        <c:noMultiLvlLbl val="0"/>
      </c:catAx>
      <c:valAx>
        <c:axId val="272570240"/>
        <c:scaling>
          <c:orientation val="minMax"/>
          <c:max val="5"/>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2568704"/>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Membership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(by Asset size)</a:t>
            </a:r>
          </a:p>
        </c:rich>
      </c:tx>
      <c:layout>
        <c:manualLayout>
          <c:xMode val="edge"/>
          <c:yMode val="edge"/>
          <c:x val="0.13694904820456222"/>
          <c:y val="3.7701006309090852E-2"/>
        </c:manualLayout>
      </c:layout>
      <c:overlay val="0"/>
      <c:spPr>
        <a:noFill/>
        <a:ln w="18521">
          <a:noFill/>
        </a:ln>
      </c:spPr>
    </c:title>
    <c:autoTitleDeleted val="0"/>
    <c:plotArea>
      <c:layout>
        <c:manualLayout>
          <c:layoutTarget val="inner"/>
          <c:xMode val="edge"/>
          <c:yMode val="edge"/>
          <c:x val="0.10469314079422383"/>
          <c:y val="0.18326693227091634"/>
          <c:w val="0.86642599277978338"/>
          <c:h val="0.77490039840637448"/>
        </c:manualLayout>
      </c:layout>
      <c:barChart>
        <c:barDir val="col"/>
        <c:grouping val="clustered"/>
        <c:varyColors val="0"/>
        <c:ser>
          <c:idx val="1"/>
          <c:order val="0"/>
          <c:tx>
            <c:strRef>
              <c:f>Sheet1!$B$1</c:f>
              <c:strCache>
                <c:ptCount val="1"/>
                <c:pt idx="0">
                  <c:v>Year Ending 2019 Q2</c:v>
                </c:pt>
              </c:strCache>
            </c:strRef>
          </c:tx>
          <c:spPr>
            <a:pattFill prst="wdDnDiag">
              <a:fgClr>
                <a:schemeClr val="accent3">
                  <a:lumMod val="60000"/>
                  <a:lumOff val="40000"/>
                </a:schemeClr>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-0.9</c:v>
                </c:pt>
                <c:pt idx="1">
                  <c:v>-0.5</c:v>
                </c:pt>
                <c:pt idx="2">
                  <c:v>0.4</c:v>
                </c:pt>
                <c:pt idx="3">
                  <c:v>1.3</c:v>
                </c:pt>
                <c:pt idx="4">
                  <c:v>2</c:v>
                </c:pt>
                <c:pt idx="5">
                  <c:v>3.1</c:v>
                </c:pt>
                <c:pt idx="6">
                  <c:v>6.1</c:v>
                </c:pt>
              </c:numCache>
            </c:numRef>
          </c:val>
          <c:extLst xmlns:c16r2="http://schemas.microsoft.com/office/drawing/2015/06/chart">
            <c:ext xmlns:c16="http://schemas.microsoft.com/office/drawing/2014/chart" uri="{C3380CC4-5D6E-409C-BE32-E72D297353CC}">
              <c16:uniqueId val="{00000000-0837-4863-850E-2B28F5F588D7}"/>
            </c:ext>
          </c:extLst>
        </c:ser>
        <c:ser>
          <c:idx val="0"/>
          <c:order val="1"/>
          <c:tx>
            <c:strRef>
              <c:f>Sheet1!$C$1</c:f>
              <c:strCache>
                <c:ptCount val="1"/>
                <c:pt idx="0">
                  <c:v>Year Ending 2020 Q2</c:v>
                </c:pt>
              </c:strCache>
            </c:strRef>
          </c:tx>
          <c:spPr>
            <a:solidFill>
              <a:schemeClr val="accent3">
                <a:lumMod val="60000"/>
                <a:lumOff val="40000"/>
              </a:schemeClr>
            </a:solidFill>
            <a:ln w="9261">
              <a:solidFill>
                <a:schemeClr val="tx1"/>
              </a:solidFill>
              <a:prstDash val="solid"/>
            </a:ln>
          </c:spPr>
          <c:invertIfNegative val="0"/>
          <c:dLbls>
            <c:dLbl>
              <c:idx val="2"/>
              <c:layout>
                <c:manualLayout>
                  <c:x val="5.8685446009390206E-3"/>
                  <c:y val="5.926900602534743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37-4863-850E-2B28F5F588D7}"/>
                </c:ext>
              </c:extLst>
            </c:dLbl>
            <c:dLbl>
              <c:idx val="21"/>
              <c:numFmt formatCode="#,##0.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837-4863-850E-2B28F5F588D7}"/>
                </c:ext>
              </c:extLst>
            </c:dLbl>
            <c:numFmt formatCode="#,##0.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-2.1</c:v>
                </c:pt>
                <c:pt idx="1">
                  <c:v>-0.7</c:v>
                </c:pt>
                <c:pt idx="2">
                  <c:v>-0.9</c:v>
                </c:pt>
                <c:pt idx="3">
                  <c:v>0.6</c:v>
                </c:pt>
                <c:pt idx="4">
                  <c:v>1.2</c:v>
                </c:pt>
                <c:pt idx="5">
                  <c:v>2.4</c:v>
                </c:pt>
                <c:pt idx="6">
                  <c:v>5.7</c:v>
                </c:pt>
              </c:numCache>
            </c:numRef>
          </c:val>
          <c:extLst xmlns:c16r2="http://schemas.microsoft.com/office/drawing/2015/06/chart">
            <c:ext xmlns:c16="http://schemas.microsoft.com/office/drawing/2014/chart" uri="{C3380CC4-5D6E-409C-BE32-E72D297353CC}">
              <c16:uniqueId val="{00000002-0837-4863-850E-2B28F5F588D7}"/>
            </c:ext>
          </c:extLst>
        </c:ser>
        <c:dLbls>
          <c:showLegendKey val="0"/>
          <c:showVal val="0"/>
          <c:showCatName val="0"/>
          <c:showSerName val="0"/>
          <c:showPercent val="0"/>
          <c:showBubbleSize val="0"/>
        </c:dLbls>
        <c:gapWidth val="100"/>
        <c:axId val="273376000"/>
        <c:axId val="273377536"/>
      </c:barChart>
      <c:catAx>
        <c:axId val="27337600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3377536"/>
        <c:crosses val="autoZero"/>
        <c:auto val="1"/>
        <c:lblAlgn val="ctr"/>
        <c:lblOffset val="100"/>
        <c:tickLblSkip val="1"/>
        <c:tickMarkSkip val="1"/>
        <c:noMultiLvlLbl val="0"/>
      </c:catAx>
      <c:valAx>
        <c:axId val="273377536"/>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Percent</a:t>
                </a:r>
              </a:p>
            </c:rich>
          </c:tx>
          <c:layout>
            <c:manualLayout>
              <c:xMode val="edge"/>
              <c:yMode val="edge"/>
              <c:x val="1.0830324909747292E-2"/>
              <c:y val="0.53187250996015933"/>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3376000"/>
        <c:crosses val="autoZero"/>
        <c:crossBetween val="between"/>
      </c:valAx>
      <c:spPr>
        <a:noFill/>
        <a:ln w="3175">
          <a:solidFill>
            <a:schemeClr val="tx1"/>
          </a:solidFill>
        </a:ln>
      </c:spPr>
    </c:plotArea>
    <c:legend>
      <c:legendPos val="r"/>
      <c:layout>
        <c:manualLayout>
          <c:xMode val="edge"/>
          <c:yMode val="edge"/>
          <c:x val="0.10301665839836166"/>
          <c:y val="0.18137341146855418"/>
          <c:w val="0.49216804590251012"/>
          <c:h val="0.15819418783347436"/>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2000" b="1" i="0" u="none" strike="noStrike" baseline="0" dirty="0">
                <a:solidFill>
                  <a:srgbClr val="000000"/>
                </a:solidFill>
                <a:latin typeface="+mn-lt"/>
                <a:cs typeface="Arial"/>
              </a:rPr>
              <a:t>Growth Rate Gap </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Loan Growth Less Deposit Growth</a:t>
            </a:r>
          </a:p>
        </c:rich>
      </c:tx>
      <c:layout>
        <c:manualLayout>
          <c:xMode val="edge"/>
          <c:yMode val="edge"/>
          <c:x val="0.30553718164627275"/>
          <c:y val="2.6569930937111019E-2"/>
        </c:manualLayout>
      </c:layout>
      <c:overlay val="0"/>
      <c:spPr>
        <a:noFill/>
        <a:ln w="25122">
          <a:noFill/>
        </a:ln>
      </c:spPr>
    </c:title>
    <c:autoTitleDeleted val="0"/>
    <c:plotArea>
      <c:layout>
        <c:manualLayout>
          <c:layoutTarget val="inner"/>
          <c:xMode val="edge"/>
          <c:yMode val="edge"/>
          <c:x val="8.3076923076923076E-2"/>
          <c:y val="0.15040650406504066"/>
          <c:w val="0.82769230769230773"/>
          <c:h val="0.79471544715447151"/>
        </c:manualLayout>
      </c:layout>
      <c:areaChart>
        <c:grouping val="stacked"/>
        <c:varyColors val="0"/>
        <c:ser>
          <c:idx val="2"/>
          <c:order val="1"/>
          <c:tx>
            <c:strRef>
              <c:f>Sheet1!$C$1</c:f>
              <c:strCache>
                <c:ptCount val="1"/>
                <c:pt idx="0">
                  <c:v>Recession</c:v>
                </c:pt>
              </c:strCache>
            </c:strRef>
          </c:tx>
          <c:spPr>
            <a:solidFill>
              <a:schemeClr val="accent1">
                <a:lumMod val="60000"/>
                <a:lumOff val="40000"/>
              </a:schemeClr>
            </a:solidFill>
            <a:ln w="12561">
              <a:solidFill>
                <a:schemeClr val="tx1"/>
              </a:solidFill>
              <a:prstDash val="solid"/>
            </a:ln>
          </c:spPr>
          <c:cat>
            <c:strRef>
              <c:f>Sheet1!$A$2:$A$290</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Sheet1!$C$2:$C$290</c:f>
              <c:numCache>
                <c:formatCode>General</c:formatCode>
                <c:ptCount val="289"/>
                <c:pt idx="14">
                  <c:v>-12</c:v>
                </c:pt>
                <c:pt idx="15">
                  <c:v>-12</c:v>
                </c:pt>
                <c:pt idx="16">
                  <c:v>-12</c:v>
                </c:pt>
                <c:pt idx="17">
                  <c:v>-12</c:v>
                </c:pt>
                <c:pt idx="18">
                  <c:v>-12</c:v>
                </c:pt>
                <c:pt idx="19">
                  <c:v>-12</c:v>
                </c:pt>
                <c:pt idx="20">
                  <c:v>-12</c:v>
                </c:pt>
                <c:pt idx="21">
                  <c:v>-12</c:v>
                </c:pt>
                <c:pt idx="22">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242">
                  <c:v>-12</c:v>
                </c:pt>
                <c:pt idx="243">
                  <c:v>-12</c:v>
                </c:pt>
                <c:pt idx="244">
                  <c:v>-12</c:v>
                </c:pt>
                <c:pt idx="245">
                  <c:v>-12</c:v>
                </c:pt>
                <c:pt idx="246">
                  <c:v>-12</c:v>
                </c:pt>
                <c:pt idx="247">
                  <c:v>-12</c:v>
                </c:pt>
                <c:pt idx="248">
                  <c:v>-12</c:v>
                </c:pt>
              </c:numCache>
            </c:numRef>
          </c:val>
          <c:extLst xmlns:c16r2="http://schemas.microsoft.com/office/drawing/2015/06/chart">
            <c:ext xmlns:c16="http://schemas.microsoft.com/office/drawing/2014/chart" uri="{C3380CC4-5D6E-409C-BE32-E72D297353CC}">
              <c16:uniqueId val="{00000000-7E00-46D9-8460-13EACD52E85D}"/>
            </c:ext>
          </c:extLst>
        </c:ser>
        <c:dLbls>
          <c:showLegendKey val="0"/>
          <c:showVal val="0"/>
          <c:showCatName val="0"/>
          <c:showSerName val="0"/>
          <c:showPercent val="0"/>
          <c:showBubbleSize val="0"/>
        </c:dLbls>
        <c:axId val="273307904"/>
        <c:axId val="273317888"/>
      </c:areaChart>
      <c:areaChart>
        <c:grouping val="standard"/>
        <c:varyColors val="0"/>
        <c:ser>
          <c:idx val="3"/>
          <c:order val="0"/>
          <c:tx>
            <c:strRef>
              <c:f>Sheet1!$B$1</c:f>
              <c:strCache>
                <c:ptCount val="1"/>
                <c:pt idx="0">
                  <c:v>Growth Rate Gap</c:v>
                </c:pt>
              </c:strCache>
            </c:strRef>
          </c:tx>
          <c:spPr>
            <a:solidFill>
              <a:schemeClr val="accent2">
                <a:lumMod val="40000"/>
                <a:lumOff val="60000"/>
              </a:schemeClr>
            </a:solidFill>
            <a:ln w="12561">
              <a:solidFill>
                <a:schemeClr val="tx1"/>
              </a:solidFill>
              <a:prstDash val="solid"/>
            </a:ln>
          </c:spPr>
          <c:cat>
            <c:strRef>
              <c:f>Sheet1!$A$2:$A$290</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Sheet1!$B$2:$B$290</c:f>
              <c:numCache>
                <c:formatCode>General</c:formatCode>
                <c:ptCount val="289"/>
                <c:pt idx="0">
                  <c:v>6</c:v>
                </c:pt>
                <c:pt idx="1">
                  <c:v>7.1</c:v>
                </c:pt>
                <c:pt idx="2">
                  <c:v>5.5</c:v>
                </c:pt>
                <c:pt idx="3">
                  <c:v>8.1999999999999993</c:v>
                </c:pt>
                <c:pt idx="4">
                  <c:v>9.9</c:v>
                </c:pt>
                <c:pt idx="5">
                  <c:v>8.8000000000000007</c:v>
                </c:pt>
                <c:pt idx="6">
                  <c:v>10.3</c:v>
                </c:pt>
                <c:pt idx="7">
                  <c:v>8.9</c:v>
                </c:pt>
                <c:pt idx="8">
                  <c:v>6.9</c:v>
                </c:pt>
                <c:pt idx="9">
                  <c:v>7.6</c:v>
                </c:pt>
                <c:pt idx="10">
                  <c:v>6</c:v>
                </c:pt>
                <c:pt idx="11">
                  <c:v>4.7</c:v>
                </c:pt>
                <c:pt idx="12">
                  <c:v>4.9000000000000004</c:v>
                </c:pt>
                <c:pt idx="13">
                  <c:v>2.6</c:v>
                </c:pt>
                <c:pt idx="14">
                  <c:v>0.4</c:v>
                </c:pt>
                <c:pt idx="15">
                  <c:v>-0.8</c:v>
                </c:pt>
                <c:pt idx="16">
                  <c:v>-3.2</c:v>
                </c:pt>
                <c:pt idx="17">
                  <c:v>-4.5</c:v>
                </c:pt>
                <c:pt idx="18">
                  <c:v>-5.2</c:v>
                </c:pt>
                <c:pt idx="19">
                  <c:v>-8</c:v>
                </c:pt>
                <c:pt idx="20">
                  <c:v>-7.1</c:v>
                </c:pt>
                <c:pt idx="21">
                  <c:v>-7.6</c:v>
                </c:pt>
                <c:pt idx="22">
                  <c:v>-8.9</c:v>
                </c:pt>
                <c:pt idx="23">
                  <c:v>-8.3000000000000007</c:v>
                </c:pt>
                <c:pt idx="24">
                  <c:v>-8.9</c:v>
                </c:pt>
                <c:pt idx="25">
                  <c:v>-8.4</c:v>
                </c:pt>
                <c:pt idx="26">
                  <c:v>-6.8</c:v>
                </c:pt>
                <c:pt idx="27">
                  <c:v>-6.4</c:v>
                </c:pt>
                <c:pt idx="28">
                  <c:v>-7</c:v>
                </c:pt>
                <c:pt idx="29">
                  <c:v>-5.0999999999999996</c:v>
                </c:pt>
                <c:pt idx="30">
                  <c:v>-4.5</c:v>
                </c:pt>
                <c:pt idx="31">
                  <c:v>-4</c:v>
                </c:pt>
                <c:pt idx="32">
                  <c:v>-3.4</c:v>
                </c:pt>
                <c:pt idx="33">
                  <c:v>-4.5999999999999996</c:v>
                </c:pt>
                <c:pt idx="34">
                  <c:v>-4.8</c:v>
                </c:pt>
                <c:pt idx="35">
                  <c:v>-4</c:v>
                </c:pt>
                <c:pt idx="36">
                  <c:v>-5.5</c:v>
                </c:pt>
                <c:pt idx="37">
                  <c:v>-5.9</c:v>
                </c:pt>
                <c:pt idx="38">
                  <c:v>-4.0999999999999996</c:v>
                </c:pt>
                <c:pt idx="39">
                  <c:v>-4.5</c:v>
                </c:pt>
                <c:pt idx="40">
                  <c:v>-5</c:v>
                </c:pt>
                <c:pt idx="41">
                  <c:v>-4.4000000000000004</c:v>
                </c:pt>
                <c:pt idx="42">
                  <c:v>-4.8</c:v>
                </c:pt>
                <c:pt idx="43">
                  <c:v>-3.9</c:v>
                </c:pt>
                <c:pt idx="44">
                  <c:v>-2.6</c:v>
                </c:pt>
                <c:pt idx="45">
                  <c:v>-2.2999999999999998</c:v>
                </c:pt>
                <c:pt idx="46">
                  <c:v>-0.1</c:v>
                </c:pt>
                <c:pt idx="47">
                  <c:v>0.3</c:v>
                </c:pt>
                <c:pt idx="48">
                  <c:v>1.4</c:v>
                </c:pt>
                <c:pt idx="49">
                  <c:v>2.7</c:v>
                </c:pt>
                <c:pt idx="50">
                  <c:v>3.6</c:v>
                </c:pt>
                <c:pt idx="51">
                  <c:v>2.4</c:v>
                </c:pt>
                <c:pt idx="52">
                  <c:v>4.5</c:v>
                </c:pt>
                <c:pt idx="53">
                  <c:v>5.7</c:v>
                </c:pt>
                <c:pt idx="54">
                  <c:v>4.9000000000000004</c:v>
                </c:pt>
                <c:pt idx="55">
                  <c:v>7.2</c:v>
                </c:pt>
                <c:pt idx="56">
                  <c:v>6</c:v>
                </c:pt>
                <c:pt idx="57">
                  <c:v>5.8</c:v>
                </c:pt>
                <c:pt idx="58">
                  <c:v>6.2</c:v>
                </c:pt>
                <c:pt idx="59">
                  <c:v>4.9000000000000004</c:v>
                </c:pt>
                <c:pt idx="60">
                  <c:v>5.7</c:v>
                </c:pt>
                <c:pt idx="61">
                  <c:v>5.5</c:v>
                </c:pt>
                <c:pt idx="62">
                  <c:v>5.2</c:v>
                </c:pt>
                <c:pt idx="63">
                  <c:v>5.8</c:v>
                </c:pt>
                <c:pt idx="64">
                  <c:v>6.8</c:v>
                </c:pt>
                <c:pt idx="65">
                  <c:v>6.1</c:v>
                </c:pt>
                <c:pt idx="66">
                  <c:v>6.9</c:v>
                </c:pt>
                <c:pt idx="67">
                  <c:v>7.1</c:v>
                </c:pt>
                <c:pt idx="68">
                  <c:v>6</c:v>
                </c:pt>
                <c:pt idx="69">
                  <c:v>7.4</c:v>
                </c:pt>
                <c:pt idx="70">
                  <c:v>7.5</c:v>
                </c:pt>
                <c:pt idx="71">
                  <c:v>6.8</c:v>
                </c:pt>
                <c:pt idx="72">
                  <c:v>7.8</c:v>
                </c:pt>
                <c:pt idx="73">
                  <c:v>7.7</c:v>
                </c:pt>
                <c:pt idx="74">
                  <c:v>6.1</c:v>
                </c:pt>
                <c:pt idx="75">
                  <c:v>7.3</c:v>
                </c:pt>
                <c:pt idx="76">
                  <c:v>7.5</c:v>
                </c:pt>
                <c:pt idx="77">
                  <c:v>5.8</c:v>
                </c:pt>
                <c:pt idx="78">
                  <c:v>6.4</c:v>
                </c:pt>
                <c:pt idx="79">
                  <c:v>5.0999999999999996</c:v>
                </c:pt>
                <c:pt idx="80">
                  <c:v>5.3</c:v>
                </c:pt>
                <c:pt idx="81">
                  <c:v>5.0999999999999996</c:v>
                </c:pt>
                <c:pt idx="82">
                  <c:v>3.8</c:v>
                </c:pt>
                <c:pt idx="83">
                  <c:v>3.7</c:v>
                </c:pt>
                <c:pt idx="84">
                  <c:v>3.1</c:v>
                </c:pt>
                <c:pt idx="85">
                  <c:v>2.5</c:v>
                </c:pt>
                <c:pt idx="86">
                  <c:v>2.1</c:v>
                </c:pt>
                <c:pt idx="87">
                  <c:v>1.8</c:v>
                </c:pt>
                <c:pt idx="88">
                  <c:v>0.1</c:v>
                </c:pt>
                <c:pt idx="89">
                  <c:v>0</c:v>
                </c:pt>
                <c:pt idx="90">
                  <c:v>0.4</c:v>
                </c:pt>
                <c:pt idx="91">
                  <c:v>-0.9</c:v>
                </c:pt>
                <c:pt idx="92">
                  <c:v>0.6</c:v>
                </c:pt>
                <c:pt idx="93">
                  <c:v>1</c:v>
                </c:pt>
                <c:pt idx="94">
                  <c:v>0.1</c:v>
                </c:pt>
                <c:pt idx="95">
                  <c:v>1.4</c:v>
                </c:pt>
                <c:pt idx="96">
                  <c:v>0.3</c:v>
                </c:pt>
                <c:pt idx="97">
                  <c:v>-1</c:v>
                </c:pt>
                <c:pt idx="98">
                  <c:v>0.6</c:v>
                </c:pt>
                <c:pt idx="99">
                  <c:v>0.3</c:v>
                </c:pt>
                <c:pt idx="100">
                  <c:v>-1.2</c:v>
                </c:pt>
                <c:pt idx="101">
                  <c:v>0.5</c:v>
                </c:pt>
                <c:pt idx="102">
                  <c:v>0</c:v>
                </c:pt>
                <c:pt idx="103">
                  <c:v>0.9</c:v>
                </c:pt>
                <c:pt idx="104">
                  <c:v>1.6</c:v>
                </c:pt>
                <c:pt idx="105">
                  <c:v>-0.6</c:v>
                </c:pt>
                <c:pt idx="106">
                  <c:v>0.5</c:v>
                </c:pt>
                <c:pt idx="107">
                  <c:v>-0.2</c:v>
                </c:pt>
                <c:pt idx="108">
                  <c:v>-1.3</c:v>
                </c:pt>
                <c:pt idx="109">
                  <c:v>-1.1000000000000001</c:v>
                </c:pt>
                <c:pt idx="110">
                  <c:v>-1.9</c:v>
                </c:pt>
                <c:pt idx="111">
                  <c:v>-3.4</c:v>
                </c:pt>
                <c:pt idx="112">
                  <c:v>-2.9</c:v>
                </c:pt>
                <c:pt idx="113">
                  <c:v>-3.9</c:v>
                </c:pt>
                <c:pt idx="114">
                  <c:v>-6.4</c:v>
                </c:pt>
                <c:pt idx="115">
                  <c:v>-6.3</c:v>
                </c:pt>
                <c:pt idx="116">
                  <c:v>-7.8</c:v>
                </c:pt>
                <c:pt idx="117">
                  <c:v>-8.5</c:v>
                </c:pt>
                <c:pt idx="118">
                  <c:v>-8.3000000000000007</c:v>
                </c:pt>
                <c:pt idx="119">
                  <c:v>-9.1</c:v>
                </c:pt>
                <c:pt idx="120">
                  <c:v>-7.8</c:v>
                </c:pt>
                <c:pt idx="121">
                  <c:v>-7.3</c:v>
                </c:pt>
                <c:pt idx="122">
                  <c:v>-6.9</c:v>
                </c:pt>
                <c:pt idx="123">
                  <c:v>-7.6</c:v>
                </c:pt>
                <c:pt idx="124">
                  <c:v>-6.6</c:v>
                </c:pt>
                <c:pt idx="125">
                  <c:v>-6.5</c:v>
                </c:pt>
                <c:pt idx="126">
                  <c:v>-6.5</c:v>
                </c:pt>
                <c:pt idx="127">
                  <c:v>-6.4</c:v>
                </c:pt>
                <c:pt idx="128">
                  <c:v>-6.8</c:v>
                </c:pt>
                <c:pt idx="129">
                  <c:v>-6.2</c:v>
                </c:pt>
                <c:pt idx="130">
                  <c:v>-6</c:v>
                </c:pt>
                <c:pt idx="131">
                  <c:v>-5.7</c:v>
                </c:pt>
                <c:pt idx="132">
                  <c:v>-5.9</c:v>
                </c:pt>
                <c:pt idx="133">
                  <c:v>-5.6</c:v>
                </c:pt>
                <c:pt idx="134">
                  <c:v>-6</c:v>
                </c:pt>
                <c:pt idx="135">
                  <c:v>-5.4</c:v>
                </c:pt>
                <c:pt idx="136">
                  <c:v>-4.5</c:v>
                </c:pt>
                <c:pt idx="137">
                  <c:v>-4.9000000000000004</c:v>
                </c:pt>
                <c:pt idx="138">
                  <c:v>-4.0999999999999996</c:v>
                </c:pt>
                <c:pt idx="139">
                  <c:v>-4.3</c:v>
                </c:pt>
                <c:pt idx="140">
                  <c:v>-5.0999999999999996</c:v>
                </c:pt>
                <c:pt idx="141">
                  <c:v>-3.7</c:v>
                </c:pt>
                <c:pt idx="142">
                  <c:v>-4</c:v>
                </c:pt>
                <c:pt idx="143">
                  <c:v>-4</c:v>
                </c:pt>
                <c:pt idx="144">
                  <c:v>-3.2</c:v>
                </c:pt>
                <c:pt idx="145">
                  <c:v>-3.3</c:v>
                </c:pt>
                <c:pt idx="146">
                  <c:v>-4.3</c:v>
                </c:pt>
                <c:pt idx="147">
                  <c:v>-2.4</c:v>
                </c:pt>
                <c:pt idx="148">
                  <c:v>-3.1</c:v>
                </c:pt>
                <c:pt idx="149">
                  <c:v>-3.5</c:v>
                </c:pt>
                <c:pt idx="150">
                  <c:v>-2.2000000000000002</c:v>
                </c:pt>
                <c:pt idx="151">
                  <c:v>-3.8</c:v>
                </c:pt>
                <c:pt idx="152">
                  <c:v>-1.7</c:v>
                </c:pt>
                <c:pt idx="153">
                  <c:v>-1.4</c:v>
                </c:pt>
                <c:pt idx="154">
                  <c:v>-2.6</c:v>
                </c:pt>
                <c:pt idx="155">
                  <c:v>-1.3</c:v>
                </c:pt>
                <c:pt idx="156">
                  <c:v>-1.4</c:v>
                </c:pt>
                <c:pt idx="157">
                  <c:v>-1.2</c:v>
                </c:pt>
                <c:pt idx="158">
                  <c:v>0</c:v>
                </c:pt>
                <c:pt idx="159">
                  <c:v>-0.1</c:v>
                </c:pt>
                <c:pt idx="160">
                  <c:v>-0.8</c:v>
                </c:pt>
                <c:pt idx="161">
                  <c:v>0.8</c:v>
                </c:pt>
                <c:pt idx="162">
                  <c:v>1</c:v>
                </c:pt>
                <c:pt idx="163">
                  <c:v>1.9</c:v>
                </c:pt>
                <c:pt idx="164">
                  <c:v>2.2999999999999998</c:v>
                </c:pt>
                <c:pt idx="165">
                  <c:v>2.2000000000000002</c:v>
                </c:pt>
                <c:pt idx="166">
                  <c:v>3.1</c:v>
                </c:pt>
                <c:pt idx="167">
                  <c:v>3.7</c:v>
                </c:pt>
                <c:pt idx="168">
                  <c:v>2.8</c:v>
                </c:pt>
                <c:pt idx="169">
                  <c:v>2.8</c:v>
                </c:pt>
                <c:pt idx="170">
                  <c:v>4.7</c:v>
                </c:pt>
                <c:pt idx="171">
                  <c:v>5</c:v>
                </c:pt>
                <c:pt idx="172">
                  <c:v>5.4</c:v>
                </c:pt>
                <c:pt idx="173">
                  <c:v>6.1</c:v>
                </c:pt>
                <c:pt idx="174">
                  <c:v>6</c:v>
                </c:pt>
                <c:pt idx="175">
                  <c:v>6.2</c:v>
                </c:pt>
                <c:pt idx="176">
                  <c:v>6.3</c:v>
                </c:pt>
                <c:pt idx="177">
                  <c:v>5.4</c:v>
                </c:pt>
                <c:pt idx="178">
                  <c:v>6.4</c:v>
                </c:pt>
                <c:pt idx="179">
                  <c:v>6</c:v>
                </c:pt>
                <c:pt idx="180">
                  <c:v>6.3</c:v>
                </c:pt>
                <c:pt idx="181">
                  <c:v>6.6</c:v>
                </c:pt>
                <c:pt idx="182">
                  <c:v>6.4</c:v>
                </c:pt>
                <c:pt idx="183">
                  <c:v>6</c:v>
                </c:pt>
                <c:pt idx="184">
                  <c:v>6.4</c:v>
                </c:pt>
                <c:pt idx="185">
                  <c:v>5.8</c:v>
                </c:pt>
                <c:pt idx="186">
                  <c:v>4.3</c:v>
                </c:pt>
                <c:pt idx="187">
                  <c:v>5.7</c:v>
                </c:pt>
                <c:pt idx="188">
                  <c:v>5</c:v>
                </c:pt>
                <c:pt idx="189">
                  <c:v>4.4000000000000004</c:v>
                </c:pt>
                <c:pt idx="190">
                  <c:v>4.5999999999999996</c:v>
                </c:pt>
                <c:pt idx="191">
                  <c:v>3.6</c:v>
                </c:pt>
                <c:pt idx="192">
                  <c:v>4.8</c:v>
                </c:pt>
                <c:pt idx="193">
                  <c:v>4.5999999999999996</c:v>
                </c:pt>
                <c:pt idx="194">
                  <c:v>3.9</c:v>
                </c:pt>
                <c:pt idx="195">
                  <c:v>2.6</c:v>
                </c:pt>
                <c:pt idx="196">
                  <c:v>3.9</c:v>
                </c:pt>
                <c:pt idx="197">
                  <c:v>3.2</c:v>
                </c:pt>
                <c:pt idx="198">
                  <c:v>3.7</c:v>
                </c:pt>
                <c:pt idx="199">
                  <c:v>3.2</c:v>
                </c:pt>
                <c:pt idx="200">
                  <c:v>1.6</c:v>
                </c:pt>
                <c:pt idx="201">
                  <c:v>3.5</c:v>
                </c:pt>
                <c:pt idx="202">
                  <c:v>3.1</c:v>
                </c:pt>
                <c:pt idx="203">
                  <c:v>3</c:v>
                </c:pt>
                <c:pt idx="204">
                  <c:v>3.5</c:v>
                </c:pt>
                <c:pt idx="205">
                  <c:v>3.5</c:v>
                </c:pt>
                <c:pt idx="206">
                  <c:v>2.4</c:v>
                </c:pt>
                <c:pt idx="207">
                  <c:v>3.9</c:v>
                </c:pt>
                <c:pt idx="208">
                  <c:v>3.6</c:v>
                </c:pt>
                <c:pt idx="209">
                  <c:v>2.7</c:v>
                </c:pt>
                <c:pt idx="210">
                  <c:v>4</c:v>
                </c:pt>
                <c:pt idx="211">
                  <c:v>3.6</c:v>
                </c:pt>
                <c:pt idx="212">
                  <c:v>3.8</c:v>
                </c:pt>
                <c:pt idx="213">
                  <c:v>4.2</c:v>
                </c:pt>
                <c:pt idx="214">
                  <c:v>3.8</c:v>
                </c:pt>
                <c:pt idx="215">
                  <c:v>4</c:v>
                </c:pt>
                <c:pt idx="216">
                  <c:v>4.0999999999999996</c:v>
                </c:pt>
                <c:pt idx="217">
                  <c:v>4</c:v>
                </c:pt>
                <c:pt idx="218">
                  <c:v>4</c:v>
                </c:pt>
                <c:pt idx="219">
                  <c:v>4.5</c:v>
                </c:pt>
                <c:pt idx="220">
                  <c:v>4.3</c:v>
                </c:pt>
                <c:pt idx="221">
                  <c:v>4.2</c:v>
                </c:pt>
                <c:pt idx="222">
                  <c:v>4.5</c:v>
                </c:pt>
                <c:pt idx="223">
                  <c:v>3.2</c:v>
                </c:pt>
                <c:pt idx="224">
                  <c:v>4.4000000000000004</c:v>
                </c:pt>
                <c:pt idx="225">
                  <c:v>4</c:v>
                </c:pt>
                <c:pt idx="226">
                  <c:v>2.8</c:v>
                </c:pt>
                <c:pt idx="227">
                  <c:v>3.7</c:v>
                </c:pt>
                <c:pt idx="228">
                  <c:v>2.7</c:v>
                </c:pt>
                <c:pt idx="229">
                  <c:v>2.2000000000000002</c:v>
                </c:pt>
                <c:pt idx="230">
                  <c:v>2.1</c:v>
                </c:pt>
                <c:pt idx="231">
                  <c:v>1.5</c:v>
                </c:pt>
                <c:pt idx="232">
                  <c:v>-0.5</c:v>
                </c:pt>
                <c:pt idx="233">
                  <c:v>0.6</c:v>
                </c:pt>
                <c:pt idx="234">
                  <c:v>-0.5</c:v>
                </c:pt>
                <c:pt idx="235">
                  <c:v>-0.9</c:v>
                </c:pt>
                <c:pt idx="236">
                  <c:v>-0.7</c:v>
                </c:pt>
                <c:pt idx="237">
                  <c:v>-1.7</c:v>
                </c:pt>
                <c:pt idx="238">
                  <c:v>-1.9</c:v>
                </c:pt>
                <c:pt idx="239">
                  <c:v>-1.6</c:v>
                </c:pt>
                <c:pt idx="240">
                  <c:v>-2.9</c:v>
                </c:pt>
              </c:numCache>
            </c:numRef>
          </c:val>
          <c:extLst xmlns:c16r2="http://schemas.microsoft.com/office/drawing/2015/06/chart">
            <c:ext xmlns:c16="http://schemas.microsoft.com/office/drawing/2014/chart" uri="{C3380CC4-5D6E-409C-BE32-E72D297353CC}">
              <c16:uniqueId val="{00000001-7E00-46D9-8460-13EACD52E85D}"/>
            </c:ext>
          </c:extLst>
        </c:ser>
        <c:ser>
          <c:idx val="0"/>
          <c:order val="2"/>
          <c:tx>
            <c:strRef>
              <c:f>Sheet1!$D$1</c:f>
              <c:strCache>
                <c:ptCount val="1"/>
                <c:pt idx="0">
                  <c:v>Forecast</c:v>
                </c:pt>
              </c:strCache>
            </c:strRef>
          </c:tx>
          <c:spPr>
            <a:solidFill>
              <a:schemeClr val="accent1">
                <a:lumMod val="60000"/>
                <a:lumOff val="40000"/>
              </a:schemeClr>
            </a:solidFill>
            <a:ln w="12561">
              <a:solidFill>
                <a:schemeClr val="tx1"/>
              </a:solidFill>
              <a:prstDash val="solid"/>
            </a:ln>
          </c:spPr>
          <c:cat>
            <c:strRef>
              <c:f>Sheet1!$A$2:$A$290</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Sheet1!$D$2:$D$290</c:f>
              <c:numCache>
                <c:formatCode>General</c:formatCode>
                <c:ptCount val="289"/>
                <c:pt idx="14">
                  <c:v>12</c:v>
                </c:pt>
                <c:pt idx="15">
                  <c:v>12</c:v>
                </c:pt>
                <c:pt idx="16">
                  <c:v>12</c:v>
                </c:pt>
                <c:pt idx="17">
                  <c:v>12</c:v>
                </c:pt>
                <c:pt idx="18">
                  <c:v>12</c:v>
                </c:pt>
                <c:pt idx="19">
                  <c:v>12</c:v>
                </c:pt>
                <c:pt idx="20">
                  <c:v>12</c:v>
                </c:pt>
                <c:pt idx="21">
                  <c:v>12</c:v>
                </c:pt>
                <c:pt idx="22">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242">
                  <c:v>12</c:v>
                </c:pt>
                <c:pt idx="243">
                  <c:v>12</c:v>
                </c:pt>
                <c:pt idx="244">
                  <c:v>12</c:v>
                </c:pt>
                <c:pt idx="245">
                  <c:v>12</c:v>
                </c:pt>
                <c:pt idx="246">
                  <c:v>12</c:v>
                </c:pt>
                <c:pt idx="247">
                  <c:v>12</c:v>
                </c:pt>
                <c:pt idx="248">
                  <c:v>12</c:v>
                </c:pt>
              </c:numCache>
            </c:numRef>
          </c:val>
          <c:extLst xmlns:c16r2="http://schemas.microsoft.com/office/drawing/2015/06/chart">
            <c:ext xmlns:c16="http://schemas.microsoft.com/office/drawing/2014/chart" uri="{C3380CC4-5D6E-409C-BE32-E72D297353CC}">
              <c16:uniqueId val="{00000002-7E00-46D9-8460-13EACD52E85D}"/>
            </c:ext>
          </c:extLst>
        </c:ser>
        <c:ser>
          <c:idx val="1"/>
          <c:order val="3"/>
          <c:tx>
            <c:strRef>
              <c:f>Sheet1!$F$1</c:f>
              <c:strCache>
                <c:ptCount val="1"/>
                <c:pt idx="0">
                  <c:v>Gap Forecast</c:v>
                </c:pt>
              </c:strCache>
            </c:strRef>
          </c:tx>
          <c:spPr>
            <a:solidFill>
              <a:schemeClr val="accent2"/>
            </a:solidFill>
            <a:ln w="12561">
              <a:solidFill>
                <a:schemeClr val="tx1"/>
              </a:solidFill>
              <a:prstDash val="solid"/>
            </a:ln>
          </c:spPr>
          <c:cat>
            <c:strRef>
              <c:f>Sheet1!$A$2:$A$290</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Sheet1!$F$2:$F$290</c:f>
              <c:numCache>
                <c:formatCode>General</c:formatCode>
                <c:ptCount val="289"/>
                <c:pt idx="242">
                  <c:v>-9</c:v>
                </c:pt>
                <c:pt idx="243">
                  <c:v>-9</c:v>
                </c:pt>
                <c:pt idx="244">
                  <c:v>-9</c:v>
                </c:pt>
                <c:pt idx="245">
                  <c:v>-9</c:v>
                </c:pt>
                <c:pt idx="246">
                  <c:v>-9</c:v>
                </c:pt>
                <c:pt idx="247">
                  <c:v>-9</c:v>
                </c:pt>
                <c:pt idx="248">
                  <c:v>-9</c:v>
                </c:pt>
                <c:pt idx="249">
                  <c:v>-9</c:v>
                </c:pt>
                <c:pt idx="250">
                  <c:v>-9</c:v>
                </c:pt>
                <c:pt idx="251">
                  <c:v>-9</c:v>
                </c:pt>
                <c:pt idx="252">
                  <c:v>-3</c:v>
                </c:pt>
                <c:pt idx="253">
                  <c:v>-3</c:v>
                </c:pt>
                <c:pt idx="254">
                  <c:v>-3</c:v>
                </c:pt>
                <c:pt idx="255">
                  <c:v>-3</c:v>
                </c:pt>
                <c:pt idx="256">
                  <c:v>-3</c:v>
                </c:pt>
                <c:pt idx="257">
                  <c:v>-3</c:v>
                </c:pt>
                <c:pt idx="258">
                  <c:v>-3</c:v>
                </c:pt>
                <c:pt idx="259">
                  <c:v>-3</c:v>
                </c:pt>
                <c:pt idx="260">
                  <c:v>-3</c:v>
                </c:pt>
                <c:pt idx="261">
                  <c:v>-3</c:v>
                </c:pt>
                <c:pt idx="262">
                  <c:v>-3</c:v>
                </c:pt>
                <c:pt idx="263">
                  <c:v>-3</c:v>
                </c:pt>
                <c:pt idx="264">
                  <c:v>-1</c:v>
                </c:pt>
                <c:pt idx="265">
                  <c:v>-1</c:v>
                </c:pt>
                <c:pt idx="266">
                  <c:v>-1</c:v>
                </c:pt>
                <c:pt idx="267">
                  <c:v>-1</c:v>
                </c:pt>
                <c:pt idx="268">
                  <c:v>-1</c:v>
                </c:pt>
                <c:pt idx="269">
                  <c:v>-1</c:v>
                </c:pt>
                <c:pt idx="270">
                  <c:v>-1</c:v>
                </c:pt>
                <c:pt idx="271">
                  <c:v>-1</c:v>
                </c:pt>
                <c:pt idx="272">
                  <c:v>-1</c:v>
                </c:pt>
                <c:pt idx="273">
                  <c:v>-1</c:v>
                </c:pt>
                <c:pt idx="274">
                  <c:v>-1</c:v>
                </c:pt>
                <c:pt idx="275">
                  <c:v>-1</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numCache>
            </c:numRef>
          </c:val>
          <c:extLst xmlns:c16r2="http://schemas.microsoft.com/office/drawing/2015/06/chart">
            <c:ext xmlns:c16="http://schemas.microsoft.com/office/drawing/2014/chart" uri="{C3380CC4-5D6E-409C-BE32-E72D297353CC}">
              <c16:uniqueId val="{00000003-7E00-46D9-8460-13EACD52E85D}"/>
            </c:ext>
          </c:extLst>
        </c:ser>
        <c:dLbls>
          <c:showLegendKey val="0"/>
          <c:showVal val="0"/>
          <c:showCatName val="0"/>
          <c:showSerName val="0"/>
          <c:showPercent val="0"/>
          <c:showBubbleSize val="0"/>
        </c:dLbls>
        <c:axId val="273319424"/>
        <c:axId val="273320960"/>
      </c:areaChart>
      <c:catAx>
        <c:axId val="273307904"/>
        <c:scaling>
          <c:orientation val="minMax"/>
        </c:scaling>
        <c:delete val="1"/>
        <c:axPos val="b"/>
        <c:numFmt formatCode="General" sourceLinked="1"/>
        <c:majorTickMark val="out"/>
        <c:minorTickMark val="none"/>
        <c:tickLblPos val="nextTo"/>
        <c:crossAx val="273317888"/>
        <c:crosses val="autoZero"/>
        <c:auto val="1"/>
        <c:lblAlgn val="ctr"/>
        <c:lblOffset val="100"/>
        <c:noMultiLvlLbl val="0"/>
      </c:catAx>
      <c:valAx>
        <c:axId val="273317888"/>
        <c:scaling>
          <c:orientation val="minMax"/>
          <c:max val="12"/>
          <c:min val="-10"/>
        </c:scaling>
        <c:delete val="0"/>
        <c:axPos val="r"/>
        <c:numFmt formatCode="General" sourceLinked="1"/>
        <c:majorTickMark val="cross"/>
        <c:minorTickMark val="none"/>
        <c:tickLblPos val="nextTo"/>
        <c:spPr>
          <a:ln w="3140">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3307904"/>
        <c:crosses val="max"/>
        <c:crossBetween val="midCat"/>
        <c:majorUnit val="2"/>
        <c:minorUnit val="2"/>
      </c:valAx>
      <c:catAx>
        <c:axId val="273319424"/>
        <c:scaling>
          <c:orientation val="minMax"/>
        </c:scaling>
        <c:delete val="0"/>
        <c:axPos val="b"/>
        <c:numFmt formatCode="General" sourceLinked="1"/>
        <c:majorTickMark val="out"/>
        <c:minorTickMark val="none"/>
        <c:tickLblPos val="nextTo"/>
        <c:spPr>
          <a:ln w="3140">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3320960"/>
        <c:crosses val="autoZero"/>
        <c:auto val="1"/>
        <c:lblAlgn val="ctr"/>
        <c:lblOffset val="100"/>
        <c:tickLblSkip val="12"/>
        <c:tickMarkSkip val="12"/>
        <c:noMultiLvlLbl val="0"/>
      </c:catAx>
      <c:valAx>
        <c:axId val="273320960"/>
        <c:scaling>
          <c:orientation val="minMax"/>
          <c:max val="12"/>
          <c:min val="-10"/>
        </c:scaling>
        <c:delete val="0"/>
        <c:axPos val="l"/>
        <c:majorGridlines>
          <c:spPr>
            <a:ln w="12561">
              <a:solidFill>
                <a:schemeClr val="tx1"/>
              </a:solidFill>
              <a:prstDash val="solid"/>
            </a:ln>
          </c:spPr>
        </c:majorGridlines>
        <c:numFmt formatCode="General" sourceLinked="1"/>
        <c:majorTickMark val="out"/>
        <c:minorTickMark val="none"/>
        <c:tickLblPos val="nextTo"/>
        <c:spPr>
          <a:ln w="3140">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273319424"/>
        <c:crosses val="autoZero"/>
        <c:crossBetween val="midCat"/>
        <c:majorUnit val="2"/>
        <c:minorUnit val="2"/>
      </c:valAx>
      <c:spPr>
        <a:noFill/>
        <a:ln w="25122">
          <a:noFill/>
        </a:ln>
      </c:spPr>
    </c:plotArea>
    <c:legend>
      <c:legendPos val="r"/>
      <c:legendEntry>
        <c:idx val="2"/>
        <c:delete val="1"/>
      </c:legendEntry>
      <c:layout>
        <c:manualLayout>
          <c:xMode val="edge"/>
          <c:yMode val="edge"/>
          <c:x val="0.49937630432503771"/>
          <c:y val="0.15040654041030338"/>
          <c:w val="0.19441349489759718"/>
          <c:h val="0.14067977537262316"/>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83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CU Delinquency Rate
Versus
 Unemployment Rate </a:t>
            </a:r>
          </a:p>
        </c:rich>
      </c:tx>
      <c:layout>
        <c:manualLayout>
          <c:xMode val="edge"/>
          <c:yMode val="edge"/>
          <c:x val="0.25511415769111495"/>
          <c:y val="0"/>
        </c:manualLayout>
      </c:layout>
      <c:overlay val="0"/>
      <c:spPr>
        <a:noFill/>
        <a:ln w="20530">
          <a:noFill/>
        </a:ln>
      </c:spPr>
    </c:title>
    <c:autoTitleDeleted val="0"/>
    <c:plotArea>
      <c:layout>
        <c:manualLayout>
          <c:layoutTarget val="inner"/>
          <c:xMode val="edge"/>
          <c:yMode val="edge"/>
          <c:x val="8.5621970920840063E-2"/>
          <c:y val="0.17223198594024605"/>
          <c:w val="0.83521809369951538"/>
          <c:h val="0.73110720562390163"/>
        </c:manualLayout>
      </c:layout>
      <c:areaChart>
        <c:grouping val="standard"/>
        <c:varyColors val="0"/>
        <c:ser>
          <c:idx val="1"/>
          <c:order val="0"/>
          <c:tx>
            <c:strRef>
              <c:f>Sheet1!$C$1</c:f>
              <c:strCache>
                <c:ptCount val="1"/>
                <c:pt idx="0">
                  <c:v>Recession</c:v>
                </c:pt>
              </c:strCache>
            </c:strRef>
          </c:tx>
          <c:spPr>
            <a:solidFill>
              <a:srgbClr val="FF0000"/>
            </a:solidFill>
            <a:ln w="10265">
              <a:noFill/>
              <a:prstDash val="solid"/>
            </a:ln>
          </c:spP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Sheet1!$C$2:$C$350</c:f>
              <c:numCache>
                <c:formatCode>General</c:formatCode>
                <c:ptCount val="349"/>
                <c:pt idx="74">
                  <c:v>21</c:v>
                </c:pt>
                <c:pt idx="75">
                  <c:v>21</c:v>
                </c:pt>
                <c:pt idx="76">
                  <c:v>21</c:v>
                </c:pt>
                <c:pt idx="77">
                  <c:v>21</c:v>
                </c:pt>
                <c:pt idx="78">
                  <c:v>21</c:v>
                </c:pt>
                <c:pt idx="79">
                  <c:v>21</c:v>
                </c:pt>
                <c:pt idx="80">
                  <c:v>21</c:v>
                </c:pt>
                <c:pt idx="81">
                  <c:v>21</c:v>
                </c:pt>
                <c:pt idx="82">
                  <c:v>21</c:v>
                </c:pt>
                <c:pt idx="83">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300">
                  <c:v>21</c:v>
                </c:pt>
                <c:pt idx="301">
                  <c:v>21</c:v>
                </c:pt>
                <c:pt idx="302">
                  <c:v>21</c:v>
                </c:pt>
                <c:pt idx="303">
                  <c:v>21</c:v>
                </c:pt>
                <c:pt idx="304">
                  <c:v>21</c:v>
                </c:pt>
                <c:pt idx="305">
                  <c:v>21</c:v>
                </c:pt>
                <c:pt idx="306">
                  <c:v>21</c:v>
                </c:pt>
                <c:pt idx="307">
                  <c:v>21</c:v>
                </c:pt>
                <c:pt idx="308">
                  <c:v>21</c:v>
                </c:pt>
              </c:numCache>
            </c:numRef>
          </c:val>
          <c:extLst xmlns:c16r2="http://schemas.microsoft.com/office/drawing/2015/06/chart">
            <c:ext xmlns:c16="http://schemas.microsoft.com/office/drawing/2014/chart" uri="{C3380CC4-5D6E-409C-BE32-E72D297353CC}">
              <c16:uniqueId val="{00000000-83E9-49DB-BDC3-0B453E6A5CD0}"/>
            </c:ext>
          </c:extLst>
        </c:ser>
        <c:ser>
          <c:idx val="2"/>
          <c:order val="1"/>
          <c:tx>
            <c:strRef>
              <c:f>Sheet1!$D$1</c:f>
              <c:strCache>
                <c:ptCount val="1"/>
                <c:pt idx="0">
                  <c:v>Unemployment (Left Axis)</c:v>
                </c:pt>
              </c:strCache>
            </c:strRef>
          </c:tx>
          <c:spPr>
            <a:solidFill>
              <a:schemeClr val="accent3">
                <a:lumMod val="20000"/>
                <a:lumOff val="80000"/>
              </a:schemeClr>
            </a:solidFill>
            <a:ln w="10265">
              <a:solidFill>
                <a:schemeClr val="tx1"/>
              </a:solidFill>
              <a:prstDash val="solid"/>
            </a:ln>
          </c:spP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Sheet1!$D$2:$D$350</c:f>
              <c:numCache>
                <c:formatCode>General</c:formatCode>
                <c:ptCount val="34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4.3</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3.6</c:v>
                </c:pt>
                <c:pt idx="301">
                  <c:v>3.5</c:v>
                </c:pt>
                <c:pt idx="302">
                  <c:v>4.4000000000000004</c:v>
                </c:pt>
                <c:pt idx="303">
                  <c:v>14.7</c:v>
                </c:pt>
                <c:pt idx="304">
                  <c:v>13.3</c:v>
                </c:pt>
                <c:pt idx="305">
                  <c:v>11.1</c:v>
                </c:pt>
                <c:pt idx="306">
                  <c:v>10.199999999999999</c:v>
                </c:pt>
                <c:pt idx="307">
                  <c:v>8.4</c:v>
                </c:pt>
                <c:pt idx="308">
                  <c:v>8.4</c:v>
                </c:pt>
                <c:pt idx="309">
                  <c:v>7.5</c:v>
                </c:pt>
                <c:pt idx="310">
                  <c:v>7.5</c:v>
                </c:pt>
                <c:pt idx="311">
                  <c:v>7.5</c:v>
                </c:pt>
                <c:pt idx="312">
                  <c:v>7.25</c:v>
                </c:pt>
                <c:pt idx="313">
                  <c:v>7.25</c:v>
                </c:pt>
                <c:pt idx="314">
                  <c:v>7.25</c:v>
                </c:pt>
                <c:pt idx="315">
                  <c:v>7</c:v>
                </c:pt>
                <c:pt idx="316">
                  <c:v>7</c:v>
                </c:pt>
                <c:pt idx="317">
                  <c:v>7</c:v>
                </c:pt>
                <c:pt idx="318">
                  <c:v>6.75</c:v>
                </c:pt>
                <c:pt idx="319">
                  <c:v>6.75</c:v>
                </c:pt>
                <c:pt idx="320">
                  <c:v>6.75</c:v>
                </c:pt>
                <c:pt idx="321">
                  <c:v>6.5</c:v>
                </c:pt>
                <c:pt idx="322">
                  <c:v>6.5</c:v>
                </c:pt>
                <c:pt idx="323">
                  <c:v>6.5</c:v>
                </c:pt>
              </c:numCache>
            </c:numRef>
          </c:val>
          <c:extLst xmlns:c16r2="http://schemas.microsoft.com/office/drawing/2015/06/chart">
            <c:ext xmlns:c16="http://schemas.microsoft.com/office/drawing/2014/chart" uri="{C3380CC4-5D6E-409C-BE32-E72D297353CC}">
              <c16:uniqueId val="{00000001-83E9-49DB-BDC3-0B453E6A5CD0}"/>
            </c:ext>
          </c:extLst>
        </c:ser>
        <c:dLbls>
          <c:showLegendKey val="0"/>
          <c:showVal val="0"/>
          <c:showCatName val="0"/>
          <c:showSerName val="0"/>
          <c:showPercent val="0"/>
          <c:showBubbleSize val="0"/>
        </c:dLbls>
        <c:axId val="206149120"/>
        <c:axId val="206150656"/>
      </c:areaChart>
      <c:lineChart>
        <c:grouping val="standard"/>
        <c:varyColors val="0"/>
        <c:ser>
          <c:idx val="4"/>
          <c:order val="3"/>
          <c:tx>
            <c:strRef>
              <c:f>Sheet1!$F$1</c:f>
              <c:strCache>
                <c:ptCount val="1"/>
                <c:pt idx="0">
                  <c:v>4.7% Full Employment Target (Left Axis)</c:v>
                </c:pt>
              </c:strCache>
            </c:strRef>
          </c:tx>
          <c:spPr>
            <a:ln w="30796">
              <a:solidFill>
                <a:schemeClr val="accent6">
                  <a:lumMod val="75000"/>
                </a:schemeClr>
              </a:solidFill>
              <a:prstDash val="solid"/>
            </a:ln>
          </c:spPr>
          <c:marker>
            <c:symbol val="none"/>
          </c:marke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Sheet1!$F$2:$F$350</c:f>
              <c:numCache>
                <c:formatCode>General</c:formatCode>
                <c:ptCount val="34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4.7</c:v>
                </c:pt>
                <c:pt idx="301">
                  <c:v>4.7</c:v>
                </c:pt>
                <c:pt idx="302">
                  <c:v>4.7</c:v>
                </c:pt>
                <c:pt idx="303">
                  <c:v>4.7</c:v>
                </c:pt>
                <c:pt idx="304">
                  <c:v>4.7</c:v>
                </c:pt>
                <c:pt idx="305">
                  <c:v>4.7</c:v>
                </c:pt>
                <c:pt idx="306">
                  <c:v>4.7</c:v>
                </c:pt>
                <c:pt idx="307">
                  <c:v>4.7</c:v>
                </c:pt>
                <c:pt idx="308">
                  <c:v>4.7</c:v>
                </c:pt>
                <c:pt idx="309">
                  <c:v>4.7</c:v>
                </c:pt>
                <c:pt idx="310">
                  <c:v>4.7</c:v>
                </c:pt>
                <c:pt idx="311">
                  <c:v>4.7</c:v>
                </c:pt>
                <c:pt idx="312">
                  <c:v>4.7</c:v>
                </c:pt>
                <c:pt idx="313">
                  <c:v>4.7</c:v>
                </c:pt>
                <c:pt idx="314">
                  <c:v>4.7</c:v>
                </c:pt>
                <c:pt idx="315">
                  <c:v>4.7</c:v>
                </c:pt>
                <c:pt idx="316">
                  <c:v>4.7</c:v>
                </c:pt>
                <c:pt idx="317">
                  <c:v>4.7</c:v>
                </c:pt>
                <c:pt idx="318">
                  <c:v>4.7</c:v>
                </c:pt>
                <c:pt idx="319">
                  <c:v>4.7</c:v>
                </c:pt>
                <c:pt idx="320">
                  <c:v>4.7</c:v>
                </c:pt>
                <c:pt idx="321">
                  <c:v>4.7</c:v>
                </c:pt>
                <c:pt idx="322">
                  <c:v>4.7</c:v>
                </c:pt>
                <c:pt idx="323">
                  <c:v>4.7</c:v>
                </c:pt>
                <c:pt idx="324">
                  <c:v>4.7</c:v>
                </c:pt>
                <c:pt idx="325">
                  <c:v>4.7</c:v>
                </c:pt>
                <c:pt idx="326">
                  <c:v>4.7</c:v>
                </c:pt>
                <c:pt idx="327">
                  <c:v>4.7</c:v>
                </c:pt>
                <c:pt idx="328">
                  <c:v>4.7</c:v>
                </c:pt>
                <c:pt idx="329">
                  <c:v>4.7</c:v>
                </c:pt>
                <c:pt idx="330">
                  <c:v>4.7</c:v>
                </c:pt>
                <c:pt idx="331">
                  <c:v>4.7</c:v>
                </c:pt>
                <c:pt idx="332">
                  <c:v>4.7</c:v>
                </c:pt>
                <c:pt idx="333">
                  <c:v>4.7</c:v>
                </c:pt>
                <c:pt idx="334">
                  <c:v>4.7</c:v>
                </c:pt>
                <c:pt idx="335">
                  <c:v>4.7</c:v>
                </c:pt>
                <c:pt idx="336">
                  <c:v>4.7</c:v>
                </c:pt>
                <c:pt idx="337">
                  <c:v>4.7</c:v>
                </c:pt>
                <c:pt idx="338">
                  <c:v>4.7</c:v>
                </c:pt>
                <c:pt idx="339">
                  <c:v>4.7</c:v>
                </c:pt>
                <c:pt idx="340">
                  <c:v>4.7</c:v>
                </c:pt>
                <c:pt idx="341">
                  <c:v>4.7</c:v>
                </c:pt>
                <c:pt idx="342">
                  <c:v>4.7</c:v>
                </c:pt>
                <c:pt idx="343">
                  <c:v>4.7</c:v>
                </c:pt>
                <c:pt idx="344">
                  <c:v>4.7</c:v>
                </c:pt>
                <c:pt idx="345">
                  <c:v>4.7</c:v>
                </c:pt>
                <c:pt idx="346">
                  <c:v>4.7</c:v>
                </c:pt>
                <c:pt idx="347">
                  <c:v>4.7</c:v>
                </c:pt>
                <c:pt idx="348">
                  <c:v>4.7</c:v>
                </c:pt>
              </c:numCache>
            </c:numRef>
          </c:val>
          <c:smooth val="0"/>
          <c:extLst xmlns:c16r2="http://schemas.microsoft.com/office/drawing/2015/06/chart">
            <c:ext xmlns:c16="http://schemas.microsoft.com/office/drawing/2014/chart" uri="{C3380CC4-5D6E-409C-BE32-E72D297353CC}">
              <c16:uniqueId val="{00000002-83E9-49DB-BDC3-0B453E6A5CD0}"/>
            </c:ext>
          </c:extLst>
        </c:ser>
        <c:ser>
          <c:idx val="6"/>
          <c:order val="5"/>
          <c:tx>
            <c:strRef>
              <c:f>Sheet1!#REF!</c:f>
              <c:strCache>
                <c:ptCount val="1"/>
                <c:pt idx="0">
                  <c:v>#REF!</c:v>
                </c:pt>
              </c:strCache>
            </c:strRef>
          </c:tx>
          <c:spPr>
            <a:ln w="30796">
              <a:solidFill>
                <a:schemeClr val="accent3">
                  <a:lumMod val="60000"/>
                  <a:lumOff val="40000"/>
                </a:schemeClr>
              </a:solidFill>
              <a:prstDash val="solid"/>
            </a:ln>
          </c:spPr>
          <c:marker>
            <c:symbol val="plus"/>
            <c:size val="7"/>
            <c:spPr>
              <a:noFill/>
              <a:ln>
                <a:solidFill>
                  <a:srgbClr val="00CCFF"/>
                </a:solidFill>
                <a:prstDash val="solid"/>
              </a:ln>
            </c:spPr>
          </c:marke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3-83E9-49DB-BDC3-0B453E6A5CD0}"/>
            </c:ext>
          </c:extLst>
        </c:ser>
        <c:dLbls>
          <c:showLegendKey val="0"/>
          <c:showVal val="0"/>
          <c:showCatName val="0"/>
          <c:showSerName val="0"/>
          <c:showPercent val="0"/>
          <c:showBubbleSize val="0"/>
        </c:dLbls>
        <c:marker val="1"/>
        <c:smooth val="0"/>
        <c:axId val="206149120"/>
        <c:axId val="206150656"/>
      </c:lineChart>
      <c:lineChart>
        <c:grouping val="standard"/>
        <c:varyColors val="0"/>
        <c:ser>
          <c:idx val="3"/>
          <c:order val="2"/>
          <c:tx>
            <c:strRef>
              <c:f>Sheet1!$E$1</c:f>
              <c:strCache>
                <c:ptCount val="1"/>
                <c:pt idx="0">
                  <c:v>Loan Delinquency Rate (Right Axis)</c:v>
                </c:pt>
              </c:strCache>
            </c:strRef>
          </c:tx>
          <c:spPr>
            <a:ln w="30796">
              <a:solidFill>
                <a:schemeClr val="tx1"/>
              </a:solidFill>
              <a:prstDash val="solid"/>
            </a:ln>
          </c:spPr>
          <c:marker>
            <c:symbol val="none"/>
          </c:marke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Sheet1!$E$2:$E$350</c:f>
              <c:numCache>
                <c:formatCode>General</c:formatCode>
                <c:ptCount val="349"/>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0.64500000000000002</c:v>
                </c:pt>
                <c:pt idx="295">
                  <c:v>0.66</c:v>
                </c:pt>
                <c:pt idx="296">
                  <c:v>0.66500000000000004</c:v>
                </c:pt>
                <c:pt idx="297">
                  <c:v>0.67700000000000005</c:v>
                </c:pt>
                <c:pt idx="298">
                  <c:v>0.70699999999999996</c:v>
                </c:pt>
                <c:pt idx="299">
                  <c:v>0.71</c:v>
                </c:pt>
                <c:pt idx="300">
                  <c:v>0.7</c:v>
                </c:pt>
                <c:pt idx="301">
                  <c:v>0.64</c:v>
                </c:pt>
                <c:pt idx="302">
                  <c:v>0.69</c:v>
                </c:pt>
                <c:pt idx="303">
                  <c:v>0.69</c:v>
                </c:pt>
                <c:pt idx="304">
                  <c:v>0.69</c:v>
                </c:pt>
                <c:pt idx="305">
                  <c:v>0.69</c:v>
                </c:pt>
                <c:pt idx="306">
                  <c:v>0.75</c:v>
                </c:pt>
                <c:pt idx="307">
                  <c:v>0.75</c:v>
                </c:pt>
                <c:pt idx="308">
                  <c:v>0.75</c:v>
                </c:pt>
                <c:pt idx="309">
                  <c:v>1</c:v>
                </c:pt>
                <c:pt idx="310">
                  <c:v>1</c:v>
                </c:pt>
                <c:pt idx="311">
                  <c:v>1</c:v>
                </c:pt>
                <c:pt idx="312">
                  <c:v>1</c:v>
                </c:pt>
                <c:pt idx="313">
                  <c:v>1</c:v>
                </c:pt>
                <c:pt idx="314">
                  <c:v>1</c:v>
                </c:pt>
                <c:pt idx="315">
                  <c:v>1.05</c:v>
                </c:pt>
                <c:pt idx="316">
                  <c:v>1.05</c:v>
                </c:pt>
                <c:pt idx="317">
                  <c:v>1.05</c:v>
                </c:pt>
                <c:pt idx="318">
                  <c:v>1.05</c:v>
                </c:pt>
                <c:pt idx="319">
                  <c:v>1.05</c:v>
                </c:pt>
                <c:pt idx="320">
                  <c:v>1.05</c:v>
                </c:pt>
                <c:pt idx="321">
                  <c:v>1.1000000000000001</c:v>
                </c:pt>
                <c:pt idx="322">
                  <c:v>1.1000000000000001</c:v>
                </c:pt>
                <c:pt idx="323">
                  <c:v>1.1000000000000001</c:v>
                </c:pt>
                <c:pt idx="324">
                  <c:v>0.8</c:v>
                </c:pt>
                <c:pt idx="325">
                  <c:v>0.8</c:v>
                </c:pt>
                <c:pt idx="326">
                  <c:v>0.8</c:v>
                </c:pt>
                <c:pt idx="327">
                  <c:v>0.8</c:v>
                </c:pt>
              </c:numCache>
            </c:numRef>
          </c:val>
          <c:smooth val="0"/>
          <c:extLst xmlns:c16r2="http://schemas.microsoft.com/office/drawing/2015/06/chart">
            <c:ext xmlns:c16="http://schemas.microsoft.com/office/drawing/2014/chart" uri="{C3380CC4-5D6E-409C-BE32-E72D297353CC}">
              <c16:uniqueId val="{00000004-83E9-49DB-BDC3-0B453E6A5CD0}"/>
            </c:ext>
          </c:extLst>
        </c:ser>
        <c:ser>
          <c:idx val="5"/>
          <c:order val="4"/>
          <c:tx>
            <c:strRef>
              <c:f>Sheet1!$G$1</c:f>
              <c:strCache>
                <c:ptCount val="1"/>
                <c:pt idx="0">
                  <c:v>0.75% Natural Delinquency Rate (Right Axis)</c:v>
                </c:pt>
              </c:strCache>
            </c:strRef>
          </c:tx>
          <c:spPr>
            <a:ln w="30796">
              <a:solidFill>
                <a:schemeClr val="accent1">
                  <a:lumMod val="60000"/>
                  <a:lumOff val="40000"/>
                </a:schemeClr>
              </a:solidFill>
              <a:prstDash val="solid"/>
            </a:ln>
          </c:spPr>
          <c:marker>
            <c:symbol val="none"/>
          </c:marker>
          <c:cat>
            <c:strRef>
              <c:f>Sheet1!$A$2:$A$350</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Sheet1!$G$2:$G$350</c:f>
              <c:numCache>
                <c:formatCode>General</c:formatCode>
                <c:ptCount val="349"/>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numCache>
            </c:numRef>
          </c:val>
          <c:smooth val="0"/>
          <c:extLst xmlns:c16r2="http://schemas.microsoft.com/office/drawing/2015/06/chart">
            <c:ext xmlns:c16="http://schemas.microsoft.com/office/drawing/2014/chart" uri="{C3380CC4-5D6E-409C-BE32-E72D297353CC}">
              <c16:uniqueId val="{00000005-83E9-49DB-BDC3-0B453E6A5CD0}"/>
            </c:ext>
          </c:extLst>
        </c:ser>
        <c:dLbls>
          <c:showLegendKey val="0"/>
          <c:showVal val="0"/>
          <c:showCatName val="0"/>
          <c:showSerName val="0"/>
          <c:showPercent val="0"/>
          <c:showBubbleSize val="0"/>
        </c:dLbls>
        <c:marker val="1"/>
        <c:smooth val="0"/>
        <c:axId val="207291136"/>
        <c:axId val="207292672"/>
      </c:lineChart>
      <c:catAx>
        <c:axId val="206149120"/>
        <c:scaling>
          <c:orientation val="minMax"/>
        </c:scaling>
        <c:delete val="0"/>
        <c:axPos val="b"/>
        <c:numFmt formatCode="General" sourceLinked="1"/>
        <c:majorTickMark val="out"/>
        <c:minorTickMark val="none"/>
        <c:tickLblPos val="nextTo"/>
        <c:spPr>
          <a:ln w="2566">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6150656"/>
        <c:crosses val="autoZero"/>
        <c:auto val="1"/>
        <c:lblAlgn val="ctr"/>
        <c:lblOffset val="100"/>
        <c:tickLblSkip val="24"/>
        <c:tickMarkSkip val="12"/>
        <c:noMultiLvlLbl val="0"/>
      </c:catAx>
      <c:valAx>
        <c:axId val="206150656"/>
        <c:scaling>
          <c:orientation val="minMax"/>
          <c:max val="21"/>
          <c:min val="0"/>
        </c:scaling>
        <c:delete val="0"/>
        <c:axPos val="l"/>
        <c:majorGridlines>
          <c:spPr>
            <a:ln w="2566">
              <a:solidFill>
                <a:schemeClr val="tx1"/>
              </a:solidFill>
              <a:prstDash val="solid"/>
            </a:ln>
          </c:spPr>
        </c:majorGridlines>
        <c:numFmt formatCode="0" sourceLinked="0"/>
        <c:majorTickMark val="out"/>
        <c:minorTickMark val="none"/>
        <c:tickLblPos val="nextTo"/>
        <c:spPr>
          <a:ln w="2566">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6149120"/>
        <c:crosses val="autoZero"/>
        <c:crossBetween val="midCat"/>
        <c:majorUnit val="1"/>
        <c:minorUnit val="1"/>
      </c:valAx>
      <c:catAx>
        <c:axId val="207291136"/>
        <c:scaling>
          <c:orientation val="minMax"/>
        </c:scaling>
        <c:delete val="1"/>
        <c:axPos val="b"/>
        <c:numFmt formatCode="General" sourceLinked="1"/>
        <c:majorTickMark val="out"/>
        <c:minorTickMark val="none"/>
        <c:tickLblPos val="nextTo"/>
        <c:crossAx val="207292672"/>
        <c:crosses val="autoZero"/>
        <c:auto val="1"/>
        <c:lblAlgn val="ctr"/>
        <c:lblOffset val="100"/>
        <c:noMultiLvlLbl val="0"/>
      </c:catAx>
      <c:valAx>
        <c:axId val="207292672"/>
        <c:scaling>
          <c:orientation val="minMax"/>
          <c:max val="4.2"/>
          <c:min val="0"/>
        </c:scaling>
        <c:delete val="0"/>
        <c:axPos val="r"/>
        <c:numFmt formatCode="0.0" sourceLinked="0"/>
        <c:majorTickMark val="cross"/>
        <c:minorTickMark val="none"/>
        <c:tickLblPos val="nextTo"/>
        <c:spPr>
          <a:ln w="2566">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7291136"/>
        <c:crosses val="max"/>
        <c:crossBetween val="midCat"/>
        <c:majorUnit val="0.2"/>
        <c:minorUnit val="0.1"/>
      </c:valAx>
      <c:spPr>
        <a:noFill/>
        <a:ln w="10265">
          <a:solidFill>
            <a:schemeClr val="tx1"/>
          </a:solidFill>
          <a:prstDash val="solid"/>
        </a:ln>
      </c:spPr>
    </c:plotArea>
    <c:legend>
      <c:legendPos val="r"/>
      <c:legendEntry>
        <c:idx val="3"/>
        <c:delete val="1"/>
      </c:legendEntry>
      <c:layout>
        <c:manualLayout>
          <c:xMode val="edge"/>
          <c:yMode val="edge"/>
          <c:x val="8.4960259120672246E-2"/>
          <c:y val="0.17291451410804057"/>
          <c:w val="0.69900902419162947"/>
          <c:h val="0.18639431812898483"/>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455"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CU Net Chargeoff Rate
 Versus
Unemployment Rate</a:t>
            </a:r>
          </a:p>
        </c:rich>
      </c:tx>
      <c:layout>
        <c:manualLayout>
          <c:xMode val="edge"/>
          <c:yMode val="edge"/>
          <c:x val="0.23467275103842641"/>
          <c:y val="1.6313016253842909E-3"/>
        </c:manualLayout>
      </c:layout>
      <c:overlay val="0"/>
      <c:spPr>
        <a:noFill/>
        <a:ln w="17608">
          <a:noFill/>
        </a:ln>
      </c:spPr>
    </c:title>
    <c:autoTitleDeleted val="0"/>
    <c:plotArea>
      <c:layout>
        <c:manualLayout>
          <c:layoutTarget val="inner"/>
          <c:xMode val="edge"/>
          <c:yMode val="edge"/>
          <c:x val="0.10016751425232477"/>
          <c:y val="0.17297637715401554"/>
          <c:w val="0.80177514792899407"/>
          <c:h val="0.73152782895674684"/>
        </c:manualLayout>
      </c:layout>
      <c:barChart>
        <c:barDir val="col"/>
        <c:grouping val="clustered"/>
        <c:varyColors val="0"/>
        <c:ser>
          <c:idx val="0"/>
          <c:order val="0"/>
          <c:tx>
            <c:strRef>
              <c:f>Sheet1!$C$1</c:f>
              <c:strCache>
                <c:ptCount val="1"/>
                <c:pt idx="0">
                  <c:v>Unemployment Rate (Left Axis)</c:v>
                </c:pt>
              </c:strCache>
            </c:strRef>
          </c:tx>
          <c:spPr>
            <a:solidFill>
              <a:schemeClr val="accent3">
                <a:lumMod val="20000"/>
                <a:lumOff val="80000"/>
              </a:schemeClr>
            </a:solidFill>
            <a:ln w="8804">
              <a:solidFill>
                <a:schemeClr val="tx1"/>
              </a:solidFill>
              <a:prstDash val="solid"/>
            </a:ln>
          </c:spPr>
          <c:invertIfNegative val="0"/>
          <c:dPt>
            <c:idx val="53"/>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1-08AD-48B6-A3BD-C56274813822}"/>
              </c:ext>
            </c:extLst>
          </c:dPt>
          <c:dPt>
            <c:idx val="54"/>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3-08AD-48B6-A3BD-C56274813822}"/>
              </c:ext>
            </c:extLst>
          </c:dPt>
          <c:dPt>
            <c:idx val="55"/>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5-08AD-48B6-A3BD-C56274813822}"/>
              </c:ext>
            </c:extLst>
          </c:dPt>
          <c:dPt>
            <c:idx val="56"/>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7-08AD-48B6-A3BD-C56274813822}"/>
              </c:ext>
            </c:extLst>
          </c:dPt>
          <c:dPt>
            <c:idx val="57"/>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9-08AD-48B6-A3BD-C56274813822}"/>
              </c:ext>
            </c:extLst>
          </c:dPt>
          <c:dPt>
            <c:idx val="58"/>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B-08AD-48B6-A3BD-C56274813822}"/>
              </c:ext>
            </c:extLst>
          </c:dPt>
          <c:dPt>
            <c:idx val="59"/>
            <c:invertIfNegative val="0"/>
            <c:bubble3D val="0"/>
            <c:spPr>
              <a:pattFill prst="wdDnDiag">
                <a:fgClr>
                  <a:schemeClr val="accent1">
                    <a:lumMod val="60000"/>
                    <a:lumOff val="40000"/>
                  </a:schemeClr>
                </a:fgClr>
                <a:bgClr>
                  <a:schemeClr val="bg1"/>
                </a:bgClr>
              </a:pattFill>
              <a:ln w="8804">
                <a:solidFill>
                  <a:schemeClr val="tx1"/>
                </a:solidFill>
                <a:prstDash val="solid"/>
              </a:ln>
            </c:spPr>
            <c:extLst xmlns:c16r2="http://schemas.microsoft.com/office/drawing/2015/06/chart">
              <c:ext xmlns:c16="http://schemas.microsoft.com/office/drawing/2014/chart" uri="{C3380CC4-5D6E-409C-BE32-E72D297353CC}">
                <c16:uniqueId val="{0000000D-08AD-48B6-A3BD-C56274813822}"/>
              </c:ext>
            </c:extLst>
          </c:dPt>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Sheet1!$C$2:$C$61</c:f>
              <c:numCache>
                <c:formatCode>0.00%</c:formatCode>
                <c:ptCount val="60"/>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c:v>6.7000000000000004E-2</c:v>
                </c:pt>
                <c:pt idx="29">
                  <c:v>6.2E-2</c:v>
                </c:pt>
                <c:pt idx="30">
                  <c:v>6.0999999999999999E-2</c:v>
                </c:pt>
                <c:pt idx="31">
                  <c:v>5.7000000000000002E-2</c:v>
                </c:pt>
                <c:pt idx="32">
                  <c:v>5.6000000000000001E-2</c:v>
                </c:pt>
                <c:pt idx="33">
                  <c:v>5.3999999999999999E-2</c:v>
                </c:pt>
                <c:pt idx="34">
                  <c:v>5.0999999999999997E-2</c:v>
                </c:pt>
                <c:pt idx="35">
                  <c:v>0.05</c:v>
                </c:pt>
                <c:pt idx="36">
                  <c:v>4.9299999999999997E-2</c:v>
                </c:pt>
                <c:pt idx="37">
                  <c:v>4.8599999999999997E-2</c:v>
                </c:pt>
                <c:pt idx="38">
                  <c:v>4.9299999999999997E-2</c:v>
                </c:pt>
                <c:pt idx="39">
                  <c:v>4.7E-2</c:v>
                </c:pt>
                <c:pt idx="40">
                  <c:v>4.7E-2</c:v>
                </c:pt>
                <c:pt idx="41">
                  <c:v>4.3999999999999997E-2</c:v>
                </c:pt>
                <c:pt idx="42">
                  <c:v>4.2999999999999997E-2</c:v>
                </c:pt>
                <c:pt idx="43">
                  <c:v>4.1000000000000002E-2</c:v>
                </c:pt>
                <c:pt idx="44">
                  <c:v>4.1000000000000002E-2</c:v>
                </c:pt>
                <c:pt idx="45">
                  <c:v>0.04</c:v>
                </c:pt>
                <c:pt idx="46">
                  <c:v>3.6999999999999998E-2</c:v>
                </c:pt>
                <c:pt idx="47">
                  <c:v>3.7999999999999999E-2</c:v>
                </c:pt>
                <c:pt idx="48">
                  <c:v>3.9E-2</c:v>
                </c:pt>
                <c:pt idx="49">
                  <c:v>3.5999999999999997E-2</c:v>
                </c:pt>
                <c:pt idx="50">
                  <c:v>3.5999999999999997E-2</c:v>
                </c:pt>
                <c:pt idx="51">
                  <c:v>3.5000000000000003E-2</c:v>
                </c:pt>
                <c:pt idx="52">
                  <c:v>4.3999999999999997E-2</c:v>
                </c:pt>
                <c:pt idx="53">
                  <c:v>0.111</c:v>
                </c:pt>
                <c:pt idx="54">
                  <c:v>0.08</c:v>
                </c:pt>
                <c:pt idx="55">
                  <c:v>7.4999999999999997E-2</c:v>
                </c:pt>
                <c:pt idx="56">
                  <c:v>7.2499999999999995E-2</c:v>
                </c:pt>
                <c:pt idx="57">
                  <c:v>7.0000000000000007E-2</c:v>
                </c:pt>
                <c:pt idx="58">
                  <c:v>6.7500000000000004E-2</c:v>
                </c:pt>
                <c:pt idx="59">
                  <c:v>6.5000000000000002E-2</c:v>
                </c:pt>
              </c:numCache>
            </c:numRef>
          </c:val>
          <c:extLst xmlns:c16r2="http://schemas.microsoft.com/office/drawing/2015/06/chart">
            <c:ext xmlns:c16="http://schemas.microsoft.com/office/drawing/2014/chart" uri="{C3380CC4-5D6E-409C-BE32-E72D297353CC}">
              <c16:uniqueId val="{0000000E-08AD-48B6-A3BD-C56274813822}"/>
            </c:ext>
          </c:extLst>
        </c:ser>
        <c:dLbls>
          <c:showLegendKey val="0"/>
          <c:showVal val="0"/>
          <c:showCatName val="0"/>
          <c:showSerName val="0"/>
          <c:showPercent val="0"/>
          <c:showBubbleSize val="0"/>
        </c:dLbls>
        <c:gapWidth val="30"/>
        <c:axId val="207654912"/>
        <c:axId val="207656832"/>
      </c:barChart>
      <c:lineChart>
        <c:grouping val="standard"/>
        <c:varyColors val="0"/>
        <c:ser>
          <c:idx val="1"/>
          <c:order val="1"/>
          <c:tx>
            <c:strRef>
              <c:f>Sheet1!$D$1</c:f>
              <c:strCache>
                <c:ptCount val="1"/>
                <c:pt idx="0">
                  <c:v>Net Chargeoff Rate (Right Axis)</c:v>
                </c:pt>
              </c:strCache>
            </c:strRef>
          </c:tx>
          <c:spPr>
            <a:ln w="26412">
              <a:solidFill>
                <a:srgbClr val="FF0000"/>
              </a:solidFill>
              <a:prstDash val="solid"/>
            </a:ln>
          </c:spPr>
          <c:marker>
            <c:symbol val="square"/>
            <c:size val="3"/>
            <c:spPr>
              <a:solidFill>
                <a:srgbClr val="FF0000"/>
              </a:solidFill>
              <a:ln>
                <a:solidFill>
                  <a:srgbClr val="FF0000"/>
                </a:solidFill>
                <a:prstDash val="solid"/>
              </a:ln>
            </c:spPr>
          </c:marker>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Sheet1!$D$2:$D$61</c:f>
              <c:numCache>
                <c:formatCode>0.00%</c:formatCode>
                <c:ptCount val="60"/>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c:v>5.4000000000000003E-3</c:v>
                </c:pt>
                <c:pt idx="50">
                  <c:v>5.4999999999999997E-3</c:v>
                </c:pt>
                <c:pt idx="51">
                  <c:v>5.8999999999999999E-3</c:v>
                </c:pt>
                <c:pt idx="52">
                  <c:v>5.7999999999999996E-3</c:v>
                </c:pt>
                <c:pt idx="53">
                  <c:v>7.0000000000000001E-3</c:v>
                </c:pt>
                <c:pt idx="54">
                  <c:v>8.9999999999999993E-3</c:v>
                </c:pt>
                <c:pt idx="55">
                  <c:v>0.01</c:v>
                </c:pt>
                <c:pt idx="56" formatCode="General">
                  <c:v>0.01</c:v>
                </c:pt>
                <c:pt idx="57" formatCode="General">
                  <c:v>0.01</c:v>
                </c:pt>
                <c:pt idx="58" formatCode="General">
                  <c:v>0.01</c:v>
                </c:pt>
                <c:pt idx="59" formatCode="General">
                  <c:v>8.9999999999999993E-3</c:v>
                </c:pt>
              </c:numCache>
            </c:numRef>
          </c:val>
          <c:smooth val="0"/>
          <c:extLst xmlns:c16r2="http://schemas.microsoft.com/office/drawing/2015/06/chart">
            <c:ext xmlns:c16="http://schemas.microsoft.com/office/drawing/2014/chart" uri="{C3380CC4-5D6E-409C-BE32-E72D297353CC}">
              <c16:uniqueId val="{0000000F-08AD-48B6-A3BD-C56274813822}"/>
            </c:ext>
          </c:extLst>
        </c:ser>
        <c:ser>
          <c:idx val="2"/>
          <c:order val="2"/>
          <c:tx>
            <c:strRef>
              <c:f>Sheet1!$E$1</c:f>
              <c:strCache>
                <c:ptCount val="1"/>
                <c:pt idx="0">
                  <c:v>0.5% Natural Chargeoff Rate (Right Axis)</c:v>
                </c:pt>
              </c:strCache>
            </c:strRef>
          </c:tx>
          <c:spPr>
            <a:ln w="8804">
              <a:solidFill>
                <a:schemeClr val="accent2"/>
              </a:solidFill>
              <a:prstDash val="solid"/>
            </a:ln>
          </c:spPr>
          <c:marker>
            <c:symbol val="triangle"/>
            <c:size val="3"/>
            <c:spPr>
              <a:solidFill>
                <a:schemeClr val="accent2"/>
              </a:solidFill>
              <a:ln>
                <a:solidFill>
                  <a:srgbClr val="FF9900"/>
                </a:solidFill>
                <a:prstDash val="solid"/>
              </a:ln>
            </c:spPr>
          </c:marker>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Sheet1!$E$2:$E$61</c:f>
              <c:numCache>
                <c:formatCode>0.00%</c:formatCode>
                <c:ptCount val="60"/>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numCache>
            </c:numRef>
          </c:val>
          <c:smooth val="0"/>
          <c:extLst xmlns:c16r2="http://schemas.microsoft.com/office/drawing/2015/06/chart">
            <c:ext xmlns:c16="http://schemas.microsoft.com/office/drawing/2014/chart" uri="{C3380CC4-5D6E-409C-BE32-E72D297353CC}">
              <c16:uniqueId val="{00000010-08AD-48B6-A3BD-C56274813822}"/>
            </c:ext>
          </c:extLst>
        </c:ser>
        <c:dLbls>
          <c:showLegendKey val="0"/>
          <c:showVal val="0"/>
          <c:showCatName val="0"/>
          <c:showSerName val="0"/>
          <c:showPercent val="0"/>
          <c:showBubbleSize val="0"/>
        </c:dLbls>
        <c:marker val="1"/>
        <c:smooth val="0"/>
        <c:axId val="207658368"/>
        <c:axId val="207660160"/>
      </c:lineChart>
      <c:catAx>
        <c:axId val="207654912"/>
        <c:scaling>
          <c:orientation val="minMax"/>
        </c:scaling>
        <c:delete val="0"/>
        <c:axPos val="b"/>
        <c:numFmt formatCode="General" sourceLinked="1"/>
        <c:majorTickMark val="out"/>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7656832"/>
        <c:crosses val="autoZero"/>
        <c:auto val="1"/>
        <c:lblAlgn val="ctr"/>
        <c:lblOffset val="100"/>
        <c:tickLblSkip val="4"/>
        <c:tickMarkSkip val="4"/>
        <c:noMultiLvlLbl val="0"/>
      </c:catAx>
      <c:valAx>
        <c:axId val="207656832"/>
        <c:scaling>
          <c:orientation val="minMax"/>
          <c:max val="0.16000000000000003"/>
          <c:min val="0"/>
        </c:scaling>
        <c:delete val="0"/>
        <c:axPos val="l"/>
        <c:majorGridlines>
          <c:spPr>
            <a:ln w="2201">
              <a:solidFill>
                <a:schemeClr val="tx1"/>
              </a:solidFill>
              <a:prstDash val="solid"/>
            </a:ln>
          </c:spPr>
        </c:majorGridlines>
        <c:numFmt formatCode="0%" sourceLinked="0"/>
        <c:majorTickMark val="out"/>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7654912"/>
        <c:crosses val="autoZero"/>
        <c:crossBetween val="between"/>
        <c:majorUnit val="0.01"/>
      </c:valAx>
      <c:catAx>
        <c:axId val="207658368"/>
        <c:scaling>
          <c:orientation val="minMax"/>
        </c:scaling>
        <c:delete val="1"/>
        <c:axPos val="b"/>
        <c:numFmt formatCode="General" sourceLinked="1"/>
        <c:majorTickMark val="out"/>
        <c:minorTickMark val="none"/>
        <c:tickLblPos val="nextTo"/>
        <c:crossAx val="207660160"/>
        <c:crosses val="autoZero"/>
        <c:auto val="1"/>
        <c:lblAlgn val="ctr"/>
        <c:lblOffset val="100"/>
        <c:noMultiLvlLbl val="0"/>
      </c:catAx>
      <c:valAx>
        <c:axId val="207660160"/>
        <c:scaling>
          <c:orientation val="minMax"/>
          <c:max val="1.6000000000000004E-2"/>
        </c:scaling>
        <c:delete val="0"/>
        <c:axPos val="r"/>
        <c:numFmt formatCode="0.0%" sourceLinked="0"/>
        <c:majorTickMark val="cross"/>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207658368"/>
        <c:crosses val="max"/>
        <c:crossBetween val="between"/>
        <c:majorUnit val="1E-3"/>
      </c:valAx>
      <c:spPr>
        <a:noFill/>
        <a:ln w="8804">
          <a:solidFill>
            <a:schemeClr val="tx1"/>
          </a:solidFill>
          <a:prstDash val="solid"/>
        </a:ln>
      </c:spPr>
    </c:plotArea>
    <c:legend>
      <c:legendPos val="r"/>
      <c:legendEntry>
        <c:idx val="1"/>
        <c:txPr>
          <a:bodyPr/>
          <a:lstStyle/>
          <a:p>
            <a:pPr>
              <a:defRPr sz="1000" b="1" i="0" u="none" strike="noStrike" baseline="0">
                <a:solidFill>
                  <a:schemeClr val="tx1"/>
                </a:solidFill>
                <a:latin typeface="Arial"/>
                <a:ea typeface="Arial"/>
                <a:cs typeface="Arial"/>
              </a:defRPr>
            </a:pPr>
            <a:endParaRPr lang="en-US"/>
          </a:p>
        </c:txPr>
      </c:legendEntry>
      <c:layout>
        <c:manualLayout>
          <c:xMode val="edge"/>
          <c:yMode val="edge"/>
          <c:x val="0.10065853262960292"/>
          <c:y val="0.17621093070070851"/>
          <c:w val="0.65892976301321926"/>
          <c:h val="0.1492588153879908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248"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4359998478452"/>
          <c:y val="3.2995368321192244E-2"/>
          <c:w val="0.87745996424359995"/>
          <c:h val="0.8803011855204077"/>
        </c:manualLayout>
      </c:layout>
      <c:lineChart>
        <c:grouping val="standard"/>
        <c:varyColors val="0"/>
        <c:ser>
          <c:idx val="0"/>
          <c:order val="0"/>
          <c:tx>
            <c:strRef>
              <c:f>Sheet1!$B$1</c:f>
              <c:strCache>
                <c:ptCount val="1"/>
                <c:pt idx="0">
                  <c:v>EU</c:v>
                </c:pt>
              </c:strCache>
            </c:strRef>
          </c:tx>
          <c:spPr>
            <a:ln w="38100" cap="rnd">
              <a:solidFill>
                <a:schemeClr val="accent2"/>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Sheet1!$B$2:$B$196</c:f>
              <c:numCache>
                <c:formatCode>General</c:formatCode>
                <c:ptCount val="195"/>
                <c:pt idx="0">
                  <c:v>5.8340807174887894</c:v>
                </c:pt>
                <c:pt idx="1">
                  <c:v>7.1547085201793719</c:v>
                </c:pt>
                <c:pt idx="2">
                  <c:v>9.0807174887892383</c:v>
                </c:pt>
                <c:pt idx="3">
                  <c:v>11.995515695067265</c:v>
                </c:pt>
                <c:pt idx="4">
                  <c:v>15.547085201793722</c:v>
                </c:pt>
                <c:pt idx="5">
                  <c:v>20.011210762331839</c:v>
                </c:pt>
                <c:pt idx="6">
                  <c:v>25.304932735426011</c:v>
                </c:pt>
                <c:pt idx="7">
                  <c:v>31.269058295964125</c:v>
                </c:pt>
                <c:pt idx="8">
                  <c:v>37.950672645739907</c:v>
                </c:pt>
                <c:pt idx="9">
                  <c:v>48.242152466367713</c:v>
                </c:pt>
                <c:pt idx="10">
                  <c:v>55.470852017937219</c:v>
                </c:pt>
                <c:pt idx="11">
                  <c:v>78.401345291479814</c:v>
                </c:pt>
                <c:pt idx="12">
                  <c:v>95.170403587443943</c:v>
                </c:pt>
                <c:pt idx="13">
                  <c:v>111.64349775784753</c:v>
                </c:pt>
                <c:pt idx="14">
                  <c:v>134.42376681614348</c:v>
                </c:pt>
                <c:pt idx="15">
                  <c:v>156.74215246636771</c:v>
                </c:pt>
                <c:pt idx="16">
                  <c:v>184.52242152466368</c:v>
                </c:pt>
                <c:pt idx="17">
                  <c:v>222.26905829596413</c:v>
                </c:pt>
                <c:pt idx="18">
                  <c:v>261.42600896860989</c:v>
                </c:pt>
                <c:pt idx="19">
                  <c:v>303.31614349775782</c:v>
                </c:pt>
                <c:pt idx="20">
                  <c:v>341.11434977578477</c:v>
                </c:pt>
                <c:pt idx="21">
                  <c:v>391.97309417040361</c:v>
                </c:pt>
                <c:pt idx="22">
                  <c:v>438.0291479820628</c:v>
                </c:pt>
                <c:pt idx="23">
                  <c:v>497.30941704035877</c:v>
                </c:pt>
                <c:pt idx="24">
                  <c:v>567.07623318385652</c:v>
                </c:pt>
                <c:pt idx="25">
                  <c:v>635.4708520179372</c:v>
                </c:pt>
                <c:pt idx="26">
                  <c:v>706.95291479820628</c:v>
                </c:pt>
                <c:pt idx="27">
                  <c:v>763.67937219730936</c:v>
                </c:pt>
                <c:pt idx="28">
                  <c:v>822.58071748878922</c:v>
                </c:pt>
                <c:pt idx="29">
                  <c:v>890.4955156950673</c:v>
                </c:pt>
                <c:pt idx="30">
                  <c:v>957.27354260089692</c:v>
                </c:pt>
                <c:pt idx="31">
                  <c:v>1021.0493273542601</c:v>
                </c:pt>
                <c:pt idx="32">
                  <c:v>1088.7713004484306</c:v>
                </c:pt>
                <c:pt idx="33">
                  <c:v>1149.9663677130045</c:v>
                </c:pt>
                <c:pt idx="34">
                  <c:v>1198.4573991031391</c:v>
                </c:pt>
                <c:pt idx="35">
                  <c:v>1245.3139013452915</c:v>
                </c:pt>
                <c:pt idx="36">
                  <c:v>1295.8587443946187</c:v>
                </c:pt>
                <c:pt idx="37">
                  <c:v>1354.0291479820628</c:v>
                </c:pt>
                <c:pt idx="38">
                  <c:v>1411.1121076233185</c:v>
                </c:pt>
                <c:pt idx="39">
                  <c:v>1469.6008968609865</c:v>
                </c:pt>
                <c:pt idx="40">
                  <c:v>1518.5874439461884</c:v>
                </c:pt>
                <c:pt idx="41">
                  <c:v>1616.4618834080718</c:v>
                </c:pt>
                <c:pt idx="42">
                  <c:v>1655.1659192825111</c:v>
                </c:pt>
                <c:pt idx="43">
                  <c:v>1691.6793721973095</c:v>
                </c:pt>
                <c:pt idx="44">
                  <c:v>1739.4461883408071</c:v>
                </c:pt>
                <c:pt idx="45">
                  <c:v>1813.2421524663678</c:v>
                </c:pt>
                <c:pt idx="46">
                  <c:v>1860.2847533632287</c:v>
                </c:pt>
                <c:pt idx="47">
                  <c:v>1887.585201793722</c:v>
                </c:pt>
                <c:pt idx="48">
                  <c:v>1937.7264573991031</c:v>
                </c:pt>
                <c:pt idx="49">
                  <c:v>1966.5515695067265</c:v>
                </c:pt>
                <c:pt idx="50">
                  <c:v>2001.1367713004483</c:v>
                </c:pt>
                <c:pt idx="51">
                  <c:v>2029.9663677130045</c:v>
                </c:pt>
                <c:pt idx="52">
                  <c:v>2069.3565022421526</c:v>
                </c:pt>
                <c:pt idx="53">
                  <c:v>2074.2264573991033</c:v>
                </c:pt>
                <c:pt idx="54">
                  <c:v>2103.2264573991033</c:v>
                </c:pt>
                <c:pt idx="55">
                  <c:v>2126.2443946188341</c:v>
                </c:pt>
                <c:pt idx="56">
                  <c:v>2151.4058295964123</c:v>
                </c:pt>
                <c:pt idx="57">
                  <c:v>2175.2869955156953</c:v>
                </c:pt>
                <c:pt idx="58">
                  <c:v>2190.9372197309417</c:v>
                </c:pt>
                <c:pt idx="59">
                  <c:v>2210.0022421524664</c:v>
                </c:pt>
                <c:pt idx="60">
                  <c:v>2227.6973094170403</c:v>
                </c:pt>
                <c:pt idx="61">
                  <c:v>2245.4372197309417</c:v>
                </c:pt>
                <c:pt idx="62">
                  <c:v>2258.4237668161436</c:v>
                </c:pt>
                <c:pt idx="63">
                  <c:v>2270.5515695067265</c:v>
                </c:pt>
                <c:pt idx="64">
                  <c:v>2286.1995515695066</c:v>
                </c:pt>
                <c:pt idx="65">
                  <c:v>2309.1434977578474</c:v>
                </c:pt>
                <c:pt idx="66">
                  <c:v>2327.2354260089687</c:v>
                </c:pt>
                <c:pt idx="67">
                  <c:v>2346.3116591928251</c:v>
                </c:pt>
                <c:pt idx="68">
                  <c:v>2359.6300448430493</c:v>
                </c:pt>
                <c:pt idx="69">
                  <c:v>2370.7533632286995</c:v>
                </c:pt>
                <c:pt idx="70" formatCode="0.0">
                  <c:v>2386.2556053811659</c:v>
                </c:pt>
                <c:pt idx="71" formatCode="0.0">
                  <c:v>2399.5291479820626</c:v>
                </c:pt>
                <c:pt idx="72" formatCode="0.0">
                  <c:v>2409.7264573991033</c:v>
                </c:pt>
                <c:pt idx="73" formatCode="0.0">
                  <c:v>2422.9529147982062</c:v>
                </c:pt>
                <c:pt idx="74" formatCode="0.0">
                  <c:v>2435.0493273542602</c:v>
                </c:pt>
                <c:pt idx="75" formatCode="0.0">
                  <c:v>2444.1928251121076</c:v>
                </c:pt>
                <c:pt idx="76" formatCode="0.0">
                  <c:v>2451.5112107623318</c:v>
                </c:pt>
                <c:pt idx="77" formatCode="0.0">
                  <c:v>2459.5560538116592</c:v>
                </c:pt>
                <c:pt idx="78" formatCode="0.0">
                  <c:v>2471.2802690582957</c:v>
                </c:pt>
                <c:pt idx="79" formatCode="0.0">
                  <c:v>2482.3968609865469</c:v>
                </c:pt>
                <c:pt idx="80" formatCode="0.0">
                  <c:v>2492.1322869955156</c:v>
                </c:pt>
                <c:pt idx="81" formatCode="0.0">
                  <c:v>2505.343049327354</c:v>
                </c:pt>
                <c:pt idx="82" formatCode="0.0">
                  <c:v>2513.7264573991033</c:v>
                </c:pt>
                <c:pt idx="83" formatCode="0.0">
                  <c:v>2520.5269058295962</c:v>
                </c:pt>
                <c:pt idx="84" formatCode="0.0">
                  <c:v>2525.6143497757848</c:v>
                </c:pt>
                <c:pt idx="85" formatCode="0.0">
                  <c:v>2533.3721973094171</c:v>
                </c:pt>
                <c:pt idx="86" formatCode="0.0">
                  <c:v>2540.5986547085204</c:v>
                </c:pt>
                <c:pt idx="87" formatCode="0.0">
                  <c:v>2559.4506726457398</c:v>
                </c:pt>
                <c:pt idx="88" formatCode="0.0">
                  <c:v>2570</c:v>
                </c:pt>
                <c:pt idx="89" formatCode="0.0">
                  <c:v>2581.5291479820626</c:v>
                </c:pt>
                <c:pt idx="90" formatCode="0.0">
                  <c:v>2587.663677130045</c:v>
                </c:pt>
                <c:pt idx="91" formatCode="0.0">
                  <c:v>2592.3139013452915</c:v>
                </c:pt>
                <c:pt idx="92" formatCode="0.0">
                  <c:v>2596.3228699551569</c:v>
                </c:pt>
                <c:pt idx="93" formatCode="0.0">
                  <c:v>2606.9192825112109</c:v>
                </c:pt>
                <c:pt idx="94" formatCode="0.0">
                  <c:v>2616.0807174887891</c:v>
                </c:pt>
                <c:pt idx="95" formatCode="0.0">
                  <c:v>2626.134529147982</c:v>
                </c:pt>
                <c:pt idx="96" formatCode="0.0">
                  <c:v>2636.1008968609867</c:v>
                </c:pt>
                <c:pt idx="97" formatCode="0.0">
                  <c:v>2644.1210762331839</c:v>
                </c:pt>
                <c:pt idx="98" formatCode="0.0">
                  <c:v>2650.4955156950673</c:v>
                </c:pt>
                <c:pt idx="99" formatCode="0.0">
                  <c:v>2658.4058295964123</c:v>
                </c:pt>
                <c:pt idx="100" formatCode="0.0">
                  <c:v>2665.6031390134531</c:v>
                </c:pt>
                <c:pt idx="101" formatCode="0.0">
                  <c:v>2675.2421524663678</c:v>
                </c:pt>
                <c:pt idx="102" formatCode="0.0">
                  <c:v>2685.8026905829597</c:v>
                </c:pt>
                <c:pt idx="103" formatCode="0.0">
                  <c:v>2694.730941704036</c:v>
                </c:pt>
                <c:pt idx="104" formatCode="0.0">
                  <c:v>2702.0582959641256</c:v>
                </c:pt>
                <c:pt idx="105" formatCode="0.0">
                  <c:v>2708.3991031390133</c:v>
                </c:pt>
                <c:pt idx="106" formatCode="0.0">
                  <c:v>2716.5</c:v>
                </c:pt>
                <c:pt idx="107" formatCode="0.0">
                  <c:v>2726.1098654708521</c:v>
                </c:pt>
                <c:pt idx="108" formatCode="0.0">
                  <c:v>2738.3946188340806</c:v>
                </c:pt>
                <c:pt idx="109" formatCode="0.0">
                  <c:v>2749.2959641255607</c:v>
                </c:pt>
                <c:pt idx="110" formatCode="0.0">
                  <c:v>2756.9372197309417</c:v>
                </c:pt>
                <c:pt idx="111" formatCode="0.0">
                  <c:v>2762.7578475336322</c:v>
                </c:pt>
                <c:pt idx="112" formatCode="0.0">
                  <c:v>2768.5067264573991</c:v>
                </c:pt>
                <c:pt idx="113" formatCode="0.0">
                  <c:v>2779.6322869955156</c:v>
                </c:pt>
                <c:pt idx="114" formatCode="0.0">
                  <c:v>2789.0336322869957</c:v>
                </c:pt>
                <c:pt idx="115" formatCode="0.0">
                  <c:v>2798.6278026905829</c:v>
                </c:pt>
                <c:pt idx="116" formatCode="0.0">
                  <c:v>2811.5650224215246</c:v>
                </c:pt>
                <c:pt idx="117" formatCode="0.0">
                  <c:v>2817.769058295964</c:v>
                </c:pt>
                <c:pt idx="118" formatCode="0.0">
                  <c:v>2821.4910313901346</c:v>
                </c:pt>
                <c:pt idx="119">
                  <c:v>2835.849776</c:v>
                </c:pt>
                <c:pt idx="120">
                  <c:v>2843.4035869999998</c:v>
                </c:pt>
                <c:pt idx="121" formatCode="0.0">
                  <c:v>2853.7</c:v>
                </c:pt>
                <c:pt idx="122" formatCode="0.0">
                  <c:v>2863.7</c:v>
                </c:pt>
                <c:pt idx="123" formatCode="0.0">
                  <c:v>2873</c:v>
                </c:pt>
                <c:pt idx="124" formatCode="0.0">
                  <c:v>2877.9</c:v>
                </c:pt>
                <c:pt idx="125" formatCode="0.0">
                  <c:v>2883.2</c:v>
                </c:pt>
                <c:pt idx="126" formatCode="0.0">
                  <c:v>2897</c:v>
                </c:pt>
                <c:pt idx="127" formatCode="0.0">
                  <c:v>2903.6</c:v>
                </c:pt>
                <c:pt idx="128" formatCode="0.0">
                  <c:v>2910.8</c:v>
                </c:pt>
                <c:pt idx="129" formatCode="0.0">
                  <c:v>2922.1143497757848</c:v>
                </c:pt>
                <c:pt idx="130" formatCode="0.0">
                  <c:v>2932.8295964125559</c:v>
                </c:pt>
                <c:pt idx="131" formatCode="0.0">
                  <c:v>2939.1233183856502</c:v>
                </c:pt>
                <c:pt idx="132" formatCode="0.0">
                  <c:v>2944.4058295964123</c:v>
                </c:pt>
                <c:pt idx="133" formatCode="0.0">
                  <c:v>2958.7376681614351</c:v>
                </c:pt>
                <c:pt idx="134" formatCode="0.0">
                  <c:v>2965.7869955156953</c:v>
                </c:pt>
                <c:pt idx="135" formatCode="0.0">
                  <c:v>2977.1816143497758</c:v>
                </c:pt>
                <c:pt idx="136" formatCode="0.0">
                  <c:v>2990.1390134529147</c:v>
                </c:pt>
                <c:pt idx="137" formatCode="0.0">
                  <c:v>3003.9618834080716</c:v>
                </c:pt>
                <c:pt idx="138" formatCode="0.0">
                  <c:v>3010.9237668161436</c:v>
                </c:pt>
                <c:pt idx="139" formatCode="0.0">
                  <c:v>3016.8049327354261</c:v>
                </c:pt>
                <c:pt idx="140" formatCode="0.0">
                  <c:v>3040.0941704035877</c:v>
                </c:pt>
                <c:pt idx="141" formatCode="0.0">
                  <c:v>3051.9147982062782</c:v>
                </c:pt>
                <c:pt idx="142" formatCode="0.0">
                  <c:v>3067.1479820627801</c:v>
                </c:pt>
                <c:pt idx="143" formatCode="0.0">
                  <c:v>3084.6771300448431</c:v>
                </c:pt>
                <c:pt idx="144" formatCode="0.0">
                  <c:v>3102.4170403587445</c:v>
                </c:pt>
                <c:pt idx="145" formatCode="0.0">
                  <c:v>3112.3923766816142</c:v>
                </c:pt>
                <c:pt idx="146" formatCode="0.0">
                  <c:v>3120.6121076233185</c:v>
                </c:pt>
                <c:pt idx="147" formatCode="0.0">
                  <c:v>3148.7892376681616</c:v>
                </c:pt>
                <c:pt idx="148" formatCode="0.0">
                  <c:v>3163.5269058295962</c:v>
                </c:pt>
                <c:pt idx="149" formatCode="0.0">
                  <c:v>3180.0313901345294</c:v>
                </c:pt>
                <c:pt idx="150" formatCode="0.0">
                  <c:v>3202.9775784753365</c:v>
                </c:pt>
                <c:pt idx="151" formatCode="0.0">
                  <c:v>3229.0627802690583</c:v>
                </c:pt>
                <c:pt idx="152" formatCode="0.0">
                  <c:v>3240.0224215246635</c:v>
                </c:pt>
                <c:pt idx="153" formatCode="0.0">
                  <c:v>3248.2780269058294</c:v>
                </c:pt>
                <c:pt idx="154" formatCode="0.0">
                  <c:v>3278.096412556054</c:v>
                </c:pt>
                <c:pt idx="155" formatCode="0.0">
                  <c:v>3309.6143497757848</c:v>
                </c:pt>
                <c:pt idx="156" formatCode="0.0">
                  <c:v>3330.2825112107626</c:v>
                </c:pt>
                <c:pt idx="157" formatCode="0.0">
                  <c:v>3360.6547085201792</c:v>
                </c:pt>
                <c:pt idx="158" formatCode="0.0">
                  <c:v>3395.2354260089687</c:v>
                </c:pt>
                <c:pt idx="159" formatCode="0.0">
                  <c:v>3407.6390134529147</c:v>
                </c:pt>
                <c:pt idx="160" formatCode="0.0">
                  <c:v>3418.6524663677128</c:v>
                </c:pt>
                <c:pt idx="161" formatCode="0.0">
                  <c:v>3459.9932735426009</c:v>
                </c:pt>
                <c:pt idx="162" formatCode="0.0">
                  <c:v>3480.0695067264573</c:v>
                </c:pt>
                <c:pt idx="163" formatCode="0.0">
                  <c:v>3515.067264573991</c:v>
                </c:pt>
                <c:pt idx="164" formatCode="0.0">
                  <c:v>3548.5986547085204</c:v>
                </c:pt>
                <c:pt idx="165" formatCode="0.0">
                  <c:v>3591.7847533632289</c:v>
                </c:pt>
                <c:pt idx="166" formatCode="0.0">
                  <c:v>3613.8632286995517</c:v>
                </c:pt>
                <c:pt idx="167" formatCode="0.0">
                  <c:v>3624.5650224215246</c:v>
                </c:pt>
                <c:pt idx="168" formatCode="0.0">
                  <c:v>3681.9977578475336</c:v>
                </c:pt>
                <c:pt idx="169" formatCode="0.0">
                  <c:v>3707.6681614349777</c:v>
                </c:pt>
                <c:pt idx="170" formatCode="0.0">
                  <c:v>3739.5695067264573</c:v>
                </c:pt>
                <c:pt idx="171" formatCode="0.0">
                  <c:v>3773.730941704036</c:v>
                </c:pt>
                <c:pt idx="172" formatCode="0.0">
                  <c:v>3845.0605381165919</c:v>
                </c:pt>
                <c:pt idx="173" formatCode="0.0">
                  <c:v>3868.7511210762332</c:v>
                </c:pt>
                <c:pt idx="174" formatCode="0.0">
                  <c:v>3892.343049327354</c:v>
                </c:pt>
                <c:pt idx="175" formatCode="0.0">
                  <c:v>3947.8139013452915</c:v>
                </c:pt>
                <c:pt idx="176" formatCode="0.0">
                  <c:v>3986.2219730941706</c:v>
                </c:pt>
                <c:pt idx="177" formatCode="0.0">
                  <c:v>4033.7780269058294</c:v>
                </c:pt>
                <c:pt idx="178" formatCode="0.0">
                  <c:v>4088.1278026905829</c:v>
                </c:pt>
                <c:pt idx="179" formatCode="0.0">
                  <c:v>4142.3991031390133</c:v>
                </c:pt>
                <c:pt idx="180" formatCode="0.0">
                  <c:v>4159.5313901345289</c:v>
                </c:pt>
                <c:pt idx="181" formatCode="0.0">
                  <c:v>4197.6255605381166</c:v>
                </c:pt>
                <c:pt idx="182" formatCode="0.0">
                  <c:v>4271.4843049327355</c:v>
                </c:pt>
                <c:pt idx="183" formatCode="0.0">
                  <c:v>4315.6322869955156</c:v>
                </c:pt>
                <c:pt idx="184" formatCode="0.0">
                  <c:v>4369.6995515695071</c:v>
                </c:pt>
                <c:pt idx="185" formatCode="0.0">
                  <c:v>4426.4843049327355</c:v>
                </c:pt>
                <c:pt idx="186" formatCode="0.0">
                  <c:v>4492.6143497757848</c:v>
                </c:pt>
                <c:pt idx="187" formatCode="0.0">
                  <c:v>4512.307174887892</c:v>
                </c:pt>
                <c:pt idx="188" formatCode="0.0">
                  <c:v>4528.6995515695071</c:v>
                </c:pt>
              </c:numCache>
            </c:numRef>
          </c:val>
          <c:smooth val="0"/>
          <c:extLst xmlns:c16r2="http://schemas.microsoft.com/office/drawing/2015/06/chart">
            <c:ext xmlns:c16="http://schemas.microsoft.com/office/drawing/2014/chart" uri="{C3380CC4-5D6E-409C-BE32-E72D297353CC}">
              <c16:uniqueId val="{00000000-4E02-A24D-8200-D2CDBEC74D0A}"/>
            </c:ext>
          </c:extLst>
        </c:ser>
        <c:ser>
          <c:idx val="1"/>
          <c:order val="1"/>
          <c:tx>
            <c:strRef>
              <c:f>Sheet1!$C$1</c:f>
              <c:strCache>
                <c:ptCount val="1"/>
                <c:pt idx="0">
                  <c:v>Italy</c:v>
                </c:pt>
              </c:strCache>
            </c:strRef>
          </c:tx>
          <c:spPr>
            <a:ln w="28575" cap="rnd">
              <a:solidFill>
                <a:schemeClr val="tx1">
                  <a:lumMod val="50000"/>
                  <a:lumOff val="50000"/>
                </a:schemeClr>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Sheet1!$C$2:$C$196</c:f>
              <c:numCache>
                <c:formatCode>General</c:formatCode>
                <c:ptCount val="195"/>
                <c:pt idx="0">
                  <c:v>5.3223140495867769</c:v>
                </c:pt>
                <c:pt idx="1">
                  <c:v>7.4876033057851243</c:v>
                </c:pt>
                <c:pt idx="2">
                  <c:v>10.826446280991735</c:v>
                </c:pt>
                <c:pt idx="3">
                  <c:v>14.677685950413224</c:v>
                </c:pt>
                <c:pt idx="4">
                  <c:v>18.644628099173552</c:v>
                </c:pt>
                <c:pt idx="5">
                  <c:v>28</c:v>
                </c:pt>
                <c:pt idx="6">
                  <c:v>33.652892561983471</c:v>
                </c:pt>
                <c:pt idx="7">
                  <c:v>41.355371900826448</c:v>
                </c:pt>
                <c:pt idx="8">
                  <c:v>51.057851239669418</c:v>
                </c:pt>
                <c:pt idx="9">
                  <c:v>63.768595041322314</c:v>
                </c:pt>
                <c:pt idx="10">
                  <c:v>76.628099173553721</c:v>
                </c:pt>
                <c:pt idx="11">
                  <c:v>97.239669421487605</c:v>
                </c:pt>
                <c:pt idx="12">
                  <c:v>121.90082644628099</c:v>
                </c:pt>
                <c:pt idx="13">
                  <c:v>151.60330578512398</c:v>
                </c:pt>
                <c:pt idx="14">
                  <c:v>167.75206611570249</c:v>
                </c:pt>
                <c:pt idx="15">
                  <c:v>205.98347107438016</c:v>
                </c:pt>
                <c:pt idx="16">
                  <c:v>205.98347107438016</c:v>
                </c:pt>
                <c:pt idx="17">
                  <c:v>291.90082644628097</c:v>
                </c:pt>
                <c:pt idx="18">
                  <c:v>349.70247933884298</c:v>
                </c:pt>
                <c:pt idx="19">
                  <c:v>409.04132231404958</c:v>
                </c:pt>
                <c:pt idx="20">
                  <c:v>462.47933884297521</c:v>
                </c:pt>
                <c:pt idx="21">
                  <c:v>520.76033057851237</c:v>
                </c:pt>
                <c:pt idx="22">
                  <c:v>590.29752066115702</c:v>
                </c:pt>
                <c:pt idx="23">
                  <c:v>678.2644628099174</c:v>
                </c:pt>
                <c:pt idx="24">
                  <c:v>777.2066115702479</c:v>
                </c:pt>
                <c:pt idx="25">
                  <c:v>885.58677685950408</c:v>
                </c:pt>
                <c:pt idx="26">
                  <c:v>977.48760330578511</c:v>
                </c:pt>
                <c:pt idx="27">
                  <c:v>1056.6446280991736</c:v>
                </c:pt>
                <c:pt idx="28">
                  <c:v>1143.404958677686</c:v>
                </c:pt>
                <c:pt idx="29">
                  <c:v>1229.5206611570247</c:v>
                </c:pt>
                <c:pt idx="30">
                  <c:v>1332.0495867768595</c:v>
                </c:pt>
                <c:pt idx="31">
                  <c:v>1429.7190082644629</c:v>
                </c:pt>
                <c:pt idx="32">
                  <c:v>1528.4628099173553</c:v>
                </c:pt>
                <c:pt idx="33">
                  <c:v>1614.6942148760331</c:v>
                </c:pt>
                <c:pt idx="34">
                  <c:v>1681.6363636363637</c:v>
                </c:pt>
                <c:pt idx="35">
                  <c:v>1748.6280991735537</c:v>
                </c:pt>
                <c:pt idx="36">
                  <c:v>1827.6694214876034</c:v>
                </c:pt>
                <c:pt idx="37">
                  <c:v>1904.8264462809918</c:v>
                </c:pt>
                <c:pt idx="38">
                  <c:v>1980.611570247934</c:v>
                </c:pt>
                <c:pt idx="39">
                  <c:v>2060.0330578512398</c:v>
                </c:pt>
                <c:pt idx="40">
                  <c:v>2131.3719008264461</c:v>
                </c:pt>
                <c:pt idx="41">
                  <c:v>2190.8595041322315</c:v>
                </c:pt>
                <c:pt idx="42">
                  <c:v>2241.090909090909</c:v>
                </c:pt>
                <c:pt idx="43">
                  <c:v>2304.495867768595</c:v>
                </c:pt>
                <c:pt idx="44">
                  <c:v>2373.9834710743803</c:v>
                </c:pt>
                <c:pt idx="45">
                  <c:v>2439.2892561983472</c:v>
                </c:pt>
                <c:pt idx="46">
                  <c:v>2516.8760330578511</c:v>
                </c:pt>
                <c:pt idx="47">
                  <c:v>2584.5123966942147</c:v>
                </c:pt>
                <c:pt idx="48">
                  <c:v>2636.6280991735539</c:v>
                </c:pt>
                <c:pt idx="49">
                  <c:v>2685.7520661157023</c:v>
                </c:pt>
                <c:pt idx="50">
                  <c:v>2729.8347107438017</c:v>
                </c:pt>
                <c:pt idx="51">
                  <c:v>2792.413223140496</c:v>
                </c:pt>
                <c:pt idx="52">
                  <c:v>2850.1487603305786</c:v>
                </c:pt>
                <c:pt idx="53">
                  <c:v>2907.8512396694214</c:v>
                </c:pt>
                <c:pt idx="54">
                  <c:v>2958.2148760330579</c:v>
                </c:pt>
                <c:pt idx="55">
                  <c:v>2995.504132231405</c:v>
                </c:pt>
                <c:pt idx="56">
                  <c:v>3040.6115702479337</c:v>
                </c:pt>
                <c:pt idx="57">
                  <c:v>3096.3140495867769</c:v>
                </c:pt>
                <c:pt idx="58">
                  <c:v>3140.0495867768595</c:v>
                </c:pt>
                <c:pt idx="59">
                  <c:v>3189.9834710743803</c:v>
                </c:pt>
                <c:pt idx="60">
                  <c:v>3228.9421487603304</c:v>
                </c:pt>
                <c:pt idx="61">
                  <c:v>3267.3553719008264</c:v>
                </c:pt>
                <c:pt idx="62">
                  <c:v>3296.0991735537191</c:v>
                </c:pt>
                <c:pt idx="63">
                  <c:v>3330.6611570247933</c:v>
                </c:pt>
                <c:pt idx="64">
                  <c:v>3365.1404958677685</c:v>
                </c:pt>
                <c:pt idx="65">
                  <c:v>3396.0826446280994</c:v>
                </c:pt>
                <c:pt idx="66" formatCode="0.0">
                  <c:v>3428.5619834710742</c:v>
                </c:pt>
                <c:pt idx="67" formatCode="0.0">
                  <c:v>3459.9669421487602</c:v>
                </c:pt>
                <c:pt idx="68" formatCode="0.0">
                  <c:v>3482.9256198347107</c:v>
                </c:pt>
                <c:pt idx="69" formatCode="0.0">
                  <c:v>3503.1074380165287</c:v>
                </c:pt>
                <c:pt idx="70" formatCode="0">
                  <c:v>3520.8760330578511</c:v>
                </c:pt>
                <c:pt idx="71" formatCode="0">
                  <c:v>3544.7438016528927</c:v>
                </c:pt>
                <c:pt idx="72" formatCode="0.0">
                  <c:v>3567.9008264462809</c:v>
                </c:pt>
                <c:pt idx="73" formatCode="0.0">
                  <c:v>3589.8347107438017</c:v>
                </c:pt>
                <c:pt idx="74" formatCode="0.0">
                  <c:v>3607.7355371900826</c:v>
                </c:pt>
                <c:pt idx="75" formatCode="0.0">
                  <c:v>3620.9917355371899</c:v>
                </c:pt>
                <c:pt idx="76" formatCode="0.0">
                  <c:v>3633.2892561983472</c:v>
                </c:pt>
                <c:pt idx="77" formatCode="0.0">
                  <c:v>3656.4628099173556</c:v>
                </c:pt>
                <c:pt idx="78" formatCode="0.0">
                  <c:v>3671.1404958677685</c:v>
                </c:pt>
                <c:pt idx="79" formatCode="0.0">
                  <c:v>3687.5371900826444</c:v>
                </c:pt>
                <c:pt idx="80" formatCode="0.0">
                  <c:v>3700.5785123966944</c:v>
                </c:pt>
                <c:pt idx="81" formatCode="0.0">
                  <c:v>3715.0413223140495</c:v>
                </c:pt>
                <c:pt idx="82" formatCode="0.0">
                  <c:v>3726.1983471074382</c:v>
                </c:pt>
                <c:pt idx="83" formatCode="0.0">
                  <c:v>3733.6528925619837</c:v>
                </c:pt>
                <c:pt idx="84" formatCode="0.0">
                  <c:v>3747.090909090909</c:v>
                </c:pt>
                <c:pt idx="85" formatCode="0.0">
                  <c:v>3758.0826446280994</c:v>
                </c:pt>
                <c:pt idx="86" formatCode="0.0">
                  <c:v>3768.6942148760331</c:v>
                </c:pt>
                <c:pt idx="87" formatCode="0.0">
                  <c:v>3779.4710743801652</c:v>
                </c:pt>
                <c:pt idx="88" formatCode="0.0">
                  <c:v>3790.5289256198348</c:v>
                </c:pt>
                <c:pt idx="89" formatCode="0.0">
                  <c:v>3799.3057851239669</c:v>
                </c:pt>
                <c:pt idx="90" formatCode="0.0">
                  <c:v>3804.2644628099174</c:v>
                </c:pt>
                <c:pt idx="91" formatCode="0.0">
                  <c:v>3810.8264462809916</c:v>
                </c:pt>
                <c:pt idx="92" formatCode="0.0">
                  <c:v>3820.4793388429753</c:v>
                </c:pt>
                <c:pt idx="93" formatCode="0.0">
                  <c:v>3830.2809917355371</c:v>
                </c:pt>
                <c:pt idx="94" formatCode="0.0">
                  <c:v>3838.8099173553719</c:v>
                </c:pt>
                <c:pt idx="95" formatCode="0.0">
                  <c:v>3845.6859504132231</c:v>
                </c:pt>
                <c:pt idx="96" formatCode="0.0">
                  <c:v>3851.1900826446281</c:v>
                </c:pt>
                <c:pt idx="97" formatCode="0.0">
                  <c:v>3854.495867768595</c:v>
                </c:pt>
                <c:pt idx="98" formatCode="0.0">
                  <c:v>3859.7520661157023</c:v>
                </c:pt>
                <c:pt idx="99" formatCode="0.0">
                  <c:v>3865.0578512396696</c:v>
                </c:pt>
                <c:pt idx="100" formatCode="0.0">
                  <c:v>3867.9834710743803</c:v>
                </c:pt>
                <c:pt idx="101" formatCode="0.0">
                  <c:v>3876.5454545454545</c:v>
                </c:pt>
                <c:pt idx="102" formatCode="0.0">
                  <c:v>3881.0082644628101</c:v>
                </c:pt>
                <c:pt idx="103" formatCode="0.0">
                  <c:v>3884.2644628099174</c:v>
                </c:pt>
                <c:pt idx="104" formatCode="0.0">
                  <c:v>3888.8925619834713</c:v>
                </c:pt>
                <c:pt idx="105" formatCode="0.0">
                  <c:v>3893.5702479338843</c:v>
                </c:pt>
                <c:pt idx="106" formatCode="0.0">
                  <c:v>3896.909090909091</c:v>
                </c:pt>
                <c:pt idx="107" formatCode="0.0">
                  <c:v>3903.1735537190084</c:v>
                </c:pt>
                <c:pt idx="108" formatCode="0.0">
                  <c:v>3905.8677685950415</c:v>
                </c:pt>
                <c:pt idx="109" formatCode="0.0">
                  <c:v>3911.586776859504</c:v>
                </c:pt>
                <c:pt idx="110" formatCode="0.0">
                  <c:v>3917.1735537190084</c:v>
                </c:pt>
                <c:pt idx="111" formatCode="0.0">
                  <c:v>3922.1487603305786</c:v>
                </c:pt>
                <c:pt idx="112" formatCode="0.0">
                  <c:v>3925.6198347107438</c:v>
                </c:pt>
                <c:pt idx="113" formatCode="0.0">
                  <c:v>3931.0413223140495</c:v>
                </c:pt>
                <c:pt idx="114" formatCode="0.0">
                  <c:v>3936.5123966942147</c:v>
                </c:pt>
                <c:pt idx="115" formatCode="0.0">
                  <c:v>3934.0661157024792</c:v>
                </c:pt>
                <c:pt idx="116" formatCode="0.0">
                  <c:v>3938.4297520661157</c:v>
                </c:pt>
                <c:pt idx="117" formatCode="0.0">
                  <c:v>3942.1322314049585</c:v>
                </c:pt>
                <c:pt idx="118" formatCode="0.0">
                  <c:v>3945.7851239669421</c:v>
                </c:pt>
                <c:pt idx="119" formatCode="0.0">
                  <c:v>3947.7</c:v>
                </c:pt>
                <c:pt idx="120" formatCode="0.0">
                  <c:v>3957.2</c:v>
                </c:pt>
                <c:pt idx="121" formatCode="0.0">
                  <c:v>3962.1</c:v>
                </c:pt>
                <c:pt idx="122" formatCode="0.0">
                  <c:v>3966.3</c:v>
                </c:pt>
                <c:pt idx="123" formatCode="0.0">
                  <c:v>3969.2</c:v>
                </c:pt>
                <c:pt idx="124" formatCode="0.0">
                  <c:v>3972.1</c:v>
                </c:pt>
                <c:pt idx="125" formatCode="0.0">
                  <c:v>3974.1</c:v>
                </c:pt>
                <c:pt idx="126" formatCode="0.0">
                  <c:v>3976.5</c:v>
                </c:pt>
                <c:pt idx="127" formatCode="0.0">
                  <c:v>3979.5</c:v>
                </c:pt>
                <c:pt idx="128" formatCode="0.0">
                  <c:v>3982.8</c:v>
                </c:pt>
                <c:pt idx="129" formatCode="0.0">
                  <c:v>3986.5123966942147</c:v>
                </c:pt>
                <c:pt idx="130" formatCode="0.0">
                  <c:v>3990.3966942148759</c:v>
                </c:pt>
                <c:pt idx="131" formatCode="0.0">
                  <c:v>3993.5702479338843</c:v>
                </c:pt>
                <c:pt idx="132" formatCode="0.0">
                  <c:v>3997.0082644628101</c:v>
                </c:pt>
                <c:pt idx="133" formatCode="0.0">
                  <c:v>3999.2727272727275</c:v>
                </c:pt>
                <c:pt idx="134" formatCode="0.0">
                  <c:v>4002.4628099173556</c:v>
                </c:pt>
                <c:pt idx="135" formatCode="0.0">
                  <c:v>4006</c:v>
                </c:pt>
                <c:pt idx="136" formatCode="0.0">
                  <c:v>4010.5619834710742</c:v>
                </c:pt>
                <c:pt idx="137" formatCode="0.0">
                  <c:v>4013.6694214876034</c:v>
                </c:pt>
                <c:pt idx="138" formatCode="0.0">
                  <c:v>4017.5371900826444</c:v>
                </c:pt>
                <c:pt idx="139" formatCode="0.0">
                  <c:v>4020.3305785123966</c:v>
                </c:pt>
                <c:pt idx="140" formatCode="0.0">
                  <c:v>4022.2148760330579</c:v>
                </c:pt>
                <c:pt idx="141" formatCode="0.0">
                  <c:v>4024.8925619834713</c:v>
                </c:pt>
                <c:pt idx="142" formatCode="0.0">
                  <c:v>4028.6942148760331</c:v>
                </c:pt>
                <c:pt idx="143" formatCode="0.0">
                  <c:v>4032.5123966942147</c:v>
                </c:pt>
                <c:pt idx="144" formatCode="0.0">
                  <c:v>4036.6280991735539</c:v>
                </c:pt>
                <c:pt idx="145" formatCode="0.0">
                  <c:v>4040.2314049586776</c:v>
                </c:pt>
                <c:pt idx="146" formatCode="0.0">
                  <c:v>4043.3719008264461</c:v>
                </c:pt>
                <c:pt idx="147" formatCode="0.0">
                  <c:v>4045.4876033057853</c:v>
                </c:pt>
                <c:pt idx="148" formatCode="0.0">
                  <c:v>4050.1157024793388</c:v>
                </c:pt>
                <c:pt idx="149" formatCode="0.0">
                  <c:v>4055.1735537190084</c:v>
                </c:pt>
                <c:pt idx="150" formatCode="0.0">
                  <c:v>4059.3388429752067</c:v>
                </c:pt>
                <c:pt idx="151" formatCode="0.0">
                  <c:v>4063.8677685950415</c:v>
                </c:pt>
                <c:pt idx="152" formatCode="0.0">
                  <c:v>4068.0661157024792</c:v>
                </c:pt>
                <c:pt idx="153" formatCode="0.0">
                  <c:v>4070.8429752066118</c:v>
                </c:pt>
                <c:pt idx="154" formatCode="0.0">
                  <c:v>4074.181818181818</c:v>
                </c:pt>
                <c:pt idx="155" formatCode="0.0">
                  <c:v>4078.9421487603304</c:v>
                </c:pt>
                <c:pt idx="156" formatCode="0.0">
                  <c:v>4085.2561983471073</c:v>
                </c:pt>
                <c:pt idx="157" formatCode="0.0">
                  <c:v>4091.5206611570247</c:v>
                </c:pt>
                <c:pt idx="158" formatCode="0.0">
                  <c:v>4096.3966942148763</c:v>
                </c:pt>
                <c:pt idx="159" formatCode="0.0">
                  <c:v>4100.3305785123966</c:v>
                </c:pt>
                <c:pt idx="160" formatCode="0.0">
                  <c:v>4102.9586776859505</c:v>
                </c:pt>
                <c:pt idx="161" formatCode="0.0">
                  <c:v>4106.0991735537191</c:v>
                </c:pt>
                <c:pt idx="162" formatCode="0.0">
                  <c:v>4112.4462809917359</c:v>
                </c:pt>
                <c:pt idx="163" formatCode="0.0">
                  <c:v>4119.0743801652889</c:v>
                </c:pt>
                <c:pt idx="164" formatCode="0.0">
                  <c:v>4128.1983471074382</c:v>
                </c:pt>
                <c:pt idx="165" formatCode="0.0">
                  <c:v>4133.9338842975203</c:v>
                </c:pt>
                <c:pt idx="166" formatCode="0.0">
                  <c:v>4141.5867768595044</c:v>
                </c:pt>
                <c:pt idx="167" formatCode="0.0">
                  <c:v>4145.8677685950415</c:v>
                </c:pt>
                <c:pt idx="168" formatCode="0.0">
                  <c:v>4152.6776859504134</c:v>
                </c:pt>
                <c:pt idx="169" formatCode="0.0">
                  <c:v>4160.545454545455</c:v>
                </c:pt>
                <c:pt idx="170" formatCode="0.0">
                  <c:v>4169.1735537190079</c:v>
                </c:pt>
                <c:pt idx="171" formatCode="0.0">
                  <c:v>4178.6611570247933</c:v>
                </c:pt>
                <c:pt idx="172" formatCode="0.0">
                  <c:v>4189.0578512396696</c:v>
                </c:pt>
                <c:pt idx="173" formatCode="0.0">
                  <c:v>4196.9421487603304</c:v>
                </c:pt>
                <c:pt idx="174" formatCode="0.0">
                  <c:v>4202.2314049586776</c:v>
                </c:pt>
                <c:pt idx="175" formatCode="0.0">
                  <c:v>4208.8595041322315</c:v>
                </c:pt>
                <c:pt idx="176" formatCode="0.0">
                  <c:v>4219.4710743801652</c:v>
                </c:pt>
                <c:pt idx="177" formatCode="0.0">
                  <c:v>4233.3553719008269</c:v>
                </c:pt>
                <c:pt idx="178" formatCode="0.0">
                  <c:v>4249.0082644628101</c:v>
                </c:pt>
                <c:pt idx="179" formatCode="0.0">
                  <c:v>4266.7107438016528</c:v>
                </c:pt>
                <c:pt idx="180" formatCode="0.0">
                  <c:v>4286.6942148760327</c:v>
                </c:pt>
                <c:pt idx="181" formatCode="0.0">
                  <c:v>4302.4462809917359</c:v>
                </c:pt>
                <c:pt idx="182" formatCode="0.0">
                  <c:v>4316.9256198347111</c:v>
                </c:pt>
                <c:pt idx="183" formatCode="0.0">
                  <c:v>4339.5041322314046</c:v>
                </c:pt>
                <c:pt idx="184" formatCode="0.0">
                  <c:v>4362.7933884297518</c:v>
                </c:pt>
                <c:pt idx="185" formatCode="0.0">
                  <c:v>4386.9256198347111</c:v>
                </c:pt>
                <c:pt idx="186" formatCode="0.0">
                  <c:v>4410.7933884297518</c:v>
                </c:pt>
                <c:pt idx="187" formatCode="0.0">
                  <c:v>4433.3553719008269</c:v>
                </c:pt>
                <c:pt idx="188" formatCode="0.0">
                  <c:v>4449.818181818182</c:v>
                </c:pt>
                <c:pt idx="189" formatCode="0.0">
                  <c:v>4465.9338842975203</c:v>
                </c:pt>
                <c:pt idx="190" formatCode="0.0">
                  <c:v>4487.8512396694214</c:v>
                </c:pt>
                <c:pt idx="191" formatCode="0.0">
                  <c:v>4510.9421487603304</c:v>
                </c:pt>
                <c:pt idx="192" formatCode="0.0">
                  <c:v>4539.5702479338843</c:v>
                </c:pt>
                <c:pt idx="193" formatCode="0.0">
                  <c:v>4567.5702479338843</c:v>
                </c:pt>
                <c:pt idx="194" formatCode="0.0">
                  <c:v>4588.9917355371899</c:v>
                </c:pt>
              </c:numCache>
            </c:numRef>
          </c:val>
          <c:smooth val="0"/>
          <c:extLst xmlns:c16r2="http://schemas.microsoft.com/office/drawing/2015/06/chart">
            <c:ext xmlns:c16="http://schemas.microsoft.com/office/drawing/2014/chart" uri="{C3380CC4-5D6E-409C-BE32-E72D297353CC}">
              <c16:uniqueId val="{00000001-4E02-A24D-8200-D2CDBEC74D0A}"/>
            </c:ext>
          </c:extLst>
        </c:ser>
        <c:ser>
          <c:idx val="2"/>
          <c:order val="2"/>
          <c:tx>
            <c:strRef>
              <c:f>Sheet1!$D$1</c:f>
              <c:strCache>
                <c:ptCount val="1"/>
                <c:pt idx="0">
                  <c:v>Spain</c:v>
                </c:pt>
              </c:strCache>
            </c:strRef>
          </c:tx>
          <c:spPr>
            <a:ln w="38100" cap="rnd">
              <a:solidFill>
                <a:srgbClr val="FFFF00"/>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Sheet1!$D$2:$D$196</c:f>
              <c:numCache>
                <c:formatCode>General</c:formatCode>
                <c:ptCount val="195"/>
                <c:pt idx="0">
                  <c:v>5.534188034188035</c:v>
                </c:pt>
                <c:pt idx="1">
                  <c:v>8.5470085470085468</c:v>
                </c:pt>
                <c:pt idx="2">
                  <c:v>10.683760683760685</c:v>
                </c:pt>
                <c:pt idx="3">
                  <c:v>14.380341880341881</c:v>
                </c:pt>
                <c:pt idx="4">
                  <c:v>22.927350427350429</c:v>
                </c:pt>
                <c:pt idx="5">
                  <c:v>36.217948717948723</c:v>
                </c:pt>
                <c:pt idx="6">
                  <c:v>48.653846153846153</c:v>
                </c:pt>
                <c:pt idx="7">
                  <c:v>48.653846153846153</c:v>
                </c:pt>
                <c:pt idx="8">
                  <c:v>111.7948717948718</c:v>
                </c:pt>
                <c:pt idx="9">
                  <c:v>136.55982905982907</c:v>
                </c:pt>
                <c:pt idx="10">
                  <c:v>166.62393162393164</c:v>
                </c:pt>
                <c:pt idx="11">
                  <c:v>212.43589743589746</c:v>
                </c:pt>
                <c:pt idx="12">
                  <c:v>251.02564102564105</c:v>
                </c:pt>
                <c:pt idx="13">
                  <c:v>297.22222222222223</c:v>
                </c:pt>
                <c:pt idx="14">
                  <c:v>383.82478632478637</c:v>
                </c:pt>
                <c:pt idx="15">
                  <c:v>436.11111111111114</c:v>
                </c:pt>
                <c:pt idx="16">
                  <c:v>542.17948717948718</c:v>
                </c:pt>
                <c:pt idx="17">
                  <c:v>614.70085470085473</c:v>
                </c:pt>
                <c:pt idx="18">
                  <c:v>750.76923076923083</c:v>
                </c:pt>
                <c:pt idx="19">
                  <c:v>852.24358974358984</c:v>
                </c:pt>
                <c:pt idx="20">
                  <c:v>1058.0128205128206</c:v>
                </c:pt>
                <c:pt idx="21">
                  <c:v>1234.7435897435898</c:v>
                </c:pt>
                <c:pt idx="22">
                  <c:v>1404.2521367521369</c:v>
                </c:pt>
                <c:pt idx="23">
                  <c:v>1564.8504273504275</c:v>
                </c:pt>
                <c:pt idx="24">
                  <c:v>1711.7521367521369</c:v>
                </c:pt>
                <c:pt idx="25">
                  <c:v>1879.4017094017095</c:v>
                </c:pt>
                <c:pt idx="26">
                  <c:v>2049.6367521367524</c:v>
                </c:pt>
                <c:pt idx="27">
                  <c:v>2224.7435897435898</c:v>
                </c:pt>
                <c:pt idx="28">
                  <c:v>2394.5512820512822</c:v>
                </c:pt>
                <c:pt idx="29">
                  <c:v>2546.9871794871797</c:v>
                </c:pt>
                <c:pt idx="30">
                  <c:v>2695.897435897436</c:v>
                </c:pt>
                <c:pt idx="31">
                  <c:v>2812.9487179487182</c:v>
                </c:pt>
                <c:pt idx="32">
                  <c:v>2920.4059829059829</c:v>
                </c:pt>
                <c:pt idx="33">
                  <c:v>3032.9487179487182</c:v>
                </c:pt>
                <c:pt idx="34">
                  <c:v>3167.0940170940171</c:v>
                </c:pt>
                <c:pt idx="35">
                  <c:v>3273.9743589743593</c:v>
                </c:pt>
                <c:pt idx="36">
                  <c:v>3381.9017094017095</c:v>
                </c:pt>
                <c:pt idx="37">
                  <c:v>3483.4829059829062</c:v>
                </c:pt>
                <c:pt idx="38">
                  <c:v>3564.7649572649575</c:v>
                </c:pt>
                <c:pt idx="39">
                  <c:v>3634.5940170940171</c:v>
                </c:pt>
                <c:pt idx="40">
                  <c:v>3686.7735042735044</c:v>
                </c:pt>
                <c:pt idx="41">
                  <c:v>3795.8119658119658</c:v>
                </c:pt>
                <c:pt idx="42">
                  <c:v>3951.8803418803423</c:v>
                </c:pt>
                <c:pt idx="43">
                  <c:v>4077.7564102564106</c:v>
                </c:pt>
                <c:pt idx="44">
                  <c:v>4096.7094017094023</c:v>
                </c:pt>
                <c:pt idx="45">
                  <c:v>4245.1709401709404</c:v>
                </c:pt>
                <c:pt idx="46">
                  <c:v>4277.9914529914531</c:v>
                </c:pt>
                <c:pt idx="47">
                  <c:v>4362.7777777777783</c:v>
                </c:pt>
                <c:pt idx="48">
                  <c:v>4452.7564102564102</c:v>
                </c:pt>
                <c:pt idx="49">
                  <c:v>4551.7948717948721</c:v>
                </c:pt>
                <c:pt idx="50">
                  <c:v>4337.393162393163</c:v>
                </c:pt>
                <c:pt idx="51">
                  <c:v>4399.6794871794873</c:v>
                </c:pt>
                <c:pt idx="52">
                  <c:v>4436.6239316239316</c:v>
                </c:pt>
                <c:pt idx="53">
                  <c:v>4475.7478632478633</c:v>
                </c:pt>
                <c:pt idx="54">
                  <c:v>4503.6965811965811</c:v>
                </c:pt>
                <c:pt idx="55">
                  <c:v>4549.5085470085469</c:v>
                </c:pt>
                <c:pt idx="56">
                  <c:v>4560.5769230769238</c:v>
                </c:pt>
                <c:pt idx="57" formatCode="0.0">
                  <c:v>4598.6324786324785</c:v>
                </c:pt>
                <c:pt idx="58" formatCode="0.0">
                  <c:v>4627.8205128205127</c:v>
                </c:pt>
                <c:pt idx="59" formatCode="0.0">
                  <c:v>4646.7094017094023</c:v>
                </c:pt>
                <c:pt idx="60" formatCode="0.0">
                  <c:v>4658.3547008547012</c:v>
                </c:pt>
                <c:pt idx="61" formatCode="0">
                  <c:v>4686.5170940170947</c:v>
                </c:pt>
                <c:pt idx="62" formatCode="0">
                  <c:v>4707.7991452991455</c:v>
                </c:pt>
                <c:pt idx="63" formatCode="0.0">
                  <c:v>4731.7735042735048</c:v>
                </c:pt>
                <c:pt idx="64" formatCode="0.0">
                  <c:v>4761.9017094017099</c:v>
                </c:pt>
                <c:pt idx="65" formatCode="0.0">
                  <c:v>4777.3076923076924</c:v>
                </c:pt>
                <c:pt idx="66" formatCode="0">
                  <c:v>4793.8034188034189</c:v>
                </c:pt>
                <c:pt idx="67" formatCode="0">
                  <c:v>4859.7435897435898</c:v>
                </c:pt>
                <c:pt idx="68" formatCode="0">
                  <c:v>4872.4358974358975</c:v>
                </c:pt>
                <c:pt idx="69" formatCode="0">
                  <c:v>4886.5598290598291</c:v>
                </c:pt>
                <c:pt idx="70" formatCode="0">
                  <c:v>4904.7008547008554</c:v>
                </c:pt>
                <c:pt idx="71" formatCode="0">
                  <c:v>4918.4401709401709</c:v>
                </c:pt>
                <c:pt idx="72" formatCode="0">
                  <c:v>4929.4444444444443</c:v>
                </c:pt>
                <c:pt idx="73" formatCode="0.0">
                  <c:v>4929.4444444444443</c:v>
                </c:pt>
                <c:pt idx="74" formatCode="0.0">
                  <c:v>4948.8461538461543</c:v>
                </c:pt>
                <c:pt idx="75" formatCode="0.0">
                  <c:v>4958.0555555555557</c:v>
                </c:pt>
                <c:pt idx="76" formatCode="0.0">
                  <c:v>4969.1239316239316</c:v>
                </c:pt>
                <c:pt idx="77" formatCode="0.0">
                  <c:v>4979.4230769230771</c:v>
                </c:pt>
                <c:pt idx="78" formatCode="0.0">
                  <c:v>5017.6068376068379</c:v>
                </c:pt>
                <c:pt idx="79" formatCode="0.0">
                  <c:v>5027.5641025641025</c:v>
                </c:pt>
                <c:pt idx="80" formatCode="0.0">
                  <c:v>5037.863247863248</c:v>
                </c:pt>
                <c:pt idx="81" formatCode="0.0">
                  <c:v>5029.9145299145302</c:v>
                </c:pt>
                <c:pt idx="82" formatCode="0.0">
                  <c:v>5048.2692307692314</c:v>
                </c:pt>
                <c:pt idx="83" formatCode="0.0">
                  <c:v>5048.2692307692314</c:v>
                </c:pt>
                <c:pt idx="84" formatCode="0.0">
                  <c:v>5083.461538461539</c:v>
                </c:pt>
                <c:pt idx="85" formatCode="0.0">
                  <c:v>5097.5213675213681</c:v>
                </c:pt>
                <c:pt idx="86" formatCode="0.0">
                  <c:v>5111.7094017094023</c:v>
                </c:pt>
                <c:pt idx="87" formatCode="0.0">
                  <c:v>5117.0726495726503</c:v>
                </c:pt>
                <c:pt idx="88" formatCode="0.0">
                  <c:v>5120.4700854700859</c:v>
                </c:pt>
                <c:pt idx="89" formatCode="0.0">
                  <c:v>5126.7521367521367</c:v>
                </c:pt>
                <c:pt idx="90" formatCode="0.0">
                  <c:v>5135.1709401709404</c:v>
                </c:pt>
                <c:pt idx="91" formatCode="0.0">
                  <c:v>5142.3076923076924</c:v>
                </c:pt>
                <c:pt idx="92" formatCode="0.0">
                  <c:v>5149.1025641025644</c:v>
                </c:pt>
                <c:pt idx="93" formatCode="0.0">
                  <c:v>5156.1965811965811</c:v>
                </c:pt>
                <c:pt idx="94" formatCode="0.0">
                  <c:v>5161.3247863247871</c:v>
                </c:pt>
                <c:pt idx="95" formatCode="0.0">
                  <c:v>5164.893162393163</c:v>
                </c:pt>
                <c:pt idx="96" formatCode="0.0">
                  <c:v>5170.2136752136757</c:v>
                </c:pt>
                <c:pt idx="97" formatCode="0.0">
                  <c:v>5176.9230769230771</c:v>
                </c:pt>
                <c:pt idx="98" formatCode="0.0">
                  <c:v>5186.0470085470088</c:v>
                </c:pt>
                <c:pt idx="99" formatCode="0.0">
                  <c:v>5196.7735042735048</c:v>
                </c:pt>
                <c:pt idx="100" formatCode="0.0">
                  <c:v>5205.235042735043</c:v>
                </c:pt>
                <c:pt idx="101" formatCode="0.0">
                  <c:v>5212.1367521367529</c:v>
                </c:pt>
                <c:pt idx="102" formatCode="0.0">
                  <c:v>5216.0042735042734</c:v>
                </c:pt>
                <c:pt idx="103" formatCode="0.0">
                  <c:v>5220.6837606837607</c:v>
                </c:pt>
                <c:pt idx="104" formatCode="0.0">
                  <c:v>5228.2692307692314</c:v>
                </c:pt>
                <c:pt idx="105" formatCode="0.0">
                  <c:v>5240.7692307692314</c:v>
                </c:pt>
                <c:pt idx="106" formatCode="0.0">
                  <c:v>5247.3290598290605</c:v>
                </c:pt>
                <c:pt idx="107" formatCode="0.0">
                  <c:v>5255.0854700854707</c:v>
                </c:pt>
                <c:pt idx="108" formatCode="0.0">
                  <c:v>5262.2222222222226</c:v>
                </c:pt>
                <c:pt idx="109" formatCode="0.0">
                  <c:v>5267.1794871794873</c:v>
                </c:pt>
                <c:pt idx="110" formatCode="0.0">
                  <c:v>5272.4786324786328</c:v>
                </c:pt>
                <c:pt idx="111" formatCode="0.0">
                  <c:v>5279.6153846153848</c:v>
                </c:pt>
                <c:pt idx="112" formatCode="0.0">
                  <c:v>5288.1623931623935</c:v>
                </c:pt>
                <c:pt idx="113" formatCode="0.0">
                  <c:v>5297.1153846153848</c:v>
                </c:pt>
                <c:pt idx="114" formatCode="0.0">
                  <c:v>5309.166666666667</c:v>
                </c:pt>
                <c:pt idx="115" formatCode="0.0">
                  <c:v>5315.598290598291</c:v>
                </c:pt>
                <c:pt idx="116" formatCode="0.0">
                  <c:v>5319.8717948717949</c:v>
                </c:pt>
                <c:pt idx="117" formatCode="0.0">
                  <c:v>5326.3034188034189</c:v>
                </c:pt>
                <c:pt idx="118" formatCode="0.0">
                  <c:v>5334.5940170940175</c:v>
                </c:pt>
                <c:pt idx="119" formatCode="0.0">
                  <c:v>5344.1</c:v>
                </c:pt>
                <c:pt idx="120" formatCode="0.0">
                  <c:v>5353.5</c:v>
                </c:pt>
                <c:pt idx="121" formatCode="0.0">
                  <c:v>5353.5</c:v>
                </c:pt>
                <c:pt idx="122" formatCode="0.0">
                  <c:v>5353.5</c:v>
                </c:pt>
                <c:pt idx="123" formatCode="0.0">
                  <c:v>5380.1</c:v>
                </c:pt>
                <c:pt idx="124" formatCode="0.0">
                  <c:v>5387.4</c:v>
                </c:pt>
                <c:pt idx="125" formatCode="0.0">
                  <c:v>5395.6</c:v>
                </c:pt>
                <c:pt idx="126" formatCode="0.0">
                  <c:v>5407.2</c:v>
                </c:pt>
                <c:pt idx="127" formatCode="0.0">
                  <c:v>5425.4</c:v>
                </c:pt>
                <c:pt idx="128" formatCode="0.0">
                  <c:v>5425.4</c:v>
                </c:pt>
                <c:pt idx="129" formatCode="0.0">
                  <c:v>5425.3846153846162</c:v>
                </c:pt>
                <c:pt idx="130" formatCode="0.0">
                  <c:v>5469.0811965811972</c:v>
                </c:pt>
                <c:pt idx="131" formatCode="0.0">
                  <c:v>5483.3119658119658</c:v>
                </c:pt>
                <c:pt idx="132" formatCode="0.0">
                  <c:v>5502.0085470085478</c:v>
                </c:pt>
                <c:pt idx="133" formatCode="0.0">
                  <c:v>5531.0897435897441</c:v>
                </c:pt>
                <c:pt idx="134" formatCode="0.0">
                  <c:v>5561.0042735042734</c:v>
                </c:pt>
                <c:pt idx="135" formatCode="0.0">
                  <c:v>5561.0042735042734</c:v>
                </c:pt>
                <c:pt idx="136" formatCode="0.0">
                  <c:v>5561.0042735042734</c:v>
                </c:pt>
                <c:pt idx="137" formatCode="0.0">
                  <c:v>5658.8888888888896</c:v>
                </c:pt>
                <c:pt idx="138" formatCode="0.0">
                  <c:v>5687.9059829059834</c:v>
                </c:pt>
                <c:pt idx="139" formatCode="0.0">
                  <c:v>5716.9017094017099</c:v>
                </c:pt>
                <c:pt idx="140" formatCode="0.0">
                  <c:v>5772.7777777777783</c:v>
                </c:pt>
                <c:pt idx="141" formatCode="0.0">
                  <c:v>5820.961538461539</c:v>
                </c:pt>
                <c:pt idx="142" formatCode="0.0">
                  <c:v>5820.961538461539</c:v>
                </c:pt>
                <c:pt idx="143" formatCode="0.0">
                  <c:v>5820.961538461539</c:v>
                </c:pt>
                <c:pt idx="144" formatCode="0.0">
                  <c:v>5956.8803418803418</c:v>
                </c:pt>
                <c:pt idx="145" formatCode="0.0">
                  <c:v>5995.9401709401709</c:v>
                </c:pt>
                <c:pt idx="146" formatCode="0.0">
                  <c:v>6039.3376068376074</c:v>
                </c:pt>
                <c:pt idx="147" formatCode="0.0">
                  <c:v>6098.931623931624</c:v>
                </c:pt>
                <c:pt idx="148" formatCode="0.0">
                  <c:v>6165</c:v>
                </c:pt>
                <c:pt idx="149" formatCode="0.0">
                  <c:v>6165</c:v>
                </c:pt>
                <c:pt idx="150" formatCode="0.0">
                  <c:v>6165</c:v>
                </c:pt>
                <c:pt idx="151" formatCode="0.0">
                  <c:v>6347.3076923076924</c:v>
                </c:pt>
                <c:pt idx="152" formatCode="0.0">
                  <c:v>6470.3846153846162</c:v>
                </c:pt>
                <c:pt idx="153" formatCode="0.0">
                  <c:v>6533.4829059829062</c:v>
                </c:pt>
                <c:pt idx="154" formatCode="0.0">
                  <c:v>6620.8333333333339</c:v>
                </c:pt>
                <c:pt idx="155" formatCode="0.0">
                  <c:v>6717.1367521367529</c:v>
                </c:pt>
                <c:pt idx="156" formatCode="0.0">
                  <c:v>6717.1367521367529</c:v>
                </c:pt>
                <c:pt idx="157" formatCode="0.0">
                  <c:v>6717.1367521367529</c:v>
                </c:pt>
                <c:pt idx="158" formatCode="0.0">
                  <c:v>6901.2820512820517</c:v>
                </c:pt>
                <c:pt idx="159" formatCode="0.0">
                  <c:v>6978.8888888888896</c:v>
                </c:pt>
                <c:pt idx="160" formatCode="0.0">
                  <c:v>7046.666666666667</c:v>
                </c:pt>
                <c:pt idx="161" formatCode="0.0">
                  <c:v>7207.9914529914531</c:v>
                </c:pt>
                <c:pt idx="162" formatCode="0.0">
                  <c:v>7325.0641025641035</c:v>
                </c:pt>
                <c:pt idx="163" formatCode="0.0">
                  <c:v>7325.0641025641035</c:v>
                </c:pt>
                <c:pt idx="164" formatCode="0.0">
                  <c:v>7325.0641025641035</c:v>
                </c:pt>
                <c:pt idx="165" formatCode="0.0">
                  <c:v>7672.6923076923085</c:v>
                </c:pt>
                <c:pt idx="166" formatCode="0.0">
                  <c:v>7781.9658119658125</c:v>
                </c:pt>
                <c:pt idx="167" formatCode="0.0">
                  <c:v>7924.5085470085478</c:v>
                </c:pt>
                <c:pt idx="168" formatCode="0.0">
                  <c:v>8074.9145299145302</c:v>
                </c:pt>
                <c:pt idx="169" formatCode="0.0">
                  <c:v>8249.0170940170938</c:v>
                </c:pt>
                <c:pt idx="170" formatCode="0.0">
                  <c:v>8249.0170940170938</c:v>
                </c:pt>
                <c:pt idx="171" formatCode="0.0">
                  <c:v>8249.0170940170938</c:v>
                </c:pt>
                <c:pt idx="172" formatCode="0.0">
                  <c:v>8663.1623931623944</c:v>
                </c:pt>
                <c:pt idx="173" formatCode="0.0">
                  <c:v>8815.235042735043</c:v>
                </c:pt>
                <c:pt idx="174" formatCode="0.0">
                  <c:v>8971.1324786324785</c:v>
                </c:pt>
                <c:pt idx="175" formatCode="0.0">
                  <c:v>9177.5</c:v>
                </c:pt>
                <c:pt idx="176" formatCode="0.0">
                  <c:v>9386.4529914529921</c:v>
                </c:pt>
                <c:pt idx="177" formatCode="0.0">
                  <c:v>9386.4529914529921</c:v>
                </c:pt>
                <c:pt idx="178" formatCode="0.0">
                  <c:v>9386.4529914529921</c:v>
                </c:pt>
                <c:pt idx="179" formatCode="0.0">
                  <c:v>9890.1282051282051</c:v>
                </c:pt>
                <c:pt idx="180" formatCode="0.0">
                  <c:v>10063.525641025642</c:v>
                </c:pt>
                <c:pt idx="181" formatCode="0.0">
                  <c:v>10246.880341880342</c:v>
                </c:pt>
                <c:pt idx="182" formatCode="0.0">
                  <c:v>10438.311965811967</c:v>
                </c:pt>
                <c:pt idx="183" formatCode="0.0">
                  <c:v>10662.158119658121</c:v>
                </c:pt>
                <c:pt idx="184" formatCode="0.0">
                  <c:v>10662.158119658121</c:v>
                </c:pt>
                <c:pt idx="185" formatCode="0.0">
                  <c:v>10662.158119658121</c:v>
                </c:pt>
              </c:numCache>
            </c:numRef>
          </c:val>
          <c:smooth val="0"/>
          <c:extLst xmlns:c16r2="http://schemas.microsoft.com/office/drawing/2015/06/chart">
            <c:ext xmlns:c16="http://schemas.microsoft.com/office/drawing/2014/chart" uri="{C3380CC4-5D6E-409C-BE32-E72D297353CC}">
              <c16:uniqueId val="{00000002-4E02-A24D-8200-D2CDBEC74D0A}"/>
            </c:ext>
          </c:extLst>
        </c:ser>
        <c:ser>
          <c:idx val="3"/>
          <c:order val="3"/>
          <c:tx>
            <c:strRef>
              <c:f>Sheet1!$E$1</c:f>
              <c:strCache>
                <c:ptCount val="1"/>
                <c:pt idx="0">
                  <c:v>France</c:v>
                </c:pt>
              </c:strCache>
            </c:strRef>
          </c:tx>
          <c:spPr>
            <a:ln w="38100" cap="rnd">
              <a:solidFill>
                <a:srgbClr val="00B0F0"/>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Sheet1!$E$2:$E$196</c:f>
              <c:numCache>
                <c:formatCode>General</c:formatCode>
                <c:ptCount val="195"/>
                <c:pt idx="0">
                  <c:v>5.7733537519142422</c:v>
                </c:pt>
                <c:pt idx="1">
                  <c:v>10</c:v>
                </c:pt>
                <c:pt idx="2">
                  <c:v>14.532924961715162</c:v>
                </c:pt>
                <c:pt idx="3">
                  <c:v>17.243491577335377</c:v>
                </c:pt>
                <c:pt idx="4">
                  <c:v>18.514548238897397</c:v>
                </c:pt>
                <c:pt idx="5">
                  <c:v>27.320061255742726</c:v>
                </c:pt>
                <c:pt idx="6">
                  <c:v>34.931087289433385</c:v>
                </c:pt>
                <c:pt idx="7">
                  <c:v>34.931087289433385</c:v>
                </c:pt>
                <c:pt idx="8">
                  <c:v>56.064318529862177</c:v>
                </c:pt>
                <c:pt idx="9">
                  <c:v>68.437978560490052</c:v>
                </c:pt>
                <c:pt idx="10">
                  <c:v>68.897396630934153</c:v>
                </c:pt>
                <c:pt idx="11">
                  <c:v>101.57733537519142</c:v>
                </c:pt>
                <c:pt idx="12">
                  <c:v>117.1822358346095</c:v>
                </c:pt>
                <c:pt idx="13">
                  <c:v>138.48392036753447</c:v>
                </c:pt>
                <c:pt idx="14">
                  <c:v>166.47779479326186</c:v>
                </c:pt>
                <c:pt idx="15">
                  <c:v>193.13935681470139</c:v>
                </c:pt>
                <c:pt idx="16">
                  <c:v>218.71362940275651</c:v>
                </c:pt>
                <c:pt idx="17">
                  <c:v>245.29862174578867</c:v>
                </c:pt>
                <c:pt idx="18">
                  <c:v>304.07350689127105</c:v>
                </c:pt>
                <c:pt idx="19">
                  <c:v>341.56202143950998</c:v>
                </c:pt>
                <c:pt idx="20">
                  <c:v>386.41653905053602</c:v>
                </c:pt>
                <c:pt idx="21">
                  <c:v>446.47779479326186</c:v>
                </c:pt>
                <c:pt idx="22">
                  <c:v>504.80857580398163</c:v>
                </c:pt>
                <c:pt idx="23">
                  <c:v>575.42113323124045</c:v>
                </c:pt>
                <c:pt idx="24">
                  <c:v>615.22205206738136</c:v>
                </c:pt>
                <c:pt idx="25">
                  <c:v>682.23583460949465</c:v>
                </c:pt>
                <c:pt idx="26">
                  <c:v>798.28483920367535</c:v>
                </c:pt>
                <c:pt idx="27">
                  <c:v>872.72588055130177</c:v>
                </c:pt>
                <c:pt idx="28">
                  <c:v>905.13016845329253</c:v>
                </c:pt>
                <c:pt idx="29">
                  <c:v>985.26799387442577</c:v>
                </c:pt>
                <c:pt idx="30">
                  <c:v>1050.6125574272589</c:v>
                </c:pt>
                <c:pt idx="31">
                  <c:v>1079.2955589586525</c:v>
                </c:pt>
                <c:pt idx="32">
                  <c:v>1139.2036753445636</c:v>
                </c:pt>
                <c:pt idx="33">
                  <c:v>1197.0444104134763</c:v>
                </c:pt>
                <c:pt idx="34">
                  <c:v>1256.4777947932619</c:v>
                </c:pt>
                <c:pt idx="35">
                  <c:v>1322.1133231240428</c:v>
                </c:pt>
                <c:pt idx="36">
                  <c:v>1388.6064318529864</c:v>
                </c:pt>
                <c:pt idx="37">
                  <c:v>1436.2940275650842</c:v>
                </c:pt>
                <c:pt idx="38">
                  <c:v>1847.3660030627873</c:v>
                </c:pt>
                <c:pt idx="39">
                  <c:v>1903.4915773353753</c:v>
                </c:pt>
                <c:pt idx="40">
                  <c:v>1979.4333843797856</c:v>
                </c:pt>
                <c:pt idx="41">
                  <c:v>2028.6830015313938</c:v>
                </c:pt>
                <c:pt idx="42">
                  <c:v>2219.6630934150076</c:v>
                </c:pt>
                <c:pt idx="43">
                  <c:v>2249.9693721286371</c:v>
                </c:pt>
                <c:pt idx="44">
                  <c:v>2249.7090352220521</c:v>
                </c:pt>
                <c:pt idx="45">
                  <c:v>2324.7779479326186</c:v>
                </c:pt>
                <c:pt idx="46">
                  <c:v>2361.2251148545179</c:v>
                </c:pt>
                <c:pt idx="47">
                  <c:v>2403.0781010719757</c:v>
                </c:pt>
                <c:pt idx="48">
                  <c:v>2369.2955589586527</c:v>
                </c:pt>
                <c:pt idx="49">
                  <c:v>2404.68606431853</c:v>
                </c:pt>
                <c:pt idx="50">
                  <c:v>2429.3415007656968</c:v>
                </c:pt>
                <c:pt idx="51">
                  <c:v>2454.7013782542112</c:v>
                </c:pt>
                <c:pt idx="52">
                  <c:v>2463.2006125574276</c:v>
                </c:pt>
                <c:pt idx="53">
                  <c:v>2520.5053598774884</c:v>
                </c:pt>
                <c:pt idx="54">
                  <c:v>2566.6921898928026</c:v>
                </c:pt>
                <c:pt idx="55">
                  <c:v>2528.2235834609496</c:v>
                </c:pt>
                <c:pt idx="56">
                  <c:v>2538.4992343032159</c:v>
                </c:pt>
                <c:pt idx="57" formatCode="0.0">
                  <c:v>2538.4992343032159</c:v>
                </c:pt>
                <c:pt idx="58" formatCode="0.0">
                  <c:v>2557.0597243491579</c:v>
                </c:pt>
                <c:pt idx="59" formatCode="0.0">
                  <c:v>2561.5926493108732</c:v>
                </c:pt>
                <c:pt idx="60" formatCode="0.0">
                  <c:v>2570.9954058192957</c:v>
                </c:pt>
                <c:pt idx="61" formatCode="0">
                  <c:v>2587.0597243491579</c:v>
                </c:pt>
                <c:pt idx="62" formatCode="0">
                  <c:v>2641.1179173047476</c:v>
                </c:pt>
                <c:pt idx="63" formatCode="0.0">
                  <c:v>2649.9234303215926</c:v>
                </c:pt>
                <c:pt idx="64" formatCode="0.0">
                  <c:v>2669.4946401225116</c:v>
                </c:pt>
                <c:pt idx="65" formatCode="0.0">
                  <c:v>2676.2327718223582</c:v>
                </c:pt>
                <c:pt idx="66" formatCode="0">
                  <c:v>2680.3522205206741</c:v>
                </c:pt>
                <c:pt idx="67" formatCode="0">
                  <c:v>2687.2741194486985</c:v>
                </c:pt>
                <c:pt idx="68" formatCode="0">
                  <c:v>2698.4226646248085</c:v>
                </c:pt>
                <c:pt idx="69" formatCode="0">
                  <c:v>2694.9617151607963</c:v>
                </c:pt>
                <c:pt idx="70" formatCode="0">
                  <c:v>2706.1562021439513</c:v>
                </c:pt>
                <c:pt idx="71" formatCode="0">
                  <c:v>2715.4517611026035</c:v>
                </c:pt>
                <c:pt idx="72" formatCode="0">
                  <c:v>2713.7366003062789</c:v>
                </c:pt>
                <c:pt idx="73" formatCode="0.0">
                  <c:v>2714.2419601837673</c:v>
                </c:pt>
                <c:pt idx="74" formatCode="0.0">
                  <c:v>2719.0505359877488</c:v>
                </c:pt>
                <c:pt idx="75" formatCode="0.0">
                  <c:v>2732.4349157733541</c:v>
                </c:pt>
                <c:pt idx="76" formatCode="0.0">
                  <c:v>2742.2511485451764</c:v>
                </c:pt>
                <c:pt idx="77" formatCode="0.0">
                  <c:v>2745.8805513016846</c:v>
                </c:pt>
                <c:pt idx="78" formatCode="0.0">
                  <c:v>2745.8805513016846</c:v>
                </c:pt>
                <c:pt idx="79" formatCode="0.0">
                  <c:v>2745.8805513016846</c:v>
                </c:pt>
                <c:pt idx="80" formatCode="0.0">
                  <c:v>2754.3491577335376</c:v>
                </c:pt>
                <c:pt idx="81" formatCode="0.0">
                  <c:v>2759.0505359877488</c:v>
                </c:pt>
                <c:pt idx="82" formatCode="0.0">
                  <c:v>2754.7779479326186</c:v>
                </c:pt>
                <c:pt idx="83" formatCode="0.0">
                  <c:v>2757.1822358346094</c:v>
                </c:pt>
                <c:pt idx="84" formatCode="0.0">
                  <c:v>2807.1822358346094</c:v>
                </c:pt>
                <c:pt idx="85" formatCode="0.0">
                  <c:v>2814.9464012251151</c:v>
                </c:pt>
                <c:pt idx="86" formatCode="0.0">
                  <c:v>2842.511485451761</c:v>
                </c:pt>
                <c:pt idx="87" formatCode="0.0">
                  <c:v>2846.1102603369068</c:v>
                </c:pt>
                <c:pt idx="88" formatCode="0.0">
                  <c:v>2847.656967840735</c:v>
                </c:pt>
                <c:pt idx="89" formatCode="0.0">
                  <c:v>2832.7718223583461</c:v>
                </c:pt>
                <c:pt idx="90" formatCode="0.0">
                  <c:v>2891.8223583460949</c:v>
                </c:pt>
                <c:pt idx="91" formatCode="0.0">
                  <c:v>2848.1776416539051</c:v>
                </c:pt>
                <c:pt idx="92" formatCode="0.0">
                  <c:v>2856.6309341500769</c:v>
                </c:pt>
                <c:pt idx="93" formatCode="0.0">
                  <c:v>2864.7320061255746</c:v>
                </c:pt>
                <c:pt idx="94" formatCode="0.0">
                  <c:v>2869.2189892802453</c:v>
                </c:pt>
                <c:pt idx="95" formatCode="0.0">
                  <c:v>2870.7197549770294</c:v>
                </c:pt>
                <c:pt idx="96" formatCode="0.0">
                  <c:v>2872.8790199081163</c:v>
                </c:pt>
                <c:pt idx="97" formatCode="0.0">
                  <c:v>2878.9586523736602</c:v>
                </c:pt>
                <c:pt idx="98" formatCode="0.0">
                  <c:v>2884.4410413476267</c:v>
                </c:pt>
                <c:pt idx="99" formatCode="0.0">
                  <c:v>2893.0781010719757</c:v>
                </c:pt>
                <c:pt idx="100" formatCode="0.0">
                  <c:v>2899.0964777947934</c:v>
                </c:pt>
                <c:pt idx="101" formatCode="0.0">
                  <c:v>2903.5528330781012</c:v>
                </c:pt>
                <c:pt idx="102" formatCode="0.0">
                  <c:v>2904.594180704441</c:v>
                </c:pt>
                <c:pt idx="103" formatCode="0.0">
                  <c:v>2903.445635528331</c:v>
                </c:pt>
                <c:pt idx="104" formatCode="0.0">
                  <c:v>2908.208269525268</c:v>
                </c:pt>
                <c:pt idx="105" formatCode="0.0">
                  <c:v>2911.2863705972436</c:v>
                </c:pt>
                <c:pt idx="106" formatCode="0.0">
                  <c:v>2920</c:v>
                </c:pt>
                <c:pt idx="107" formatCode="0.0">
                  <c:v>2926.676875957121</c:v>
                </c:pt>
                <c:pt idx="108" formatCode="0.0">
                  <c:v>2926.7534456355284</c:v>
                </c:pt>
                <c:pt idx="109" formatCode="0.0">
                  <c:v>2941.3476263399693</c:v>
                </c:pt>
                <c:pt idx="110" formatCode="0.0">
                  <c:v>2947.1975497702911</c:v>
                </c:pt>
                <c:pt idx="111" formatCode="0.0">
                  <c:v>2944.3338437978564</c:v>
                </c:pt>
                <c:pt idx="112" formatCode="0.0">
                  <c:v>2940.4287901990815</c:v>
                </c:pt>
                <c:pt idx="113" formatCode="0.0">
                  <c:v>2960.8882082695254</c:v>
                </c:pt>
                <c:pt idx="114" formatCode="0.0">
                  <c:v>2957.91730474732</c:v>
                </c:pt>
                <c:pt idx="115" formatCode="0.0">
                  <c:v>2946.8453292496174</c:v>
                </c:pt>
                <c:pt idx="116" formatCode="0.0">
                  <c:v>2972.5727411944872</c:v>
                </c:pt>
                <c:pt idx="117" formatCode="0.0">
                  <c:v>2976.6156202143952</c:v>
                </c:pt>
                <c:pt idx="118" formatCode="0.0">
                  <c:v>2985.9877488514549</c:v>
                </c:pt>
                <c:pt idx="119" formatCode="0.0">
                  <c:v>2993.2</c:v>
                </c:pt>
                <c:pt idx="120" formatCode="0.0">
                  <c:v>3000.1</c:v>
                </c:pt>
                <c:pt idx="121" formatCode="0.0">
                  <c:v>2994.6</c:v>
                </c:pt>
                <c:pt idx="122" formatCode="0.0">
                  <c:v>2994.4</c:v>
                </c:pt>
                <c:pt idx="123" formatCode="0.0">
                  <c:v>3013</c:v>
                </c:pt>
                <c:pt idx="124" formatCode="0.0">
                  <c:v>3018.2</c:v>
                </c:pt>
                <c:pt idx="125" formatCode="0.0">
                  <c:v>3013.7</c:v>
                </c:pt>
                <c:pt idx="126" formatCode="0.0">
                  <c:v>3031.6</c:v>
                </c:pt>
                <c:pt idx="127" formatCode="0.0">
                  <c:v>3039.1</c:v>
                </c:pt>
                <c:pt idx="128" formatCode="0.0">
                  <c:v>3035.2</c:v>
                </c:pt>
                <c:pt idx="129" formatCode="0.0">
                  <c:v>3034.9617151607963</c:v>
                </c:pt>
                <c:pt idx="130" formatCode="0.0">
                  <c:v>3056.217457886677</c:v>
                </c:pt>
                <c:pt idx="131" formatCode="0.0">
                  <c:v>3055.2679938744259</c:v>
                </c:pt>
                <c:pt idx="132" formatCode="0.0">
                  <c:v>3067.9632465543646</c:v>
                </c:pt>
                <c:pt idx="133" formatCode="0.0">
                  <c:v>3074.1041347626342</c:v>
                </c:pt>
                <c:pt idx="134" formatCode="0.0">
                  <c:v>3084.9617151607963</c:v>
                </c:pt>
                <c:pt idx="135" formatCode="0.0">
                  <c:v>3082.4655436447169</c:v>
                </c:pt>
                <c:pt idx="136" formatCode="0.0">
                  <c:v>3082.4042879019908</c:v>
                </c:pt>
                <c:pt idx="137" formatCode="0.0">
                  <c:v>3112.4349157733541</c:v>
                </c:pt>
                <c:pt idx="138" formatCode="0.0">
                  <c:v>3119.3874425727413</c:v>
                </c:pt>
                <c:pt idx="139" formatCode="0.0">
                  <c:v>3133.8591117917308</c:v>
                </c:pt>
                <c:pt idx="140" formatCode="0.0">
                  <c:v>3146.6462480857581</c:v>
                </c:pt>
                <c:pt idx="141" formatCode="0.0">
                  <c:v>3161.0719754977031</c:v>
                </c:pt>
                <c:pt idx="142" formatCode="0.0">
                  <c:v>3159.7856049004595</c:v>
                </c:pt>
                <c:pt idx="143" formatCode="0.0">
                  <c:v>3159.7856049004595</c:v>
                </c:pt>
                <c:pt idx="144" formatCode="0.0">
                  <c:v>3195.4823889739664</c:v>
                </c:pt>
                <c:pt idx="145" formatCode="0.0">
                  <c:v>3205.8499234303217</c:v>
                </c:pt>
                <c:pt idx="146" formatCode="0.0">
                  <c:v>3203.8437978560492</c:v>
                </c:pt>
                <c:pt idx="147" formatCode="0.0">
                  <c:v>3223.0474732006128</c:v>
                </c:pt>
                <c:pt idx="148" formatCode="0.0">
                  <c:v>3263.2924961715162</c:v>
                </c:pt>
                <c:pt idx="149" formatCode="0.0">
                  <c:v>3262.343032159265</c:v>
                </c:pt>
                <c:pt idx="150" formatCode="0.0">
                  <c:v>3262.2970903522205</c:v>
                </c:pt>
                <c:pt idx="151" formatCode="0.0">
                  <c:v>3260.0918836140891</c:v>
                </c:pt>
                <c:pt idx="152" formatCode="0.0">
                  <c:v>3310.7656967840735</c:v>
                </c:pt>
                <c:pt idx="153" formatCode="0.0">
                  <c:v>3309.4333843797858</c:v>
                </c:pt>
                <c:pt idx="154" formatCode="0.0">
                  <c:v>3350.1225114854519</c:v>
                </c:pt>
                <c:pt idx="155" formatCode="0.0">
                  <c:v>3406.9984686064322</c:v>
                </c:pt>
                <c:pt idx="156" formatCode="0.0">
                  <c:v>3405.9418070444108</c:v>
                </c:pt>
                <c:pt idx="157" formatCode="0.0">
                  <c:v>3405.8499234303217</c:v>
                </c:pt>
                <c:pt idx="158" formatCode="0.0">
                  <c:v>3466.8300153139357</c:v>
                </c:pt>
                <c:pt idx="159" formatCode="0.0">
                  <c:v>3465.7427258805515</c:v>
                </c:pt>
                <c:pt idx="160" formatCode="0.0">
                  <c:v>3535.5895865237367</c:v>
                </c:pt>
                <c:pt idx="161" formatCode="0.0">
                  <c:v>3534.1194486983154</c:v>
                </c:pt>
                <c:pt idx="162" formatCode="0.0">
                  <c:v>3615.8346094946401</c:v>
                </c:pt>
                <c:pt idx="163" formatCode="0.0">
                  <c:v>3665.3139356814704</c:v>
                </c:pt>
                <c:pt idx="164" formatCode="0.0">
                  <c:v>3664.7166921898929</c:v>
                </c:pt>
                <c:pt idx="165" formatCode="0.0">
                  <c:v>3715.9264931087291</c:v>
                </c:pt>
                <c:pt idx="166" formatCode="0.0">
                  <c:v>3715.0382848392037</c:v>
                </c:pt>
                <c:pt idx="167" formatCode="0.0">
                  <c:v>3714.2113323124045</c:v>
                </c:pt>
                <c:pt idx="168" formatCode="0.0">
                  <c:v>3712.2970903522205</c:v>
                </c:pt>
                <c:pt idx="169" formatCode="0.0">
                  <c:v>3940.7810107197552</c:v>
                </c:pt>
                <c:pt idx="170" formatCode="0.0">
                  <c:v>3994.9923430321596</c:v>
                </c:pt>
                <c:pt idx="171" formatCode="0.0">
                  <c:v>4066.6156202143952</c:v>
                </c:pt>
                <c:pt idx="172" formatCode="0.0">
                  <c:v>4094.8238897396632</c:v>
                </c:pt>
                <c:pt idx="173" formatCode="0.0">
                  <c:v>4141.7304747320059</c:v>
                </c:pt>
                <c:pt idx="174" formatCode="0.0">
                  <c:v>4221.1332312404293</c:v>
                </c:pt>
                <c:pt idx="175" formatCode="0.0">
                  <c:v>4312.4502297090357</c:v>
                </c:pt>
                <c:pt idx="176" formatCode="0.0">
                  <c:v>4420.4441041347627</c:v>
                </c:pt>
                <c:pt idx="177" formatCode="0.0">
                  <c:v>4418.5451761102604</c:v>
                </c:pt>
                <c:pt idx="178" formatCode="0.0">
                  <c:v>4583.7672281776422</c:v>
                </c:pt>
                <c:pt idx="179" formatCode="0.0">
                  <c:v>4627.4885145482394</c:v>
                </c:pt>
                <c:pt idx="180" formatCode="0.0">
                  <c:v>4700.6278713629408</c:v>
                </c:pt>
                <c:pt idx="181" formatCode="0.0">
                  <c:v>4804.4410413476262</c:v>
                </c:pt>
                <c:pt idx="182" formatCode="0.0">
                  <c:v>4910.5053598774884</c:v>
                </c:pt>
                <c:pt idx="183" formatCode="0.0">
                  <c:v>5046.125574272588</c:v>
                </c:pt>
                <c:pt idx="184" formatCode="0.0">
                  <c:v>5043.6906584992348</c:v>
                </c:pt>
                <c:pt idx="185" formatCode="0.0">
                  <c:v>5042.0520673813171</c:v>
                </c:pt>
              </c:numCache>
            </c:numRef>
          </c:val>
          <c:smooth val="0"/>
          <c:extLst xmlns:c16r2="http://schemas.microsoft.com/office/drawing/2015/06/chart">
            <c:ext xmlns:c16="http://schemas.microsoft.com/office/drawing/2014/chart" uri="{C3380CC4-5D6E-409C-BE32-E72D297353CC}">
              <c16:uniqueId val="{00000003-4E02-A24D-8200-D2CDBEC74D0A}"/>
            </c:ext>
          </c:extLst>
        </c:ser>
        <c:ser>
          <c:idx val="4"/>
          <c:order val="4"/>
          <c:tx>
            <c:strRef>
              <c:f>Sheet1!$F$1</c:f>
              <c:strCache>
                <c:ptCount val="1"/>
                <c:pt idx="0">
                  <c:v>Germany</c:v>
                </c:pt>
              </c:strCache>
            </c:strRef>
          </c:tx>
          <c:spPr>
            <a:ln w="38100" cap="rnd">
              <a:solidFill>
                <a:srgbClr val="00B050"/>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Sheet1!$F$2:$F$196</c:f>
              <c:numCache>
                <c:formatCode>General</c:formatCode>
                <c:ptCount val="195"/>
                <c:pt idx="0">
                  <c:v>5.7517899761336517</c:v>
                </c:pt>
                <c:pt idx="1">
                  <c:v>7.9952267303102627</c:v>
                </c:pt>
                <c:pt idx="2">
                  <c:v>9.5346062052505971</c:v>
                </c:pt>
                <c:pt idx="3">
                  <c:v>12.410501193317423</c:v>
                </c:pt>
                <c:pt idx="4">
                  <c:v>14.033412887828163</c:v>
                </c:pt>
                <c:pt idx="5">
                  <c:v>17.386634844868734</c:v>
                </c:pt>
                <c:pt idx="6">
                  <c:v>22.768496420047732</c:v>
                </c:pt>
                <c:pt idx="7">
                  <c:v>24.79713603818616</c:v>
                </c:pt>
                <c:pt idx="8">
                  <c:v>43.854415274463008</c:v>
                </c:pt>
                <c:pt idx="9">
                  <c:v>54.713603818615752</c:v>
                </c:pt>
                <c:pt idx="10">
                  <c:v>69.152744630071595</c:v>
                </c:pt>
                <c:pt idx="11">
                  <c:v>86.778042959427211</c:v>
                </c:pt>
                <c:pt idx="12">
                  <c:v>110.4653937947494</c:v>
                </c:pt>
                <c:pt idx="13">
                  <c:v>147.1002386634845</c:v>
                </c:pt>
                <c:pt idx="14">
                  <c:v>182.81622911694512</c:v>
                </c:pt>
                <c:pt idx="15">
                  <c:v>236.84964200477327</c:v>
                </c:pt>
                <c:pt idx="16">
                  <c:v>265.07159904534609</c:v>
                </c:pt>
                <c:pt idx="17">
                  <c:v>296.81384248210026</c:v>
                </c:pt>
                <c:pt idx="18">
                  <c:v>346.73031026252983</c:v>
                </c:pt>
                <c:pt idx="19">
                  <c:v>393.62768496420051</c:v>
                </c:pt>
                <c:pt idx="20">
                  <c:v>445.38186157517902</c:v>
                </c:pt>
                <c:pt idx="21">
                  <c:v>524.3198090692124</c:v>
                </c:pt>
                <c:pt idx="22">
                  <c:v>607.05250596658709</c:v>
                </c:pt>
                <c:pt idx="23">
                  <c:v>688.48448687350833</c:v>
                </c:pt>
                <c:pt idx="24">
                  <c:v>740.99045346062053</c:v>
                </c:pt>
                <c:pt idx="25">
                  <c:v>798.15035799522673</c:v>
                </c:pt>
                <c:pt idx="26">
                  <c:v>856.89737470167063</c:v>
                </c:pt>
                <c:pt idx="27">
                  <c:v>929.26014319809076</c:v>
                </c:pt>
                <c:pt idx="28">
                  <c:v>1011.8615751789977</c:v>
                </c:pt>
                <c:pt idx="29">
                  <c:v>1087.8162291169451</c:v>
                </c:pt>
                <c:pt idx="30">
                  <c:v>1146.6825775656325</c:v>
                </c:pt>
                <c:pt idx="31">
                  <c:v>1194.7852028639618</c:v>
                </c:pt>
                <c:pt idx="32">
                  <c:v>1233.579952267303</c:v>
                </c:pt>
                <c:pt idx="33">
                  <c:v>1284.7613365155132</c:v>
                </c:pt>
                <c:pt idx="34">
                  <c:v>1351.9809069212411</c:v>
                </c:pt>
                <c:pt idx="35">
                  <c:v>1410.27446300716</c:v>
                </c:pt>
                <c:pt idx="36">
                  <c:v>1457.8878281622913</c:v>
                </c:pt>
                <c:pt idx="37">
                  <c:v>1490.5489260143199</c:v>
                </c:pt>
                <c:pt idx="38">
                  <c:v>1525.7040572792364</c:v>
                </c:pt>
                <c:pt idx="39">
                  <c:v>1552.1718377088307</c:v>
                </c:pt>
                <c:pt idx="40">
                  <c:v>1567.529832935561</c:v>
                </c:pt>
                <c:pt idx="41">
                  <c:v>1608.0310262529833</c:v>
                </c:pt>
                <c:pt idx="42">
                  <c:v>1643.1742243436754</c:v>
                </c:pt>
                <c:pt idx="43">
                  <c:v>1687.3150357995228</c:v>
                </c:pt>
                <c:pt idx="44">
                  <c:v>1710.5250596658711</c:v>
                </c:pt>
                <c:pt idx="45">
                  <c:v>1732.5059665871122</c:v>
                </c:pt>
                <c:pt idx="46">
                  <c:v>1754.9522673031026</c:v>
                </c:pt>
                <c:pt idx="47">
                  <c:v>1769.582338902148</c:v>
                </c:pt>
                <c:pt idx="48">
                  <c:v>1797.708830548926</c:v>
                </c:pt>
                <c:pt idx="49">
                  <c:v>1827.3150357995228</c:v>
                </c:pt>
                <c:pt idx="50">
                  <c:v>1849.6300715990453</c:v>
                </c:pt>
                <c:pt idx="51">
                  <c:v>1867.6968973747016</c:v>
                </c:pt>
                <c:pt idx="52">
                  <c:v>1882.6968973747018</c:v>
                </c:pt>
                <c:pt idx="53">
                  <c:v>1894.4868735083533</c:v>
                </c:pt>
                <c:pt idx="54">
                  <c:v>1908.2577565632459</c:v>
                </c:pt>
                <c:pt idx="55">
                  <c:v>1927.6730310262531</c:v>
                </c:pt>
                <c:pt idx="56">
                  <c:v>1945.2147971360382</c:v>
                </c:pt>
                <c:pt idx="57" formatCode="0.0">
                  <c:v>1957.9594272076372</c:v>
                </c:pt>
                <c:pt idx="58" formatCode="0.0">
                  <c:v>1968.5799522673033</c:v>
                </c:pt>
                <c:pt idx="59" formatCode="0.0">
                  <c:v>1976.8973747016707</c:v>
                </c:pt>
                <c:pt idx="60" formatCode="0.0">
                  <c:v>1982.7207637231504</c:v>
                </c:pt>
                <c:pt idx="61" formatCode="0">
                  <c:v>1992.9236276849642</c:v>
                </c:pt>
                <c:pt idx="62" formatCode="0">
                  <c:v>2006.7064439140813</c:v>
                </c:pt>
                <c:pt idx="63" formatCode="0.0">
                  <c:v>2021.837708830549</c:v>
                </c:pt>
                <c:pt idx="64" formatCode="0.0">
                  <c:v>2035.656324582339</c:v>
                </c:pt>
                <c:pt idx="65" formatCode="0.0">
                  <c:v>2044.4391408114559</c:v>
                </c:pt>
                <c:pt idx="66" formatCode="0">
                  <c:v>2051.0620525059667</c:v>
                </c:pt>
                <c:pt idx="67" formatCode="0">
                  <c:v>2059.3794749403341</c:v>
                </c:pt>
                <c:pt idx="68" formatCode="0">
                  <c:v>2066.4797136038187</c:v>
                </c:pt>
                <c:pt idx="69" formatCode="0">
                  <c:v>2077.5417661097854</c:v>
                </c:pt>
                <c:pt idx="70" formatCode="0">
                  <c:v>2082.0763723150358</c:v>
                </c:pt>
                <c:pt idx="71" formatCode="0">
                  <c:v>2091.0859188544155</c:v>
                </c:pt>
                <c:pt idx="72" formatCode="0">
                  <c:v>2097.2792362768496</c:v>
                </c:pt>
                <c:pt idx="73" formatCode="0.0">
                  <c:v>2104.6420047732699</c:v>
                </c:pt>
                <c:pt idx="74" formatCode="0.0">
                  <c:v>2106.8138424821004</c:v>
                </c:pt>
                <c:pt idx="75" formatCode="0.0">
                  <c:v>2121.4558472553699</c:v>
                </c:pt>
                <c:pt idx="76" formatCode="0.0">
                  <c:v>2129.7494033412891</c:v>
                </c:pt>
                <c:pt idx="77" formatCode="0.0">
                  <c:v>2136.2887828162293</c:v>
                </c:pt>
                <c:pt idx="78" formatCode="0.0">
                  <c:v>2144.510739856802</c:v>
                </c:pt>
                <c:pt idx="79" formatCode="0.0">
                  <c:v>2147.8042959427207</c:v>
                </c:pt>
                <c:pt idx="80" formatCode="0.0">
                  <c:v>2151.8854415274463</c:v>
                </c:pt>
                <c:pt idx="81" formatCode="0.0">
                  <c:v>2155.1312649164679</c:v>
                </c:pt>
                <c:pt idx="82" formatCode="0.0">
                  <c:v>2162.291169451074</c:v>
                </c:pt>
                <c:pt idx="83" formatCode="0.0">
                  <c:v>2166.1575178997614</c:v>
                </c:pt>
                <c:pt idx="84" formatCode="0.0">
                  <c:v>2174.1766109785203</c:v>
                </c:pt>
                <c:pt idx="85" formatCode="0.0">
                  <c:v>2182.8400954653939</c:v>
                </c:pt>
                <c:pt idx="86" formatCode="0.0">
                  <c:v>2186.0262529832935</c:v>
                </c:pt>
                <c:pt idx="87" formatCode="0.0">
                  <c:v>2188.6634844868736</c:v>
                </c:pt>
                <c:pt idx="88" formatCode="0.0">
                  <c:v>2190.8591885441529</c:v>
                </c:pt>
                <c:pt idx="89" formatCode="0.0">
                  <c:v>2194.2601431980906</c:v>
                </c:pt>
                <c:pt idx="90" formatCode="0.0">
                  <c:v>2197.1479713603821</c:v>
                </c:pt>
                <c:pt idx="91" formatCode="0.0">
                  <c:v>2201.3365155131264</c:v>
                </c:pt>
                <c:pt idx="92" formatCode="0.0">
                  <c:v>2206.7303102625301</c:v>
                </c:pt>
                <c:pt idx="93" formatCode="0.0">
                  <c:v>2213.0071599045345</c:v>
                </c:pt>
                <c:pt idx="94" formatCode="0.0">
                  <c:v>2216.5871121718378</c:v>
                </c:pt>
                <c:pt idx="95" formatCode="0.0">
                  <c:v>2220.8711217183773</c:v>
                </c:pt>
                <c:pt idx="96" formatCode="0.0">
                  <c:v>2225.6085918854415</c:v>
                </c:pt>
                <c:pt idx="97" formatCode="0.0">
                  <c:v>2225.7995226730309</c:v>
                </c:pt>
                <c:pt idx="98" formatCode="0.0">
                  <c:v>2227.8162291169451</c:v>
                </c:pt>
                <c:pt idx="99" formatCode="0.0">
                  <c:v>2234.2004773269691</c:v>
                </c:pt>
                <c:pt idx="100" formatCode="0.0">
                  <c:v>2234.6897374701671</c:v>
                </c:pt>
                <c:pt idx="101" formatCode="0.0">
                  <c:v>2237.6849642004772</c:v>
                </c:pt>
                <c:pt idx="102" formatCode="0.0">
                  <c:v>2239.6420047732699</c:v>
                </c:pt>
                <c:pt idx="103" formatCode="0.0">
                  <c:v>2246.4439140811455</c:v>
                </c:pt>
                <c:pt idx="104" formatCode="0.0">
                  <c:v>2250.6443914081146</c:v>
                </c:pt>
                <c:pt idx="105" formatCode="0.0">
                  <c:v>2265.1193317422435</c:v>
                </c:pt>
                <c:pt idx="106" formatCode="0.0">
                  <c:v>2270.8711217183773</c:v>
                </c:pt>
                <c:pt idx="107" formatCode="0.0">
                  <c:v>2275.2983293556085</c:v>
                </c:pt>
                <c:pt idx="108" formatCode="0.0">
                  <c:v>2282.4821002386634</c:v>
                </c:pt>
                <c:pt idx="109" formatCode="0.0">
                  <c:v>2288.4009546539382</c:v>
                </c:pt>
                <c:pt idx="110" formatCode="0.0">
                  <c:v>2296.8973747016707</c:v>
                </c:pt>
                <c:pt idx="111" formatCode="0.0">
                  <c:v>2301.563245823389</c:v>
                </c:pt>
                <c:pt idx="112" formatCode="0.0">
                  <c:v>2307.529832935561</c:v>
                </c:pt>
                <c:pt idx="113" formatCode="0.0">
                  <c:v>2315.4653937947496</c:v>
                </c:pt>
                <c:pt idx="114" formatCode="0.0">
                  <c:v>2320.5011933174223</c:v>
                </c:pt>
                <c:pt idx="115" formatCode="0.0">
                  <c:v>2323.3054892601431</c:v>
                </c:pt>
                <c:pt idx="116" formatCode="0.0">
                  <c:v>2327.470167064439</c:v>
                </c:pt>
                <c:pt idx="117" formatCode="0.0">
                  <c:v>2331.9570405727923</c:v>
                </c:pt>
                <c:pt idx="118" formatCode="0.0">
                  <c:v>2337.6252983293557</c:v>
                </c:pt>
                <c:pt idx="119" formatCode="0.0">
                  <c:v>2343.3000000000002</c:v>
                </c:pt>
                <c:pt idx="120" formatCode="0.0">
                  <c:v>2348.1999999999998</c:v>
                </c:pt>
                <c:pt idx="121" formatCode="0.0">
                  <c:v>2353.1999999999998</c:v>
                </c:pt>
                <c:pt idx="122" formatCode="0.0">
                  <c:v>2357.1</c:v>
                </c:pt>
                <c:pt idx="123" formatCode="0.0">
                  <c:v>2363.5</c:v>
                </c:pt>
                <c:pt idx="124" formatCode="0.0">
                  <c:v>2366.9</c:v>
                </c:pt>
                <c:pt idx="125" formatCode="0.0">
                  <c:v>2371.1</c:v>
                </c:pt>
                <c:pt idx="126" formatCode="0.0">
                  <c:v>2374.6999999999998</c:v>
                </c:pt>
                <c:pt idx="127" formatCode="0.0">
                  <c:v>2378.6999999999998</c:v>
                </c:pt>
                <c:pt idx="128" formatCode="0.0">
                  <c:v>2383.1999999999998</c:v>
                </c:pt>
                <c:pt idx="129" formatCode="0.0">
                  <c:v>2385.6682577565634</c:v>
                </c:pt>
                <c:pt idx="130" formatCode="0.0">
                  <c:v>2388.7828162291171</c:v>
                </c:pt>
                <c:pt idx="131" formatCode="0.0">
                  <c:v>2392.0763723150358</c:v>
                </c:pt>
                <c:pt idx="132" formatCode="0.0">
                  <c:v>2397.2553699284013</c:v>
                </c:pt>
                <c:pt idx="133" formatCode="0.0">
                  <c:v>2403.9379474940333</c:v>
                </c:pt>
                <c:pt idx="134" formatCode="0.0">
                  <c:v>2411.0381861575179</c:v>
                </c:pt>
                <c:pt idx="135" formatCode="0.0">
                  <c:v>2415.5847255369931</c:v>
                </c:pt>
                <c:pt idx="136" formatCode="0.0">
                  <c:v>2419.272076372315</c:v>
                </c:pt>
                <c:pt idx="137" formatCode="0.0">
                  <c:v>2426.3126491646781</c:v>
                </c:pt>
                <c:pt idx="138" formatCode="0.0">
                  <c:v>2430.9904534606208</c:v>
                </c:pt>
                <c:pt idx="139" formatCode="0.0">
                  <c:v>2437.6610978520289</c:v>
                </c:pt>
                <c:pt idx="140" formatCode="0.0">
                  <c:v>2444.8806682577565</c:v>
                </c:pt>
                <c:pt idx="141" formatCode="0.0">
                  <c:v>2453.7350835322195</c:v>
                </c:pt>
                <c:pt idx="142" formatCode="0.0">
                  <c:v>2461.5513126491646</c:v>
                </c:pt>
                <c:pt idx="143" formatCode="0.0">
                  <c:v>2466.1933174224346</c:v>
                </c:pt>
                <c:pt idx="144" formatCode="0.0">
                  <c:v>2471.5035799522675</c:v>
                </c:pt>
                <c:pt idx="145" formatCode="0.0">
                  <c:v>2478.6038186157521</c:v>
                </c:pt>
                <c:pt idx="146" formatCode="0.0">
                  <c:v>2488.615751789976</c:v>
                </c:pt>
                <c:pt idx="147" formatCode="0.0">
                  <c:v>2500.417661097852</c:v>
                </c:pt>
                <c:pt idx="148" formatCode="0.0">
                  <c:v>2510.727923627685</c:v>
                </c:pt>
                <c:pt idx="149" formatCode="0.0">
                  <c:v>2517.9594272076374</c:v>
                </c:pt>
                <c:pt idx="150" formatCode="0.0">
                  <c:v>2520.5250596658711</c:v>
                </c:pt>
                <c:pt idx="151" formatCode="0.0">
                  <c:v>2531.1575178997614</c:v>
                </c:pt>
                <c:pt idx="152" formatCode="0.0">
                  <c:v>2539.7136038186159</c:v>
                </c:pt>
                <c:pt idx="153" formatCode="0.0">
                  <c:v>2555.0477326968976</c:v>
                </c:pt>
                <c:pt idx="154" formatCode="0.0">
                  <c:v>2566.0978520286399</c:v>
                </c:pt>
                <c:pt idx="155" formatCode="0.0">
                  <c:v>2579.9045346062053</c:v>
                </c:pt>
                <c:pt idx="156" formatCode="0.0">
                  <c:v>2588.3412887828163</c:v>
                </c:pt>
                <c:pt idx="157" formatCode="0.0">
                  <c:v>2592.9355608591886</c:v>
                </c:pt>
                <c:pt idx="158" formatCode="0.0">
                  <c:v>2607.4940334128878</c:v>
                </c:pt>
                <c:pt idx="159" formatCode="0.0">
                  <c:v>2619.8090692124106</c:v>
                </c:pt>
                <c:pt idx="160" formatCode="0.0">
                  <c:v>2635.5489260143199</c:v>
                </c:pt>
                <c:pt idx="161" formatCode="0.0">
                  <c:v>2652.5178997613366</c:v>
                </c:pt>
                <c:pt idx="162" formatCode="0.0">
                  <c:v>2670.5369928400955</c:v>
                </c:pt>
                <c:pt idx="163" formatCode="0.0">
                  <c:v>2678.854415274463</c:v>
                </c:pt>
                <c:pt idx="164" formatCode="0.0">
                  <c:v>2685.0477326968976</c:v>
                </c:pt>
                <c:pt idx="165" formatCode="0.0">
                  <c:v>2705.2505966587114</c:v>
                </c:pt>
                <c:pt idx="166" formatCode="0.0">
                  <c:v>2722.1957040572793</c:v>
                </c:pt>
                <c:pt idx="167" formatCode="0.0">
                  <c:v>2741.1217183770882</c:v>
                </c:pt>
                <c:pt idx="168" formatCode="0.0">
                  <c:v>2760.0477326968976</c:v>
                </c:pt>
                <c:pt idx="169" formatCode="0.0">
                  <c:v>2780.7756563245825</c:v>
                </c:pt>
                <c:pt idx="170" formatCode="0.0">
                  <c:v>2790.7040572792362</c:v>
                </c:pt>
                <c:pt idx="171" formatCode="0.0">
                  <c:v>2798.2577565632459</c:v>
                </c:pt>
                <c:pt idx="172" formatCode="0.0">
                  <c:v>2817.6849642004772</c:v>
                </c:pt>
                <c:pt idx="173" formatCode="0.0">
                  <c:v>2835.1193317422435</c:v>
                </c:pt>
                <c:pt idx="174" formatCode="0.0">
                  <c:v>2852.1479713603821</c:v>
                </c:pt>
                <c:pt idx="175" formatCode="0.0">
                  <c:v>2870.7756563245825</c:v>
                </c:pt>
                <c:pt idx="176" formatCode="0.0">
                  <c:v>2889.331742243437</c:v>
                </c:pt>
                <c:pt idx="177" formatCode="0.0">
                  <c:v>2897.7923627684963</c:v>
                </c:pt>
                <c:pt idx="178" formatCode="0.0">
                  <c:v>2903.4009546539382</c:v>
                </c:pt>
                <c:pt idx="179" formatCode="0.0">
                  <c:v>2921.2649164677805</c:v>
                </c:pt>
                <c:pt idx="180" formatCode="0.0">
                  <c:v>2935.7398568019094</c:v>
                </c:pt>
                <c:pt idx="181" formatCode="0.0">
                  <c:v>2952.3985680190931</c:v>
                </c:pt>
                <c:pt idx="182" formatCode="0.0">
                  <c:v>2969.4510739856801</c:v>
                </c:pt>
                <c:pt idx="183" formatCode="0.0">
                  <c:v>2986.6706443914081</c:v>
                </c:pt>
                <c:pt idx="184" formatCode="0.0">
                  <c:v>2995.9188544152744</c:v>
                </c:pt>
                <c:pt idx="185" formatCode="0.0">
                  <c:v>3003.914081145585</c:v>
                </c:pt>
              </c:numCache>
            </c:numRef>
          </c:val>
          <c:smooth val="0"/>
          <c:extLst xmlns:c16r2="http://schemas.microsoft.com/office/drawing/2015/06/chart">
            <c:ext xmlns:c16="http://schemas.microsoft.com/office/drawing/2014/chart" uri="{C3380CC4-5D6E-409C-BE32-E72D297353CC}">
              <c16:uniqueId val="{00000004-4E02-A24D-8200-D2CDBEC74D0A}"/>
            </c:ext>
          </c:extLst>
        </c:ser>
        <c:ser>
          <c:idx val="5"/>
          <c:order val="5"/>
          <c:tx>
            <c:strRef>
              <c:f>Sheet1!$G$1</c:f>
              <c:strCache>
                <c:ptCount val="1"/>
                <c:pt idx="0">
                  <c:v>UK</c:v>
                </c:pt>
              </c:strCache>
            </c:strRef>
          </c:tx>
          <c:spPr>
            <a:ln w="38100" cap="rnd">
              <a:solidFill>
                <a:srgbClr val="0070C0"/>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Sheet1!$G$2:$G$196</c:f>
              <c:numCache>
                <c:formatCode>General</c:formatCode>
                <c:ptCount val="195"/>
                <c:pt idx="0">
                  <c:v>5.4933726067746678</c:v>
                </c:pt>
                <c:pt idx="1">
                  <c:v>6.3033873343151692</c:v>
                </c:pt>
                <c:pt idx="2">
                  <c:v>7.0986745213549334</c:v>
                </c:pt>
                <c:pt idx="3">
                  <c:v>9.2636229749631802</c:v>
                </c:pt>
                <c:pt idx="4">
                  <c:v>13.063328424153166</c:v>
                </c:pt>
                <c:pt idx="5">
                  <c:v>19.116347569955817</c:v>
                </c:pt>
                <c:pt idx="6">
                  <c:v>26.318114874815905</c:v>
                </c:pt>
                <c:pt idx="7">
                  <c:v>33.372606774668625</c:v>
                </c:pt>
                <c:pt idx="8">
                  <c:v>38.733431516936669</c:v>
                </c:pt>
                <c:pt idx="9">
                  <c:v>45.243004418262146</c:v>
                </c:pt>
                <c:pt idx="10">
                  <c:v>54.256259204712805</c:v>
                </c:pt>
                <c:pt idx="11">
                  <c:v>65.567010309278345</c:v>
                </c:pt>
                <c:pt idx="12">
                  <c:v>80.279823269513983</c:v>
                </c:pt>
                <c:pt idx="13">
                  <c:v>95.817378497790855</c:v>
                </c:pt>
                <c:pt idx="14">
                  <c:v>114.28571428571428</c:v>
                </c:pt>
                <c:pt idx="15">
                  <c:v>131.91458026509571</c:v>
                </c:pt>
                <c:pt idx="16">
                  <c:v>152.17967599410898</c:v>
                </c:pt>
                <c:pt idx="17">
                  <c:v>186.56848306332842</c:v>
                </c:pt>
                <c:pt idx="18">
                  <c:v>221.48748159057436</c:v>
                </c:pt>
                <c:pt idx="19">
                  <c:v>261.14874815905739</c:v>
                </c:pt>
                <c:pt idx="20">
                  <c:v>306.56848306332842</c:v>
                </c:pt>
                <c:pt idx="21">
                  <c:v>353.71134020618553</c:v>
                </c:pt>
                <c:pt idx="22">
                  <c:v>395.27245949926356</c:v>
                </c:pt>
                <c:pt idx="23">
                  <c:v>437.34904270986743</c:v>
                </c:pt>
                <c:pt idx="24">
                  <c:v>500.27982326951394</c:v>
                </c:pt>
                <c:pt idx="25">
                  <c:v>566.77466863033874</c:v>
                </c:pt>
                <c:pt idx="26">
                  <c:v>639.14580265095719</c:v>
                </c:pt>
                <c:pt idx="27">
                  <c:v>710.79528718703966</c:v>
                </c:pt>
                <c:pt idx="28">
                  <c:v>783.18114874815899</c:v>
                </c:pt>
                <c:pt idx="29">
                  <c:v>842.38586156111921</c:v>
                </c:pt>
                <c:pt idx="30">
                  <c:v>895.31664212076578</c:v>
                </c:pt>
                <c:pt idx="31">
                  <c:v>973.00441826215012</c:v>
                </c:pt>
                <c:pt idx="32">
                  <c:v>1053.2695139911634</c:v>
                </c:pt>
                <c:pt idx="33">
                  <c:v>1128.8070692194403</c:v>
                </c:pt>
                <c:pt idx="34">
                  <c:v>1200.2650957290132</c:v>
                </c:pt>
                <c:pt idx="35">
                  <c:v>1263.8144329896907</c:v>
                </c:pt>
                <c:pt idx="36">
                  <c:v>1316.4948453608247</c:v>
                </c:pt>
                <c:pt idx="37">
                  <c:v>1367.9675994108982</c:v>
                </c:pt>
                <c:pt idx="38">
                  <c:v>1429.5729013254786</c:v>
                </c:pt>
                <c:pt idx="39">
                  <c:v>1493.2695139911634</c:v>
                </c:pt>
                <c:pt idx="40">
                  <c:v>1567.864506627393</c:v>
                </c:pt>
                <c:pt idx="41">
                  <c:v>1645.8910162002944</c:v>
                </c:pt>
                <c:pt idx="42">
                  <c:v>1719.0132547864505</c:v>
                </c:pt>
                <c:pt idx="43">
                  <c:v>1788.4683357879233</c:v>
                </c:pt>
                <c:pt idx="44">
                  <c:v>1845.1988217967598</c:v>
                </c:pt>
                <c:pt idx="45">
                  <c:v>1916.745213549337</c:v>
                </c:pt>
                <c:pt idx="46">
                  <c:v>1986.8483063328422</c:v>
                </c:pt>
                <c:pt idx="47">
                  <c:v>2067.702503681885</c:v>
                </c:pt>
                <c:pt idx="48">
                  <c:v>2143.4462444771721</c:v>
                </c:pt>
                <c:pt idx="49">
                  <c:v>2216.6863033873342</c:v>
                </c:pt>
                <c:pt idx="50">
                  <c:v>2271.8851251840942</c:v>
                </c:pt>
                <c:pt idx="51">
                  <c:v>2322.9602356406476</c:v>
                </c:pt>
                <c:pt idx="52" formatCode="0.0">
                  <c:v>2392.2091310751102</c:v>
                </c:pt>
                <c:pt idx="53" formatCode="0.0">
                  <c:v>2461.7378497790869</c:v>
                </c:pt>
                <c:pt idx="54" formatCode="0.0">
                  <c:v>2541.7820324005888</c:v>
                </c:pt>
                <c:pt idx="55" formatCode="0.0">
                  <c:v>2614.7717231222382</c:v>
                </c:pt>
                <c:pt idx="56" formatCode="0">
                  <c:v>2684.3888070692192</c:v>
                </c:pt>
                <c:pt idx="57" formatCode="0">
                  <c:v>2731.8262150220912</c:v>
                </c:pt>
                <c:pt idx="58" formatCode="0.0">
                  <c:v>2775.625920471281</c:v>
                </c:pt>
                <c:pt idx="59" formatCode="0.0">
                  <c:v>2825.3755522827687</c:v>
                </c:pt>
                <c:pt idx="60" formatCode="0.0">
                  <c:v>2879.6318114874812</c:v>
                </c:pt>
                <c:pt idx="61" formatCode="0">
                  <c:v>2936.0530191458024</c:v>
                </c:pt>
                <c:pt idx="62" formatCode="0">
                  <c:v>2991.5316642120765</c:v>
                </c:pt>
                <c:pt idx="63" formatCode="0">
                  <c:v>3036.4359351988214</c:v>
                </c:pt>
                <c:pt idx="64" formatCode="0">
                  <c:v>3068.1001472754047</c:v>
                </c:pt>
                <c:pt idx="65" formatCode="0">
                  <c:v>3102.2827687776139</c:v>
                </c:pt>
                <c:pt idx="66" formatCode="0">
                  <c:v>3155.0515463917523</c:v>
                </c:pt>
                <c:pt idx="67" formatCode="0">
                  <c:v>3204.9631811487479</c:v>
                </c:pt>
                <c:pt idx="68">
                  <c:v>3253.5346097201764</c:v>
                </c:pt>
                <c:pt idx="69">
                  <c:v>3291.9587628865975</c:v>
                </c:pt>
                <c:pt idx="70">
                  <c:v>3329.0279823269511</c:v>
                </c:pt>
                <c:pt idx="71" formatCode="0.0">
                  <c:v>3359.4403534609719</c:v>
                </c:pt>
                <c:pt idx="72" formatCode="0.0">
                  <c:v>3386.3328424153165</c:v>
                </c:pt>
                <c:pt idx="73" formatCode="0.0">
                  <c:v>3424.2415316642118</c:v>
                </c:pt>
                <c:pt idx="74" formatCode="0.0">
                  <c:v>3469.0279823269511</c:v>
                </c:pt>
                <c:pt idx="75" formatCode="0.0">
                  <c:v>3508.8807069219438</c:v>
                </c:pt>
                <c:pt idx="76" formatCode="0.0">
                  <c:v>3546.3181148748158</c:v>
                </c:pt>
                <c:pt idx="77" formatCode="0.0">
                  <c:v>3576.2150220913104</c:v>
                </c:pt>
                <c:pt idx="78" formatCode="0.0">
                  <c:v>3598.40942562592</c:v>
                </c:pt>
                <c:pt idx="79" formatCode="0.0">
                  <c:v>3618.2621502209126</c:v>
                </c:pt>
                <c:pt idx="80" formatCode="0.0">
                  <c:v>3641.9293078055962</c:v>
                </c:pt>
                <c:pt idx="81" formatCode="0.0">
                  <c:v>3666.229749631811</c:v>
                </c:pt>
                <c:pt idx="82" formatCode="0.0">
                  <c:v>3692.7687776141383</c:v>
                </c:pt>
                <c:pt idx="83" formatCode="0.0">
                  <c:v>3718.306332842415</c:v>
                </c:pt>
                <c:pt idx="84" formatCode="0.0">
                  <c:v>3740.4565537555227</c:v>
                </c:pt>
                <c:pt idx="85" formatCode="0.0">
                  <c:v>3756.6421207658318</c:v>
                </c:pt>
                <c:pt idx="86" formatCode="0.0">
                  <c:v>3772.3858615611189</c:v>
                </c:pt>
                <c:pt idx="87" formatCode="0.0">
                  <c:v>3793.5051546391751</c:v>
                </c:pt>
                <c:pt idx="88" formatCode="0.0">
                  <c:v>3815.1104565537553</c:v>
                </c:pt>
                <c:pt idx="89" formatCode="0.0">
                  <c:v>3834.8748159057436</c:v>
                </c:pt>
                <c:pt idx="90" formatCode="0.0">
                  <c:v>3853.0486008836519</c:v>
                </c:pt>
                <c:pt idx="91" formatCode="0.0">
                  <c:v>3869.3225331369658</c:v>
                </c:pt>
                <c:pt idx="92" formatCode="0.0">
                  <c:v>3880.9720176730484</c:v>
                </c:pt>
                <c:pt idx="93" formatCode="0.0">
                  <c:v>3891.5316642120761</c:v>
                </c:pt>
                <c:pt idx="94" formatCode="0.0">
                  <c:v>3907.5257731958759</c:v>
                </c:pt>
                <c:pt idx="95" formatCode="0.0">
                  <c:v>3924.5066273932248</c:v>
                </c:pt>
                <c:pt idx="96" formatCode="0.0">
                  <c:v>3941.9145802650955</c:v>
                </c:pt>
                <c:pt idx="97" formatCode="0.0">
                  <c:v>3956.6568483063324</c:v>
                </c:pt>
                <c:pt idx="98" formatCode="0.0">
                  <c:v>3972.1649484536078</c:v>
                </c:pt>
                <c:pt idx="99" formatCode="0.0">
                  <c:v>3985.2282768777609</c:v>
                </c:pt>
                <c:pt idx="100" formatCode="0.0">
                  <c:v>3997.1134020618551</c:v>
                </c:pt>
                <c:pt idx="101" formatCode="0.0">
                  <c:v>4012.2238586156109</c:v>
                </c:pt>
                <c:pt idx="102" formatCode="0.0">
                  <c:v>4028.085419734904</c:v>
                </c:pt>
                <c:pt idx="103" formatCode="0.0">
                  <c:v>4042.7687776141379</c:v>
                </c:pt>
                <c:pt idx="104" formatCode="0.0">
                  <c:v>4057.7908689248893</c:v>
                </c:pt>
                <c:pt idx="105" formatCode="0.0">
                  <c:v>4072.2238586156109</c:v>
                </c:pt>
                <c:pt idx="106" formatCode="0.0">
                  <c:v>4082.0324005891011</c:v>
                </c:pt>
                <c:pt idx="107" formatCode="0.0">
                  <c:v>4091.1929307805594</c:v>
                </c:pt>
                <c:pt idx="108" formatCode="0.0">
                  <c:v>4104.3298969072157</c:v>
                </c:pt>
                <c:pt idx="109" formatCode="0.0">
                  <c:v>4117.3195876288655</c:v>
                </c:pt>
                <c:pt idx="110" formatCode="0.0">
                  <c:v>4128.7187039764358</c:v>
                </c:pt>
                <c:pt idx="111" formatCode="0.0">
                  <c:v>4138.9837997054492</c:v>
                </c:pt>
                <c:pt idx="112" formatCode="0.0">
                  <c:v>4148.3799705449183</c:v>
                </c:pt>
                <c:pt idx="113" formatCode="0.0">
                  <c:v>4157.702503681885</c:v>
                </c:pt>
                <c:pt idx="114" formatCode="0.0">
                  <c:v>4163.5198821796757</c:v>
                </c:pt>
                <c:pt idx="115" formatCode="0.0">
                  <c:v>4172.4153166421202</c:v>
                </c:pt>
                <c:pt idx="116" formatCode="0.0">
                  <c:v>4178.350515463917</c:v>
                </c:pt>
                <c:pt idx="117" formatCode="0.0">
                  <c:v>4179.2341678939611</c:v>
                </c:pt>
                <c:pt idx="118" formatCode="0.0">
                  <c:v>4179.2930780559645</c:v>
                </c:pt>
                <c:pt idx="119" formatCode="0.0">
                  <c:v>4186.7</c:v>
                </c:pt>
                <c:pt idx="120" formatCode="0.0">
                  <c:v>4195.8999999999996</c:v>
                </c:pt>
                <c:pt idx="121" formatCode="0.0">
                  <c:v>4203.5</c:v>
                </c:pt>
                <c:pt idx="122" formatCode="0.0">
                  <c:v>4208.7</c:v>
                </c:pt>
                <c:pt idx="123" formatCode="0.0">
                  <c:v>4217.2</c:v>
                </c:pt>
                <c:pt idx="124" formatCode="0.0">
                  <c:v>4226.5</c:v>
                </c:pt>
                <c:pt idx="125" formatCode="0.0">
                  <c:v>4235.8999999999996</c:v>
                </c:pt>
                <c:pt idx="126" formatCode="0.0">
                  <c:v>4243.5</c:v>
                </c:pt>
                <c:pt idx="127" formatCode="0.0">
                  <c:v>4255.6000000000004</c:v>
                </c:pt>
                <c:pt idx="128" formatCode="0.0">
                  <c:v>4265.1000000000004</c:v>
                </c:pt>
                <c:pt idx="129" formatCode="0.0">
                  <c:v>4272.945508100147</c:v>
                </c:pt>
                <c:pt idx="130" formatCode="0.0">
                  <c:v>4291.2076583210601</c:v>
                </c:pt>
                <c:pt idx="131" formatCode="0.0">
                  <c:v>4299.1310751104565</c:v>
                </c:pt>
                <c:pt idx="132" formatCode="0.0">
                  <c:v>4308.5714285714284</c:v>
                </c:pt>
                <c:pt idx="133" formatCode="0.0">
                  <c:v>4318.6892488954345</c:v>
                </c:pt>
                <c:pt idx="134" formatCode="0.0">
                  <c:v>4330.8689248895435</c:v>
                </c:pt>
                <c:pt idx="135" formatCode="0.0">
                  <c:v>4341.5611192930774</c:v>
                </c:pt>
                <c:pt idx="136" formatCode="0.0">
                  <c:v>4350.1030927835045</c:v>
                </c:pt>
                <c:pt idx="137" formatCode="0.0">
                  <c:v>4356.6568483063329</c:v>
                </c:pt>
                <c:pt idx="138" formatCode="0.0">
                  <c:v>4364.9042709867445</c:v>
                </c:pt>
                <c:pt idx="139" formatCode="0.0">
                  <c:v>4376.2297496318115</c:v>
                </c:pt>
                <c:pt idx="140" formatCode="0.0">
                  <c:v>4387.540500736377</c:v>
                </c:pt>
                <c:pt idx="141" formatCode="0.0">
                  <c:v>4398.8365243004419</c:v>
                </c:pt>
                <c:pt idx="142" formatCode="0.0">
                  <c:v>4409.8085419734898</c:v>
                </c:pt>
                <c:pt idx="143" formatCode="0.0">
                  <c:v>4419.8969072164946</c:v>
                </c:pt>
                <c:pt idx="144" formatCode="0.0">
                  <c:v>4427.9528718703968</c:v>
                </c:pt>
                <c:pt idx="145" formatCode="0.0">
                  <c:v>4439.6907216494837</c:v>
                </c:pt>
                <c:pt idx="146" formatCode="0.0">
                  <c:v>4452.1502209131068</c:v>
                </c:pt>
                <c:pt idx="147" formatCode="0.0">
                  <c:v>4465.1104565537553</c:v>
                </c:pt>
                <c:pt idx="148" formatCode="0.0">
                  <c:v>4476.3181148748154</c:v>
                </c:pt>
                <c:pt idx="149" formatCode="0.0">
                  <c:v>4487.2606774668629</c:v>
                </c:pt>
                <c:pt idx="150" formatCode="0.0">
                  <c:v>4501.0751104565534</c:v>
                </c:pt>
                <c:pt idx="151" formatCode="0.0">
                  <c:v>4510.9425625920467</c:v>
                </c:pt>
                <c:pt idx="152" formatCode="0.0">
                  <c:v>4524.0648011782032</c:v>
                </c:pt>
                <c:pt idx="153" formatCode="0.0">
                  <c:v>4538.0559646539023</c:v>
                </c:pt>
                <c:pt idx="154" formatCode="0.0">
                  <c:v>4550.8836524300441</c:v>
                </c:pt>
                <c:pt idx="155" formatCode="0.0">
                  <c:v>4562.0471281296022</c:v>
                </c:pt>
                <c:pt idx="156" formatCode="0.0">
                  <c:v>4577.6877761413843</c:v>
                </c:pt>
                <c:pt idx="157" formatCode="0.0">
                  <c:v>4589.7054491899853</c:v>
                </c:pt>
                <c:pt idx="158" formatCode="0.0">
                  <c:v>4606.6126656848301</c:v>
                </c:pt>
                <c:pt idx="159" formatCode="0.0">
                  <c:v>4621.4727540500735</c:v>
                </c:pt>
                <c:pt idx="160" formatCode="0.0">
                  <c:v>4638.1001472754042</c:v>
                </c:pt>
                <c:pt idx="161" formatCode="0.0">
                  <c:v>4659.3078055964652</c:v>
                </c:pt>
                <c:pt idx="162" formatCode="0.0">
                  <c:v>4674.2120765832105</c:v>
                </c:pt>
                <c:pt idx="163" formatCode="0.0">
                  <c:v>4690.486008836524</c:v>
                </c:pt>
                <c:pt idx="164" formatCode="0.0">
                  <c:v>4700.9867452135486</c:v>
                </c:pt>
                <c:pt idx="165" formatCode="0.0">
                  <c:v>4717.0250368188508</c:v>
                </c:pt>
                <c:pt idx="166" formatCode="0.0">
                  <c:v>4728.9837997054492</c:v>
                </c:pt>
                <c:pt idx="167" formatCode="0.0">
                  <c:v>4746.3917525773195</c:v>
                </c:pt>
                <c:pt idx="168" formatCode="0.0">
                  <c:v>4761.6053019145802</c:v>
                </c:pt>
                <c:pt idx="169" formatCode="0.0">
                  <c:v>4780.5743740795288</c:v>
                </c:pt>
                <c:pt idx="170" formatCode="0.0">
                  <c:v>4795.9057437407946</c:v>
                </c:pt>
                <c:pt idx="171" formatCode="0.0">
                  <c:v>4810.2209131075106</c:v>
                </c:pt>
                <c:pt idx="172" formatCode="0.0">
                  <c:v>4827.6583210603821</c:v>
                </c:pt>
                <c:pt idx="173" formatCode="0.0">
                  <c:v>4843.0927835051543</c:v>
                </c:pt>
                <c:pt idx="174" formatCode="0.0">
                  <c:v>4865.5081001472754</c:v>
                </c:pt>
                <c:pt idx="175" formatCode="0.0">
                  <c:v>4884.3004418262144</c:v>
                </c:pt>
                <c:pt idx="176" formatCode="0.0">
                  <c:v>4900.6185567010307</c:v>
                </c:pt>
                <c:pt idx="177" formatCode="0.0">
                  <c:v>4925.8762886597933</c:v>
                </c:pt>
                <c:pt idx="178" formatCode="0.0">
                  <c:v>4946.5832106038288</c:v>
                </c:pt>
                <c:pt idx="179" formatCode="0.0">
                  <c:v>4965.6553755522827</c:v>
                </c:pt>
                <c:pt idx="180" formatCode="0.0">
                  <c:v>4987.864506627393</c:v>
                </c:pt>
                <c:pt idx="181" formatCode="0.0">
                  <c:v>5013.4167893961703</c:v>
                </c:pt>
                <c:pt idx="182" formatCode="0.0">
                  <c:v>5041.9882179675988</c:v>
                </c:pt>
                <c:pt idx="183" formatCode="0.0">
                  <c:v>5068.6892488954336</c:v>
                </c:pt>
                <c:pt idx="184" formatCode="0.0">
                  <c:v>5112.6951399116342</c:v>
                </c:pt>
              </c:numCache>
            </c:numRef>
          </c:val>
          <c:smooth val="0"/>
          <c:extLst xmlns:c16r2="http://schemas.microsoft.com/office/drawing/2015/06/chart">
            <c:ext xmlns:c16="http://schemas.microsoft.com/office/drawing/2014/chart" uri="{C3380CC4-5D6E-409C-BE32-E72D297353CC}">
              <c16:uniqueId val="{00000005-4E02-A24D-8200-D2CDBEC74D0A}"/>
            </c:ext>
          </c:extLst>
        </c:ser>
        <c:dLbls>
          <c:showLegendKey val="0"/>
          <c:showVal val="0"/>
          <c:showCatName val="0"/>
          <c:showSerName val="0"/>
          <c:showPercent val="0"/>
          <c:showBubbleSize val="0"/>
        </c:dLbls>
        <c:marker val="1"/>
        <c:smooth val="0"/>
        <c:axId val="221636480"/>
        <c:axId val="221638016"/>
      </c:lineChart>
      <c:lineChart>
        <c:grouping val="standard"/>
        <c:varyColors val="0"/>
        <c:ser>
          <c:idx val="6"/>
          <c:order val="6"/>
          <c:tx>
            <c:strRef>
              <c:f>Sheet1!$H$1</c:f>
              <c:strCache>
                <c:ptCount val="1"/>
                <c:pt idx="0">
                  <c:v>US</c:v>
                </c:pt>
              </c:strCache>
            </c:strRef>
          </c:tx>
          <c:spPr>
            <a:ln w="38100" cap="rnd">
              <a:solidFill>
                <a:srgbClr val="FF0000"/>
              </a:solidFill>
              <a:round/>
            </a:ln>
            <a:effectLst/>
          </c:spPr>
          <c:marker>
            <c:symbol val="none"/>
          </c:marker>
          <c:cat>
            <c:numRef>
              <c:f>Sheet1!$A$2:$A$196</c:f>
              <c:numCache>
                <c:formatCode>General</c:formatCode>
                <c:ptCount val="19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numCache>
            </c:numRef>
          </c:cat>
          <c:val>
            <c:numRef>
              <c:f>Sheet1!$H$2:$H$196</c:f>
              <c:numCache>
                <c:formatCode>General</c:formatCode>
                <c:ptCount val="195"/>
                <c:pt idx="0">
                  <c:v>5.02416918429003</c:v>
                </c:pt>
                <c:pt idx="1">
                  <c:v>6.5830815709969785</c:v>
                </c:pt>
                <c:pt idx="2">
                  <c:v>8.238670694864048</c:v>
                </c:pt>
                <c:pt idx="3">
                  <c:v>10.570996978851964</c:v>
                </c:pt>
                <c:pt idx="4">
                  <c:v>13.993957703927492</c:v>
                </c:pt>
                <c:pt idx="5">
                  <c:v>19.398791540785499</c:v>
                </c:pt>
                <c:pt idx="6">
                  <c:v>23.513595166163142</c:v>
                </c:pt>
                <c:pt idx="7">
                  <c:v>41.531722054380666</c:v>
                </c:pt>
                <c:pt idx="8">
                  <c:v>58.226586102719033</c:v>
                </c:pt>
                <c:pt idx="9">
                  <c:v>77.341389728096672</c:v>
                </c:pt>
                <c:pt idx="10">
                  <c:v>100.53172205438067</c:v>
                </c:pt>
                <c:pt idx="11">
                  <c:v>132.45619335347433</c:v>
                </c:pt>
                <c:pt idx="12">
                  <c:v>162.34441087613294</c:v>
                </c:pt>
                <c:pt idx="13">
                  <c:v>198.7250755287009</c:v>
                </c:pt>
                <c:pt idx="14">
                  <c:v>253.28096676737161</c:v>
                </c:pt>
                <c:pt idx="15">
                  <c:v>307.12084592145015</c:v>
                </c:pt>
                <c:pt idx="16">
                  <c:v>366.96374622356495</c:v>
                </c:pt>
                <c:pt idx="17">
                  <c:v>425.7069486404834</c:v>
                </c:pt>
                <c:pt idx="18">
                  <c:v>488.91540785498489</c:v>
                </c:pt>
                <c:pt idx="19">
                  <c:v>568.49546827794563</c:v>
                </c:pt>
                <c:pt idx="20">
                  <c:v>644.23564954682774</c:v>
                </c:pt>
                <c:pt idx="21">
                  <c:v>736.01812688821747</c:v>
                </c:pt>
                <c:pt idx="22">
                  <c:v>831.92447129909363</c:v>
                </c:pt>
                <c:pt idx="23">
                  <c:v>932.47734138972805</c:v>
                </c:pt>
                <c:pt idx="24">
                  <c:v>1017.5287009063444</c:v>
                </c:pt>
                <c:pt idx="25">
                  <c:v>1106.6978851963747</c:v>
                </c:pt>
                <c:pt idx="26">
                  <c:v>1199.7613293051359</c:v>
                </c:pt>
                <c:pt idx="27">
                  <c:v>1295.0271903323262</c:v>
                </c:pt>
                <c:pt idx="28">
                  <c:v>1398.1268882175227</c:v>
                </c:pt>
                <c:pt idx="29">
                  <c:v>1500.1057401812689</c:v>
                </c:pt>
                <c:pt idx="30">
                  <c:v>1590.320241691843</c:v>
                </c:pt>
                <c:pt idx="31">
                  <c:v>1677.6827794561934</c:v>
                </c:pt>
                <c:pt idx="32">
                  <c:v>1754.1359516616315</c:v>
                </c:pt>
                <c:pt idx="33">
                  <c:v>1835.8610271903324</c:v>
                </c:pt>
                <c:pt idx="34">
                  <c:v>1922.5075528700906</c:v>
                </c:pt>
                <c:pt idx="35">
                  <c:v>2016.8942598187311</c:v>
                </c:pt>
                <c:pt idx="36">
                  <c:v>2113.915407854985</c:v>
                </c:pt>
                <c:pt idx="37">
                  <c:v>2212.0755287009065</c:v>
                </c:pt>
                <c:pt idx="38">
                  <c:v>2292.4743202416917</c:v>
                </c:pt>
                <c:pt idx="39">
                  <c:v>2369.5649546827794</c:v>
                </c:pt>
                <c:pt idx="40">
                  <c:v>2452.764350453172</c:v>
                </c:pt>
                <c:pt idx="41">
                  <c:v>2538.8247734138972</c:v>
                </c:pt>
                <c:pt idx="42">
                  <c:v>2625.8912386706947</c:v>
                </c:pt>
                <c:pt idx="43">
                  <c:v>2735.2205438066467</c:v>
                </c:pt>
                <c:pt idx="44">
                  <c:v>2834.3021148036255</c:v>
                </c:pt>
                <c:pt idx="45">
                  <c:v>2917.7794561933533</c:v>
                </c:pt>
                <c:pt idx="46">
                  <c:v>2985.489425981873</c:v>
                </c:pt>
                <c:pt idx="47">
                  <c:v>3059.1601208459215</c:v>
                </c:pt>
                <c:pt idx="48">
                  <c:v>3141.7190332326286</c:v>
                </c:pt>
                <c:pt idx="49">
                  <c:v>3230.8882175226586</c:v>
                </c:pt>
                <c:pt idx="50" formatCode="0.0">
                  <c:v>3333.7190332326286</c:v>
                </c:pt>
                <c:pt idx="51" formatCode="0.0">
                  <c:v>3421.5679758308156</c:v>
                </c:pt>
                <c:pt idx="52" formatCode="0.0">
                  <c:v>3498.6102719033233</c:v>
                </c:pt>
                <c:pt idx="53" formatCode="0.0">
                  <c:v>3566.0876132930512</c:v>
                </c:pt>
                <c:pt idx="54" formatCode="0">
                  <c:v>3638.5226586102717</c:v>
                </c:pt>
                <c:pt idx="55" formatCode="0">
                  <c:v>3713.990936555891</c:v>
                </c:pt>
                <c:pt idx="56" formatCode="0.0">
                  <c:v>3797.6525679758306</c:v>
                </c:pt>
                <c:pt idx="57" formatCode="0.0">
                  <c:v>3878.9395770392748</c:v>
                </c:pt>
                <c:pt idx="58" formatCode="0.0">
                  <c:v>3956.3444108761328</c:v>
                </c:pt>
                <c:pt idx="59" formatCode="0">
                  <c:v>4015.8912386706947</c:v>
                </c:pt>
                <c:pt idx="60" formatCode="0">
                  <c:v>4072.1480362537764</c:v>
                </c:pt>
                <c:pt idx="61" formatCode="0">
                  <c:v>4137.0876132930516</c:v>
                </c:pt>
                <c:pt idx="62" formatCode="0">
                  <c:v>4200.622356495468</c:v>
                </c:pt>
                <c:pt idx="63" formatCode="0">
                  <c:v>4283.3051359516612</c:v>
                </c:pt>
                <c:pt idx="64" formatCode="0">
                  <c:v>4358.9848942598192</c:v>
                </c:pt>
                <c:pt idx="65" formatCode="0">
                  <c:v>4434.5015105740185</c:v>
                </c:pt>
                <c:pt idx="66">
                  <c:v>4491.7129909365558</c:v>
                </c:pt>
                <c:pt idx="67">
                  <c:v>4556.8217522658606</c:v>
                </c:pt>
                <c:pt idx="68">
                  <c:v>4618.0302114803626</c:v>
                </c:pt>
                <c:pt idx="69" formatCode="0.0">
                  <c:v>4688.377643504532</c:v>
                </c:pt>
                <c:pt idx="70" formatCode="0.0">
                  <c:v>4764.7945619335351</c:v>
                </c:pt>
                <c:pt idx="71" formatCode="0.0">
                  <c:v>4836.6676737160124</c:v>
                </c:pt>
                <c:pt idx="72" formatCode="0.0">
                  <c:v>4902.151057401813</c:v>
                </c:pt>
                <c:pt idx="73" formatCode="0.0">
                  <c:v>4964.489425981873</c:v>
                </c:pt>
                <c:pt idx="74" formatCode="0.0">
                  <c:v>5022.0604229607252</c:v>
                </c:pt>
                <c:pt idx="75" formatCode="0.0">
                  <c:v>5078.2870090634442</c:v>
                </c:pt>
                <c:pt idx="76" formatCode="0.0">
                  <c:v>5133.4622356495465</c:v>
                </c:pt>
                <c:pt idx="77" formatCode="0.0">
                  <c:v>5201.6706948640485</c:v>
                </c:pt>
                <c:pt idx="78" formatCode="0.0">
                  <c:v>5274.9818731117821</c:v>
                </c:pt>
                <c:pt idx="79" formatCode="0.0">
                  <c:v>5347.9305135951663</c:v>
                </c:pt>
                <c:pt idx="80" formatCode="0.0">
                  <c:v>5408.3746223564958</c:v>
                </c:pt>
                <c:pt idx="81" formatCode="0.0">
                  <c:v>5471.3595166163141</c:v>
                </c:pt>
                <c:pt idx="82" formatCode="0.0">
                  <c:v>5534.2024169184288</c:v>
                </c:pt>
                <c:pt idx="83" formatCode="0.0">
                  <c:v>5593.716012084592</c:v>
                </c:pt>
                <c:pt idx="84" formatCode="0.0">
                  <c:v>5657.5830815709969</c:v>
                </c:pt>
                <c:pt idx="85" formatCode="0.0">
                  <c:v>5732.2658610271901</c:v>
                </c:pt>
                <c:pt idx="86" formatCode="0.0">
                  <c:v>5800.7885196374618</c:v>
                </c:pt>
                <c:pt idx="87" formatCode="0.0">
                  <c:v>5868.1661631419938</c:v>
                </c:pt>
                <c:pt idx="88" formatCode="0.0">
                  <c:v>5926.83081570997</c:v>
                </c:pt>
                <c:pt idx="89" formatCode="0.0">
                  <c:v>5981.4743202416921</c:v>
                </c:pt>
                <c:pt idx="90" formatCode="0.0">
                  <c:v>6044.4169184290031</c:v>
                </c:pt>
                <c:pt idx="91" formatCode="0.0">
                  <c:v>6113.5649546827799</c:v>
                </c:pt>
                <c:pt idx="92" formatCode="0.0">
                  <c:v>6190.2900302114804</c:v>
                </c:pt>
                <c:pt idx="93" formatCode="0.0">
                  <c:v>6267.4501510574019</c:v>
                </c:pt>
                <c:pt idx="94" formatCode="0.0">
                  <c:v>6326.4592145015104</c:v>
                </c:pt>
                <c:pt idx="95" formatCode="0.0">
                  <c:v>6386.7854984894257</c:v>
                </c:pt>
                <c:pt idx="96" formatCode="0.0">
                  <c:v>6458.4018126888213</c:v>
                </c:pt>
                <c:pt idx="97" formatCode="0.0">
                  <c:v>6535.6193353474318</c:v>
                </c:pt>
                <c:pt idx="98" formatCode="0.0">
                  <c:v>6619.4924471299091</c:v>
                </c:pt>
                <c:pt idx="99" formatCode="0.0">
                  <c:v>6714.7401812688822</c:v>
                </c:pt>
                <c:pt idx="100" formatCode="0.0">
                  <c:v>6813.0483383685796</c:v>
                </c:pt>
                <c:pt idx="101" formatCode="0.0">
                  <c:v>6887.8519637462232</c:v>
                </c:pt>
                <c:pt idx="102" formatCode="0.0">
                  <c:v>6985.8066465256798</c:v>
                </c:pt>
                <c:pt idx="103" formatCode="0.0">
                  <c:v>7092.1178247734142</c:v>
                </c:pt>
                <c:pt idx="104" formatCode="0.0">
                  <c:v>7197.3625377643502</c:v>
                </c:pt>
                <c:pt idx="105" formatCode="0.0">
                  <c:v>7318.1238670694866</c:v>
                </c:pt>
                <c:pt idx="106" formatCode="0.0">
                  <c:v>7454.8459214501509</c:v>
                </c:pt>
                <c:pt idx="107" formatCode="0.0">
                  <c:v>7583.5377643504535</c:v>
                </c:pt>
                <c:pt idx="108" formatCode="0.0">
                  <c:v>7700.8942598187314</c:v>
                </c:pt>
                <c:pt idx="109" formatCode="0.0">
                  <c:v>7826.7915407854989</c:v>
                </c:pt>
                <c:pt idx="110" formatCode="0.0">
                  <c:v>7964.9969788519638</c:v>
                </c:pt>
                <c:pt idx="111" formatCode="0.0">
                  <c:v>8119.6012084592148</c:v>
                </c:pt>
                <c:pt idx="112" formatCode="0.0">
                  <c:v>8284.1359516616321</c:v>
                </c:pt>
                <c:pt idx="113" formatCode="0.0">
                  <c:v>8441.5498489425991</c:v>
                </c:pt>
                <c:pt idx="114" formatCode="0.0">
                  <c:v>8578.3564954682788</c:v>
                </c:pt>
                <c:pt idx="115" formatCode="0.0">
                  <c:v>8726.9939577039277</c:v>
                </c:pt>
                <c:pt idx="116" formatCode="0.0">
                  <c:v>8870.32326283988</c:v>
                </c:pt>
                <c:pt idx="117" formatCode="0.0">
                  <c:v>9051.6555891238677</c:v>
                </c:pt>
                <c:pt idx="118" formatCode="0.0">
                  <c:v>9228.697885196374</c:v>
                </c:pt>
                <c:pt idx="119" formatCode="0.0">
                  <c:v>9419.7999999999993</c:v>
                </c:pt>
                <c:pt idx="120" formatCode="0.0">
                  <c:v>9621.1</c:v>
                </c:pt>
                <c:pt idx="121" formatCode="0.0">
                  <c:v>9806.4</c:v>
                </c:pt>
                <c:pt idx="122" formatCode="0.0">
                  <c:v>9984.7000000000007</c:v>
                </c:pt>
                <c:pt idx="123" formatCode="0.0">
                  <c:v>10163.6</c:v>
                </c:pt>
                <c:pt idx="124" formatCode="0.0">
                  <c:v>10367.299999999999</c:v>
                </c:pt>
                <c:pt idx="125" formatCode="0.0">
                  <c:v>10570.7</c:v>
                </c:pt>
                <c:pt idx="126" formatCode="0.0">
                  <c:v>10804.1</c:v>
                </c:pt>
                <c:pt idx="127" formatCode="0.0">
                  <c:v>11020.3</c:v>
                </c:pt>
                <c:pt idx="128" formatCode="0.0">
                  <c:v>11212.7</c:v>
                </c:pt>
                <c:pt idx="129" formatCode="0.0">
                  <c:v>11399.577039274924</c:v>
                </c:pt>
                <c:pt idx="130" formatCode="0.0">
                  <c:v>11585.126888217523</c:v>
                </c:pt>
                <c:pt idx="131" formatCode="0.0">
                  <c:v>11780.093655589124</c:v>
                </c:pt>
                <c:pt idx="132" formatCode="0.0">
                  <c:v>11994.32326283988</c:v>
                </c:pt>
                <c:pt idx="133" formatCode="0.0">
                  <c:v>12201.861027190333</c:v>
                </c:pt>
                <c:pt idx="134" formatCode="0.0">
                  <c:v>12424.564954682779</c:v>
                </c:pt>
                <c:pt idx="135" formatCode="0.0">
                  <c:v>12625.287009063444</c:v>
                </c:pt>
                <c:pt idx="136" formatCode="0.0">
                  <c:v>12791.308157099698</c:v>
                </c:pt>
                <c:pt idx="137" formatCode="0.0">
                  <c:v>12961.743202416919</c:v>
                </c:pt>
                <c:pt idx="138" formatCode="0.0">
                  <c:v>13160.743202416919</c:v>
                </c:pt>
                <c:pt idx="139" formatCode="0.0">
                  <c:v>13374.567975830816</c:v>
                </c:pt>
                <c:pt idx="140" formatCode="0.0">
                  <c:v>13580.105740181269</c:v>
                </c:pt>
                <c:pt idx="141" formatCode="0.0">
                  <c:v>13782.592145015105</c:v>
                </c:pt>
                <c:pt idx="142" formatCode="0.0">
                  <c:v>13959.045317220543</c:v>
                </c:pt>
                <c:pt idx="143" formatCode="0.0">
                  <c:v>14102.583081570998</c:v>
                </c:pt>
                <c:pt idx="144" formatCode="0.0">
                  <c:v>14240.302114803626</c:v>
                </c:pt>
                <c:pt idx="145" formatCode="0.0">
                  <c:v>14414.138972809667</c:v>
                </c:pt>
                <c:pt idx="146" formatCode="0.0">
                  <c:v>14573.685800604229</c:v>
                </c:pt>
                <c:pt idx="147" formatCode="0.0">
                  <c:v>14754.024169184289</c:v>
                </c:pt>
                <c:pt idx="148" formatCode="0.0">
                  <c:v>14929.773413897281</c:v>
                </c:pt>
                <c:pt idx="149" formatCode="0.0">
                  <c:v>15099.4833836858</c:v>
                </c:pt>
                <c:pt idx="150" formatCode="0.0">
                  <c:v>15241.280966767372</c:v>
                </c:pt>
                <c:pt idx="151" formatCode="0.0">
                  <c:v>15390.93655589124</c:v>
                </c:pt>
                <c:pt idx="152" formatCode="0.0">
                  <c:v>15532.350453172205</c:v>
                </c:pt>
                <c:pt idx="153" formatCode="0.0">
                  <c:v>15702.148036253777</c:v>
                </c:pt>
                <c:pt idx="154" formatCode="0.0">
                  <c:v>15857.87915407855</c:v>
                </c:pt>
                <c:pt idx="155" formatCode="0.0">
                  <c:v>16052.12084592145</c:v>
                </c:pt>
                <c:pt idx="156" formatCode="0.0">
                  <c:v>16196.873111782477</c:v>
                </c:pt>
                <c:pt idx="157" formatCode="0.0">
                  <c:v>16323.906344410876</c:v>
                </c:pt>
                <c:pt idx="158" formatCode="0.0">
                  <c:v>16429.984894259818</c:v>
                </c:pt>
                <c:pt idx="159" formatCode="0.0">
                  <c:v>16563.190332326285</c:v>
                </c:pt>
                <c:pt idx="160" formatCode="0.0">
                  <c:v>16706.416918429004</c:v>
                </c:pt>
                <c:pt idx="161" formatCode="0.0">
                  <c:v>16839.416918429004</c:v>
                </c:pt>
                <c:pt idx="162" formatCode="0.0">
                  <c:v>16986.52567975831</c:v>
                </c:pt>
                <c:pt idx="163" formatCode="0.0">
                  <c:v>17121.184290030211</c:v>
                </c:pt>
                <c:pt idx="164" formatCode="0.0">
                  <c:v>17225.616314199397</c:v>
                </c:pt>
                <c:pt idx="165" formatCode="0.0">
                  <c:v>17339.987915407855</c:v>
                </c:pt>
                <c:pt idx="166" formatCode="0.0">
                  <c:v>17455.317220543806</c:v>
                </c:pt>
                <c:pt idx="167" formatCode="0.0">
                  <c:v>17588.577039274925</c:v>
                </c:pt>
                <c:pt idx="168" formatCode="0.0">
                  <c:v>17727.447129909364</c:v>
                </c:pt>
                <c:pt idx="169" formatCode="0.0">
                  <c:v>17866.891238670694</c:v>
                </c:pt>
                <c:pt idx="170" formatCode="0.0">
                  <c:v>18009.347432024169</c:v>
                </c:pt>
                <c:pt idx="171" formatCode="0.0">
                  <c:v>18116.105740181269</c:v>
                </c:pt>
                <c:pt idx="172" formatCode="0.0">
                  <c:v>18219.296072507554</c:v>
                </c:pt>
                <c:pt idx="173" formatCode="0.0">
                  <c:v>18349.969788519636</c:v>
                </c:pt>
                <c:pt idx="174" formatCode="0.0">
                  <c:v>18469.818731117826</c:v>
                </c:pt>
                <c:pt idx="175" formatCode="0.0">
                  <c:v>18580.108761329306</c:v>
                </c:pt>
                <c:pt idx="176" formatCode="0.0">
                  <c:v>18732.682779456194</c:v>
                </c:pt>
                <c:pt idx="177" formatCode="0.0">
                  <c:v>18866.978851963748</c:v>
                </c:pt>
                <c:pt idx="178" formatCode="0.0">
                  <c:v>18961.827794561934</c:v>
                </c:pt>
              </c:numCache>
            </c:numRef>
          </c:val>
          <c:smooth val="0"/>
          <c:extLst xmlns:c16r2="http://schemas.microsoft.com/office/drawing/2015/06/chart">
            <c:ext xmlns:c16="http://schemas.microsoft.com/office/drawing/2014/chart" uri="{C3380CC4-5D6E-409C-BE32-E72D297353CC}">
              <c16:uniqueId val="{00000006-4E02-A24D-8200-D2CDBEC74D0A}"/>
            </c:ext>
          </c:extLst>
        </c:ser>
        <c:dLbls>
          <c:showLegendKey val="0"/>
          <c:showVal val="0"/>
          <c:showCatName val="0"/>
          <c:showSerName val="0"/>
          <c:showPercent val="0"/>
          <c:showBubbleSize val="0"/>
        </c:dLbls>
        <c:marker val="1"/>
        <c:smooth val="0"/>
        <c:axId val="221641344"/>
        <c:axId val="221639808"/>
      </c:lineChart>
      <c:catAx>
        <c:axId val="22163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638016"/>
        <c:crosses val="autoZero"/>
        <c:auto val="1"/>
        <c:lblAlgn val="ctr"/>
        <c:lblOffset val="100"/>
        <c:noMultiLvlLbl val="0"/>
      </c:catAx>
      <c:valAx>
        <c:axId val="221638016"/>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1636480"/>
        <c:crosses val="autoZero"/>
        <c:crossBetween val="between"/>
        <c:majorUnit val="1000"/>
      </c:valAx>
      <c:valAx>
        <c:axId val="221639808"/>
        <c:scaling>
          <c:orientation val="minMax"/>
          <c:max val="20000"/>
        </c:scaling>
        <c:delete val="0"/>
        <c:axPos val="r"/>
        <c:numFmt formatCode="#,##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21641344"/>
        <c:crosses val="max"/>
        <c:crossBetween val="between"/>
        <c:majorUnit val="1000"/>
      </c:valAx>
      <c:catAx>
        <c:axId val="221641344"/>
        <c:scaling>
          <c:orientation val="minMax"/>
        </c:scaling>
        <c:delete val="1"/>
        <c:axPos val="b"/>
        <c:numFmt formatCode="General" sourceLinked="1"/>
        <c:majorTickMark val="out"/>
        <c:minorTickMark val="none"/>
        <c:tickLblPos val="nextTo"/>
        <c:crossAx val="221639808"/>
        <c:crosses val="autoZero"/>
        <c:auto val="1"/>
        <c:lblAlgn val="ctr"/>
        <c:lblOffset val="100"/>
        <c:noMultiLvlLbl val="0"/>
      </c:catAx>
      <c:spPr>
        <a:noFill/>
        <a:ln>
          <a:noFill/>
        </a:ln>
        <a:effectLst/>
      </c:spPr>
    </c:plotArea>
    <c:legend>
      <c:legendPos val="l"/>
      <c:layout>
        <c:manualLayout>
          <c:xMode val="edge"/>
          <c:yMode val="edge"/>
          <c:x val="7.6086956521739135E-2"/>
          <c:y val="3.0440247703412072E-2"/>
          <c:w val="0.14733513383290855"/>
          <c:h val="0.59296669947506564"/>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55917908354776E-2"/>
          <c:y val="0.1285225372057974"/>
          <c:w val="0.91729270691447373"/>
          <c:h val="0.7876926591315131"/>
        </c:manualLayout>
      </c:layout>
      <c:lineChart>
        <c:grouping val="standard"/>
        <c:varyColors val="0"/>
        <c:ser>
          <c:idx val="0"/>
          <c:order val="0"/>
          <c:tx>
            <c:strRef>
              <c:f>Sheet1!$B$1</c:f>
              <c:strCache>
                <c:ptCount val="1"/>
                <c:pt idx="0">
                  <c:v>EU</c:v>
                </c:pt>
              </c:strCache>
            </c:strRef>
          </c:tx>
          <c:spPr>
            <a:ln w="38100" cap="rnd">
              <a:solidFill>
                <a:schemeClr val="accent2"/>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Sheet1!$B$2:$B$190</c:f>
              <c:numCache>
                <c:formatCode>0.0</c:formatCode>
                <c:ptCount val="189"/>
                <c:pt idx="0">
                  <c:v>1.1547085201793721</c:v>
                </c:pt>
                <c:pt idx="1">
                  <c:v>1.5807174887892377</c:v>
                </c:pt>
                <c:pt idx="2">
                  <c:v>2.116591928251121</c:v>
                </c:pt>
                <c:pt idx="3">
                  <c:v>2.5470852017937218</c:v>
                </c:pt>
                <c:pt idx="4">
                  <c:v>3.3744394618834082</c:v>
                </c:pt>
                <c:pt idx="5">
                  <c:v>3.9641255605381165</c:v>
                </c:pt>
                <c:pt idx="6">
                  <c:v>5.0313901345291479</c:v>
                </c:pt>
                <c:pt idx="7">
                  <c:v>6.1008968609865475</c:v>
                </c:pt>
                <c:pt idx="8">
                  <c:v>7.383408071748879</c:v>
                </c:pt>
                <c:pt idx="9">
                  <c:v>8.7174887892376685</c:v>
                </c:pt>
                <c:pt idx="10">
                  <c:v>10.47085201793722</c:v>
                </c:pt>
                <c:pt idx="11">
                  <c:v>13.002242152466367</c:v>
                </c:pt>
                <c:pt idx="12">
                  <c:v>16.015695067264573</c:v>
                </c:pt>
                <c:pt idx="13">
                  <c:v>18.804932735426011</c:v>
                </c:pt>
                <c:pt idx="14">
                  <c:v>22.038116591928251</c:v>
                </c:pt>
                <c:pt idx="15">
                  <c:v>25.771300448430495</c:v>
                </c:pt>
                <c:pt idx="16">
                  <c:v>30.260089686098656</c:v>
                </c:pt>
                <c:pt idx="17">
                  <c:v>34.890134529147979</c:v>
                </c:pt>
                <c:pt idx="18">
                  <c:v>40.121076233183857</c:v>
                </c:pt>
                <c:pt idx="19">
                  <c:v>45.488789237668165</c:v>
                </c:pt>
                <c:pt idx="20">
                  <c:v>50.582959641255606</c:v>
                </c:pt>
                <c:pt idx="21">
                  <c:v>56.349775784753362</c:v>
                </c:pt>
                <c:pt idx="22">
                  <c:v>62.473094170403584</c:v>
                </c:pt>
                <c:pt idx="23">
                  <c:v>69.441704035874437</c:v>
                </c:pt>
                <c:pt idx="24">
                  <c:v>77.145739910313907</c:v>
                </c:pt>
                <c:pt idx="25">
                  <c:v>84.742152466367713</c:v>
                </c:pt>
                <c:pt idx="26">
                  <c:v>91.699551569506724</c:v>
                </c:pt>
                <c:pt idx="27">
                  <c:v>96.917040358744401</c:v>
                </c:pt>
                <c:pt idx="28">
                  <c:v>103.39237668161435</c:v>
                </c:pt>
                <c:pt idx="29">
                  <c:v>112.08520179372198</c:v>
                </c:pt>
                <c:pt idx="30">
                  <c:v>118.38789237668162</c:v>
                </c:pt>
                <c:pt idx="31">
                  <c:v>126.42152466367713</c:v>
                </c:pt>
                <c:pt idx="32">
                  <c:v>133.58071748878925</c:v>
                </c:pt>
                <c:pt idx="33">
                  <c:v>138.98206278026905</c:v>
                </c:pt>
                <c:pt idx="34">
                  <c:v>144.39237668161434</c:v>
                </c:pt>
                <c:pt idx="35">
                  <c:v>149.82286995515696</c:v>
                </c:pt>
                <c:pt idx="36">
                  <c:v>155.27578475336324</c:v>
                </c:pt>
                <c:pt idx="37">
                  <c:v>164.2354260089686</c:v>
                </c:pt>
                <c:pt idx="38">
                  <c:v>171.04260089686099</c:v>
                </c:pt>
                <c:pt idx="39">
                  <c:v>177.83183856502242</c:v>
                </c:pt>
                <c:pt idx="40">
                  <c:v>182.26233183856502</c:v>
                </c:pt>
                <c:pt idx="41">
                  <c:v>186.47309417040358</c:v>
                </c:pt>
                <c:pt idx="42">
                  <c:v>191.25560538116591</c:v>
                </c:pt>
                <c:pt idx="43">
                  <c:v>196.64125560538116</c:v>
                </c:pt>
                <c:pt idx="44">
                  <c:v>202.0695067264574</c:v>
                </c:pt>
                <c:pt idx="45">
                  <c:v>207.30941704035874</c:v>
                </c:pt>
                <c:pt idx="46">
                  <c:v>212.18385650224215</c:v>
                </c:pt>
                <c:pt idx="47">
                  <c:v>216.347533632287</c:v>
                </c:pt>
                <c:pt idx="48">
                  <c:v>219.15022421524662</c:v>
                </c:pt>
                <c:pt idx="49">
                  <c:v>222.76905829596413</c:v>
                </c:pt>
                <c:pt idx="50">
                  <c:v>226.55156950672645</c:v>
                </c:pt>
                <c:pt idx="51">
                  <c:v>230.9170403587444</c:v>
                </c:pt>
                <c:pt idx="52">
                  <c:v>234.17040358744396</c:v>
                </c:pt>
                <c:pt idx="53">
                  <c:v>236.42600896860986</c:v>
                </c:pt>
                <c:pt idx="54">
                  <c:v>239.96188340807174</c:v>
                </c:pt>
                <c:pt idx="55">
                  <c:v>241.74663677130044</c:v>
                </c:pt>
                <c:pt idx="56">
                  <c:v>244.24887892376682</c:v>
                </c:pt>
                <c:pt idx="57">
                  <c:v>246.78923766816143</c:v>
                </c:pt>
                <c:pt idx="58">
                  <c:v>250.69955156950672</c:v>
                </c:pt>
                <c:pt idx="59">
                  <c:v>253.31838565022423</c:v>
                </c:pt>
                <c:pt idx="60">
                  <c:v>256.16816143497761</c:v>
                </c:pt>
                <c:pt idx="61">
                  <c:v>257.85201793721973</c:v>
                </c:pt>
                <c:pt idx="62">
                  <c:v>259.15470852017938</c:v>
                </c:pt>
                <c:pt idx="63">
                  <c:v>261.01345291479822</c:v>
                </c:pt>
                <c:pt idx="64">
                  <c:v>263.33632286995515</c:v>
                </c:pt>
                <c:pt idx="65">
                  <c:v>265.54484304932737</c:v>
                </c:pt>
                <c:pt idx="66">
                  <c:v>267.98430493273543</c:v>
                </c:pt>
                <c:pt idx="67">
                  <c:v>269.79596412556054</c:v>
                </c:pt>
                <c:pt idx="68">
                  <c:v>270.87668161434976</c:v>
                </c:pt>
                <c:pt idx="69">
                  <c:v>272.84304932735427</c:v>
                </c:pt>
                <c:pt idx="70">
                  <c:v>274.05381165919283</c:v>
                </c:pt>
                <c:pt idx="71">
                  <c:v>274.65919282511209</c:v>
                </c:pt>
                <c:pt idx="72">
                  <c:v>276.16816143497761</c:v>
                </c:pt>
                <c:pt idx="73">
                  <c:v>277.33856502242151</c:v>
                </c:pt>
                <c:pt idx="74">
                  <c:v>279.73766816143495</c:v>
                </c:pt>
                <c:pt idx="75">
                  <c:v>280.68609865470853</c:v>
                </c:pt>
                <c:pt idx="76">
                  <c:v>281.32062780269058</c:v>
                </c:pt>
                <c:pt idx="77">
                  <c:v>277.77130044843051</c:v>
                </c:pt>
                <c:pt idx="78">
                  <c:v>279.36098654708519</c:v>
                </c:pt>
                <c:pt idx="79">
                  <c:v>280.35201793721973</c:v>
                </c:pt>
                <c:pt idx="80">
                  <c:v>281.15695067264573</c:v>
                </c:pt>
                <c:pt idx="81">
                  <c:v>282.03139013452915</c:v>
                </c:pt>
                <c:pt idx="82">
                  <c:v>282.80044843049325</c:v>
                </c:pt>
                <c:pt idx="83">
                  <c:v>283.19058295964123</c:v>
                </c:pt>
                <c:pt idx="84">
                  <c:v>283.58295964125563</c:v>
                </c:pt>
                <c:pt idx="85">
                  <c:v>284.31838565022423</c:v>
                </c:pt>
                <c:pt idx="86">
                  <c:v>285.09192825112109</c:v>
                </c:pt>
                <c:pt idx="87">
                  <c:v>285.68385650224218</c:v>
                </c:pt>
                <c:pt idx="88">
                  <c:v>286.43273542600895</c:v>
                </c:pt>
                <c:pt idx="89">
                  <c:v>286.88565022421523</c:v>
                </c:pt>
                <c:pt idx="90">
                  <c:v>287.16367713004485</c:v>
                </c:pt>
                <c:pt idx="91">
                  <c:v>287.64798206278027</c:v>
                </c:pt>
                <c:pt idx="92">
                  <c:v>288.34753363228697</c:v>
                </c:pt>
                <c:pt idx="93">
                  <c:v>288.91479820627802</c:v>
                </c:pt>
                <c:pt idx="94">
                  <c:v>289.28251121076232</c:v>
                </c:pt>
                <c:pt idx="95">
                  <c:v>289.69955156950675</c:v>
                </c:pt>
                <c:pt idx="96">
                  <c:v>290.11659192825113</c:v>
                </c:pt>
                <c:pt idx="97">
                  <c:v>290.35201793721973</c:v>
                </c:pt>
                <c:pt idx="98">
                  <c:v>290.63677130044846</c:v>
                </c:pt>
                <c:pt idx="99">
                  <c:v>291.20627802690581</c:v>
                </c:pt>
                <c:pt idx="100">
                  <c:v>291.80493273542601</c:v>
                </c:pt>
                <c:pt idx="101">
                  <c:v>292.28026905829597</c:v>
                </c:pt>
                <c:pt idx="102">
                  <c:v>295.32062780269058</c:v>
                </c:pt>
                <c:pt idx="103">
                  <c:v>295.61434977578477</c:v>
                </c:pt>
                <c:pt idx="104">
                  <c:v>295.74887892376682</c:v>
                </c:pt>
                <c:pt idx="105">
                  <c:v>295.95739910313904</c:v>
                </c:pt>
                <c:pt idx="106">
                  <c:v>296.41255605381167</c:v>
                </c:pt>
                <c:pt idx="107">
                  <c:v>296.65470852017938</c:v>
                </c:pt>
                <c:pt idx="108">
                  <c:v>296.96860986547085</c:v>
                </c:pt>
                <c:pt idx="109">
                  <c:v>297.39999999999998</c:v>
                </c:pt>
                <c:pt idx="110">
                  <c:v>297.5</c:v>
                </c:pt>
                <c:pt idx="111">
                  <c:v>297.7</c:v>
                </c:pt>
                <c:pt idx="112">
                  <c:v>297.89999999999998</c:v>
                </c:pt>
                <c:pt idx="113">
                  <c:v>298.3</c:v>
                </c:pt>
                <c:pt idx="114">
                  <c:v>298.60000000000002</c:v>
                </c:pt>
                <c:pt idx="115">
                  <c:v>299</c:v>
                </c:pt>
                <c:pt idx="116">
                  <c:v>299.3</c:v>
                </c:pt>
                <c:pt idx="117">
                  <c:v>299.39999999999998</c:v>
                </c:pt>
                <c:pt idx="118">
                  <c:v>299.60000000000002</c:v>
                </c:pt>
                <c:pt idx="119">
                  <c:v>299.75560538116594</c:v>
                </c:pt>
                <c:pt idx="120">
                  <c:v>300.04484304932737</c:v>
                </c:pt>
                <c:pt idx="121">
                  <c:v>300.28699551569508</c:v>
                </c:pt>
                <c:pt idx="122">
                  <c:v>300.60986547085201</c:v>
                </c:pt>
                <c:pt idx="123">
                  <c:v>300.84977578475338</c:v>
                </c:pt>
                <c:pt idx="124">
                  <c:v>300.97533632286996</c:v>
                </c:pt>
                <c:pt idx="125">
                  <c:v>301.05829596412553</c:v>
                </c:pt>
                <c:pt idx="126">
                  <c:v>301.25112107623318</c:v>
                </c:pt>
                <c:pt idx="127">
                  <c:v>301.45964125560539</c:v>
                </c:pt>
                <c:pt idx="128">
                  <c:v>301.86322869955154</c:v>
                </c:pt>
                <c:pt idx="129">
                  <c:v>302.12107623318383</c:v>
                </c:pt>
                <c:pt idx="130">
                  <c:v>302.34753363228697</c:v>
                </c:pt>
                <c:pt idx="131">
                  <c:v>302.45067264573993</c:v>
                </c:pt>
                <c:pt idx="132">
                  <c:v>302.5291479820628</c:v>
                </c:pt>
                <c:pt idx="133">
                  <c:v>302.73991031390136</c:v>
                </c:pt>
                <c:pt idx="134">
                  <c:v>302.91031390134532</c:v>
                </c:pt>
                <c:pt idx="135">
                  <c:v>303.14798206278027</c:v>
                </c:pt>
                <c:pt idx="136">
                  <c:v>303.38116591928252</c:v>
                </c:pt>
                <c:pt idx="137">
                  <c:v>303.60986547085201</c:v>
                </c:pt>
                <c:pt idx="138">
                  <c:v>303.72421524663679</c:v>
                </c:pt>
                <c:pt idx="139">
                  <c:v>303.86322869955154</c:v>
                </c:pt>
                <c:pt idx="140">
                  <c:v>303.9708520179372</c:v>
                </c:pt>
                <c:pt idx="141">
                  <c:v>304.20403587443946</c:v>
                </c:pt>
                <c:pt idx="142">
                  <c:v>304.45291479820628</c:v>
                </c:pt>
                <c:pt idx="143">
                  <c:v>304.69955156950675</c:v>
                </c:pt>
                <c:pt idx="144">
                  <c:v>304.96860986547085</c:v>
                </c:pt>
                <c:pt idx="145">
                  <c:v>305.11659192825113</c:v>
                </c:pt>
                <c:pt idx="146">
                  <c:v>305.25112107623318</c:v>
                </c:pt>
                <c:pt idx="147">
                  <c:v>305.45515695067263</c:v>
                </c:pt>
                <c:pt idx="148">
                  <c:v>305.77578475336321</c:v>
                </c:pt>
                <c:pt idx="149">
                  <c:v>306.05605381165918</c:v>
                </c:pt>
                <c:pt idx="150">
                  <c:v>306.31838565022423</c:v>
                </c:pt>
                <c:pt idx="151">
                  <c:v>306.59192825112109</c:v>
                </c:pt>
                <c:pt idx="152">
                  <c:v>306.80269058295966</c:v>
                </c:pt>
                <c:pt idx="153">
                  <c:v>306.94618834080717</c:v>
                </c:pt>
                <c:pt idx="154">
                  <c:v>307.27578475336321</c:v>
                </c:pt>
                <c:pt idx="155">
                  <c:v>307.45515695067263</c:v>
                </c:pt>
                <c:pt idx="156">
                  <c:v>307.83183856502239</c:v>
                </c:pt>
                <c:pt idx="157">
                  <c:v>308.18161434977577</c:v>
                </c:pt>
                <c:pt idx="158">
                  <c:v>308.49103139013454</c:v>
                </c:pt>
                <c:pt idx="159">
                  <c:v>309.05829596412553</c:v>
                </c:pt>
                <c:pt idx="160">
                  <c:v>309.21076233183857</c:v>
                </c:pt>
                <c:pt idx="161">
                  <c:v>309.51121076233181</c:v>
                </c:pt>
                <c:pt idx="162">
                  <c:v>309.80044843049325</c:v>
                </c:pt>
                <c:pt idx="163">
                  <c:v>310.3340807174888</c:v>
                </c:pt>
                <c:pt idx="164">
                  <c:v>310.61883408071748</c:v>
                </c:pt>
                <c:pt idx="165">
                  <c:v>311.08744394618833</c:v>
                </c:pt>
                <c:pt idx="166">
                  <c:v>311.28026905829597</c:v>
                </c:pt>
                <c:pt idx="167">
                  <c:v>311.44170403587447</c:v>
                </c:pt>
                <c:pt idx="168">
                  <c:v>311.76008968609864</c:v>
                </c:pt>
                <c:pt idx="169">
                  <c:v>312.15246636771303</c:v>
                </c:pt>
                <c:pt idx="170">
                  <c:v>312.26233183856505</c:v>
                </c:pt>
                <c:pt idx="171">
                  <c:v>312.5986547085202</c:v>
                </c:pt>
                <c:pt idx="172">
                  <c:v>312.88789237668163</c:v>
                </c:pt>
                <c:pt idx="173">
                  <c:v>313.05829596412553</c:v>
                </c:pt>
                <c:pt idx="174">
                  <c:v>313.22421524663679</c:v>
                </c:pt>
                <c:pt idx="175">
                  <c:v>313.6322869955157</c:v>
                </c:pt>
                <c:pt idx="176">
                  <c:v>314.10538116591925</c:v>
                </c:pt>
                <c:pt idx="177">
                  <c:v>314.50448430493276</c:v>
                </c:pt>
                <c:pt idx="178">
                  <c:v>314.88116591928252</c:v>
                </c:pt>
                <c:pt idx="179">
                  <c:v>315.54932735426007</c:v>
                </c:pt>
                <c:pt idx="180">
                  <c:v>315.7690582959641</c:v>
                </c:pt>
                <c:pt idx="181">
                  <c:v>315.94170403587447</c:v>
                </c:pt>
              </c:numCache>
            </c:numRef>
          </c:val>
          <c:smooth val="0"/>
          <c:extLst xmlns:c16r2="http://schemas.microsoft.com/office/drawing/2015/06/chart">
            <c:ext xmlns:c16="http://schemas.microsoft.com/office/drawing/2014/chart" uri="{C3380CC4-5D6E-409C-BE32-E72D297353CC}">
              <c16:uniqueId val="{00000000-DF35-A94F-9590-F00B13E3E6F7}"/>
            </c:ext>
          </c:extLst>
        </c:ser>
        <c:ser>
          <c:idx val="2"/>
          <c:order val="2"/>
          <c:tx>
            <c:strRef>
              <c:f>Sheet1!$D$1</c:f>
              <c:strCache>
                <c:ptCount val="1"/>
                <c:pt idx="0">
                  <c:v>Spain</c:v>
                </c:pt>
              </c:strCache>
            </c:strRef>
          </c:tx>
          <c:spPr>
            <a:ln w="38100" cap="rnd">
              <a:solidFill>
                <a:srgbClr val="FFFF00"/>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Sheet1!$D$2:$D$190</c:f>
              <c:numCache>
                <c:formatCode>0.0</c:formatCode>
                <c:ptCount val="189"/>
                <c:pt idx="0">
                  <c:v>1.153846153846154</c:v>
                </c:pt>
                <c:pt idx="1">
                  <c:v>1.1752136752136753</c:v>
                </c:pt>
                <c:pt idx="2">
                  <c:v>2.841880341880342</c:v>
                </c:pt>
                <c:pt idx="3">
                  <c:v>4.166666666666667</c:v>
                </c:pt>
                <c:pt idx="4">
                  <c:v>6.1752136752136755</c:v>
                </c:pt>
                <c:pt idx="5">
                  <c:v>7.3076923076923084</c:v>
                </c:pt>
                <c:pt idx="6">
                  <c:v>11.388888888888889</c:v>
                </c:pt>
                <c:pt idx="7">
                  <c:v>13.311965811965813</c:v>
                </c:pt>
                <c:pt idx="8">
                  <c:v>17.735042735042736</c:v>
                </c:pt>
                <c:pt idx="9">
                  <c:v>22.286324786324787</c:v>
                </c:pt>
                <c:pt idx="10">
                  <c:v>29.380341880341881</c:v>
                </c:pt>
                <c:pt idx="11">
                  <c:v>37.863247863247864</c:v>
                </c:pt>
                <c:pt idx="12">
                  <c:v>49.380341880341881</c:v>
                </c:pt>
                <c:pt idx="13">
                  <c:v>60.000000000000007</c:v>
                </c:pt>
                <c:pt idx="14">
                  <c:v>77.927350427350433</c:v>
                </c:pt>
                <c:pt idx="15">
                  <c:v>93.269230769230774</c:v>
                </c:pt>
                <c:pt idx="16">
                  <c:v>109.7863247863248</c:v>
                </c:pt>
                <c:pt idx="17">
                  <c:v>127.82051282051283</c:v>
                </c:pt>
                <c:pt idx="18">
                  <c:v>145.36324786324786</c:v>
                </c:pt>
                <c:pt idx="19">
                  <c:v>164.87179487179489</c:v>
                </c:pt>
                <c:pt idx="20">
                  <c:v>180.85470085470087</c:v>
                </c:pt>
                <c:pt idx="21">
                  <c:v>200.57692307692309</c:v>
                </c:pt>
                <c:pt idx="22">
                  <c:v>221.11111111111111</c:v>
                </c:pt>
                <c:pt idx="23">
                  <c:v>239.2735042735043</c:v>
                </c:pt>
                <c:pt idx="24">
                  <c:v>255.2777777777778</c:v>
                </c:pt>
                <c:pt idx="25">
                  <c:v>270.10683760683764</c:v>
                </c:pt>
                <c:pt idx="26">
                  <c:v>285.0641025641026</c:v>
                </c:pt>
                <c:pt idx="27">
                  <c:v>300.10683760683764</c:v>
                </c:pt>
                <c:pt idx="28">
                  <c:v>316.0683760683761</c:v>
                </c:pt>
                <c:pt idx="29">
                  <c:v>330.0641025641026</c:v>
                </c:pt>
                <c:pt idx="30">
                  <c:v>343.61111111111114</c:v>
                </c:pt>
                <c:pt idx="31">
                  <c:v>354.82905982905987</c:v>
                </c:pt>
                <c:pt idx="32">
                  <c:v>367.71367521367523</c:v>
                </c:pt>
                <c:pt idx="33">
                  <c:v>379.40170940170941</c:v>
                </c:pt>
                <c:pt idx="34">
                  <c:v>385.81196581196582</c:v>
                </c:pt>
                <c:pt idx="35">
                  <c:v>399.74358974358978</c:v>
                </c:pt>
                <c:pt idx="36">
                  <c:v>412.71367521367523</c:v>
                </c:pt>
                <c:pt idx="37">
                  <c:v>427.39316239316241</c:v>
                </c:pt>
                <c:pt idx="38">
                  <c:v>428.26923076923077</c:v>
                </c:pt>
                <c:pt idx="39">
                  <c:v>437.02991452991455</c:v>
                </c:pt>
                <c:pt idx="40">
                  <c:v>445.5555555555556</c:v>
                </c:pt>
                <c:pt idx="41">
                  <c:v>454.74358974358978</c:v>
                </c:pt>
                <c:pt idx="42">
                  <c:v>464.03846153846155</c:v>
                </c:pt>
                <c:pt idx="43">
                  <c:v>473.44017094017096</c:v>
                </c:pt>
                <c:pt idx="44">
                  <c:v>481.28205128205133</c:v>
                </c:pt>
                <c:pt idx="45">
                  <c:v>489.35897435897436</c:v>
                </c:pt>
                <c:pt idx="46">
                  <c:v>495.51282051282055</c:v>
                </c:pt>
                <c:pt idx="47">
                  <c:v>502.58547008547009</c:v>
                </c:pt>
                <c:pt idx="48">
                  <c:v>509.01709401709405</c:v>
                </c:pt>
                <c:pt idx="49">
                  <c:v>518.69658119658118</c:v>
                </c:pt>
                <c:pt idx="50">
                  <c:v>524.42307692307691</c:v>
                </c:pt>
                <c:pt idx="51">
                  <c:v>524.42307692307691</c:v>
                </c:pt>
                <c:pt idx="52">
                  <c:v>536.32478632478637</c:v>
                </c:pt>
                <c:pt idx="53">
                  <c:v>539.82905982905982</c:v>
                </c:pt>
                <c:pt idx="54">
                  <c:v>543.33333333333337</c:v>
                </c:pt>
                <c:pt idx="55">
                  <c:v>547.28632478632483</c:v>
                </c:pt>
                <c:pt idx="56">
                  <c:v>552.5</c:v>
                </c:pt>
                <c:pt idx="57">
                  <c:v>557.0512820512821</c:v>
                </c:pt>
                <c:pt idx="58">
                  <c:v>561.94444444444446</c:v>
                </c:pt>
                <c:pt idx="59">
                  <c:v>565.76923076923083</c:v>
                </c:pt>
                <c:pt idx="60">
                  <c:v>568.82478632478637</c:v>
                </c:pt>
                <c:pt idx="61">
                  <c:v>571.45299145299145</c:v>
                </c:pt>
                <c:pt idx="62">
                  <c:v>575.21367521367529</c:v>
                </c:pt>
                <c:pt idx="63">
                  <c:v>579.14529914529919</c:v>
                </c:pt>
                <c:pt idx="64">
                  <c:v>583.78205128205127</c:v>
                </c:pt>
                <c:pt idx="65">
                  <c:v>586.73076923076928</c:v>
                </c:pt>
                <c:pt idx="66">
                  <c:v>588.95299145299145</c:v>
                </c:pt>
                <c:pt idx="67">
                  <c:v>588.95299145299145</c:v>
                </c:pt>
                <c:pt idx="68">
                  <c:v>592.07264957264965</c:v>
                </c:pt>
                <c:pt idx="69">
                  <c:v>593.54700854700855</c:v>
                </c:pt>
                <c:pt idx="70">
                  <c:v>595.89743589743591</c:v>
                </c:pt>
                <c:pt idx="71">
                  <c:v>597.008547008547</c:v>
                </c:pt>
                <c:pt idx="72">
                  <c:v>611.70940170940173</c:v>
                </c:pt>
                <c:pt idx="73">
                  <c:v>611.70940170940173</c:v>
                </c:pt>
                <c:pt idx="74">
                  <c:v>612.77777777777783</c:v>
                </c:pt>
                <c:pt idx="75">
                  <c:v>614.4</c:v>
                </c:pt>
                <c:pt idx="76">
                  <c:v>573.37606837606836</c:v>
                </c:pt>
                <c:pt idx="77">
                  <c:v>579.42307692307691</c:v>
                </c:pt>
                <c:pt idx="78">
                  <c:v>579.42307692307691</c:v>
                </c:pt>
                <c:pt idx="79">
                  <c:v>579.46581196581201</c:v>
                </c:pt>
                <c:pt idx="80">
                  <c:v>579.508547008547</c:v>
                </c:pt>
                <c:pt idx="81">
                  <c:v>579.59401709401709</c:v>
                </c:pt>
                <c:pt idx="82">
                  <c:v>579.63675213675219</c:v>
                </c:pt>
                <c:pt idx="83">
                  <c:v>579.63675213675219</c:v>
                </c:pt>
                <c:pt idx="84">
                  <c:v>579.63675213675219</c:v>
                </c:pt>
                <c:pt idx="85">
                  <c:v>579.65811965811974</c:v>
                </c:pt>
                <c:pt idx="86">
                  <c:v>579.76495726495727</c:v>
                </c:pt>
                <c:pt idx="87">
                  <c:v>579.78632478632483</c:v>
                </c:pt>
                <c:pt idx="88">
                  <c:v>579.80769230769238</c:v>
                </c:pt>
                <c:pt idx="89">
                  <c:v>579.82905982905982</c:v>
                </c:pt>
                <c:pt idx="90">
                  <c:v>579.82905982905982</c:v>
                </c:pt>
                <c:pt idx="91">
                  <c:v>579.82905982905982</c:v>
                </c:pt>
                <c:pt idx="92">
                  <c:v>579.82905982905982</c:v>
                </c:pt>
                <c:pt idx="93">
                  <c:v>579.82905982905982</c:v>
                </c:pt>
                <c:pt idx="94">
                  <c:v>579.82905982905982</c:v>
                </c:pt>
                <c:pt idx="95">
                  <c:v>579.82905982905982</c:v>
                </c:pt>
                <c:pt idx="96">
                  <c:v>579.82905982905982</c:v>
                </c:pt>
                <c:pt idx="97">
                  <c:v>579.82905982905982</c:v>
                </c:pt>
                <c:pt idx="98">
                  <c:v>579.82905982905982</c:v>
                </c:pt>
                <c:pt idx="99">
                  <c:v>579.82905982905982</c:v>
                </c:pt>
                <c:pt idx="100">
                  <c:v>579.82905982905982</c:v>
                </c:pt>
                <c:pt idx="101">
                  <c:v>605.02136752136755</c:v>
                </c:pt>
                <c:pt idx="102">
                  <c:v>605.17094017094018</c:v>
                </c:pt>
                <c:pt idx="103">
                  <c:v>605.19230769230774</c:v>
                </c:pt>
                <c:pt idx="104">
                  <c:v>605.21367521367529</c:v>
                </c:pt>
                <c:pt idx="105">
                  <c:v>605.23504273504273</c:v>
                </c:pt>
                <c:pt idx="106">
                  <c:v>605.27777777777783</c:v>
                </c:pt>
                <c:pt idx="107">
                  <c:v>605.34188034188037</c:v>
                </c:pt>
                <c:pt idx="108">
                  <c:v>605.51282051282055</c:v>
                </c:pt>
                <c:pt idx="109">
                  <c:v>605.6</c:v>
                </c:pt>
                <c:pt idx="110">
                  <c:v>605.6</c:v>
                </c:pt>
                <c:pt idx="111">
                  <c:v>605.70000000000005</c:v>
                </c:pt>
                <c:pt idx="112">
                  <c:v>605.9</c:v>
                </c:pt>
                <c:pt idx="113">
                  <c:v>606.1</c:v>
                </c:pt>
                <c:pt idx="114">
                  <c:v>606.20000000000005</c:v>
                </c:pt>
                <c:pt idx="115">
                  <c:v>606.5</c:v>
                </c:pt>
                <c:pt idx="116">
                  <c:v>606.5</c:v>
                </c:pt>
                <c:pt idx="117">
                  <c:v>606.5</c:v>
                </c:pt>
                <c:pt idx="118">
                  <c:v>606.6</c:v>
                </c:pt>
                <c:pt idx="119">
                  <c:v>606.66666666666674</c:v>
                </c:pt>
                <c:pt idx="120">
                  <c:v>606.75213675213683</c:v>
                </c:pt>
                <c:pt idx="121">
                  <c:v>606.85897435897436</c:v>
                </c:pt>
                <c:pt idx="122">
                  <c:v>606.90170940170947</c:v>
                </c:pt>
                <c:pt idx="123">
                  <c:v>606.90170940170947</c:v>
                </c:pt>
                <c:pt idx="124">
                  <c:v>606.90170940170947</c:v>
                </c:pt>
                <c:pt idx="125">
                  <c:v>606.96581196581201</c:v>
                </c:pt>
                <c:pt idx="126">
                  <c:v>607.02991452991455</c:v>
                </c:pt>
                <c:pt idx="127">
                  <c:v>607.11538461538464</c:v>
                </c:pt>
                <c:pt idx="128">
                  <c:v>607.17948717948718</c:v>
                </c:pt>
                <c:pt idx="129">
                  <c:v>607.26495726495727</c:v>
                </c:pt>
                <c:pt idx="130">
                  <c:v>607.26495726495727</c:v>
                </c:pt>
                <c:pt idx="131">
                  <c:v>607.26495726495727</c:v>
                </c:pt>
                <c:pt idx="132">
                  <c:v>607.30769230769238</c:v>
                </c:pt>
                <c:pt idx="133">
                  <c:v>607.35042735042737</c:v>
                </c:pt>
                <c:pt idx="134">
                  <c:v>607.39316239316247</c:v>
                </c:pt>
                <c:pt idx="135">
                  <c:v>607.45726495726501</c:v>
                </c:pt>
                <c:pt idx="136">
                  <c:v>607.52136752136755</c:v>
                </c:pt>
                <c:pt idx="137">
                  <c:v>607.52136752136755</c:v>
                </c:pt>
                <c:pt idx="138">
                  <c:v>607.52136752136755</c:v>
                </c:pt>
                <c:pt idx="139">
                  <c:v>607.56410256410265</c:v>
                </c:pt>
                <c:pt idx="140">
                  <c:v>607.60683760683764</c:v>
                </c:pt>
                <c:pt idx="141">
                  <c:v>607.71367521367529</c:v>
                </c:pt>
                <c:pt idx="142">
                  <c:v>607.75641025641028</c:v>
                </c:pt>
                <c:pt idx="143">
                  <c:v>607.79914529914538</c:v>
                </c:pt>
                <c:pt idx="144">
                  <c:v>607.79914529914538</c:v>
                </c:pt>
                <c:pt idx="145">
                  <c:v>607.79914529914538</c:v>
                </c:pt>
                <c:pt idx="146">
                  <c:v>608.37606837606836</c:v>
                </c:pt>
                <c:pt idx="147">
                  <c:v>608.93162393162402</c:v>
                </c:pt>
                <c:pt idx="148">
                  <c:v>608.95299145299145</c:v>
                </c:pt>
                <c:pt idx="149">
                  <c:v>608.97435897435901</c:v>
                </c:pt>
                <c:pt idx="150">
                  <c:v>609.03846153846155</c:v>
                </c:pt>
                <c:pt idx="151">
                  <c:v>609.03846153846155</c:v>
                </c:pt>
                <c:pt idx="152">
                  <c:v>609.03846153846155</c:v>
                </c:pt>
                <c:pt idx="153">
                  <c:v>610.59829059829065</c:v>
                </c:pt>
                <c:pt idx="154">
                  <c:v>610.70512820512829</c:v>
                </c:pt>
                <c:pt idx="155">
                  <c:v>610.66239316239319</c:v>
                </c:pt>
                <c:pt idx="156">
                  <c:v>611.21794871794873</c:v>
                </c:pt>
                <c:pt idx="157">
                  <c:v>611.47435897435901</c:v>
                </c:pt>
                <c:pt idx="158">
                  <c:v>611.47435897435901</c:v>
                </c:pt>
                <c:pt idx="159">
                  <c:v>611.47435897435901</c:v>
                </c:pt>
                <c:pt idx="160">
                  <c:v>612.09401709401709</c:v>
                </c:pt>
                <c:pt idx="161">
                  <c:v>612.60683760683764</c:v>
                </c:pt>
                <c:pt idx="162">
                  <c:v>615.32051282051282</c:v>
                </c:pt>
                <c:pt idx="163">
                  <c:v>615.66239316239319</c:v>
                </c:pt>
                <c:pt idx="164">
                  <c:v>616.19658119658118</c:v>
                </c:pt>
                <c:pt idx="165">
                  <c:v>616.19658119658118</c:v>
                </c:pt>
                <c:pt idx="166">
                  <c:v>616.19658119658118</c:v>
                </c:pt>
                <c:pt idx="167">
                  <c:v>616.92307692307691</c:v>
                </c:pt>
                <c:pt idx="168">
                  <c:v>618.03418803418811</c:v>
                </c:pt>
                <c:pt idx="169">
                  <c:v>619.03846153846155</c:v>
                </c:pt>
                <c:pt idx="170">
                  <c:v>619.57264957264965</c:v>
                </c:pt>
                <c:pt idx="171">
                  <c:v>619.89316239316247</c:v>
                </c:pt>
                <c:pt idx="172">
                  <c:v>619.89316239316247</c:v>
                </c:pt>
                <c:pt idx="173">
                  <c:v>619.89316239316247</c:v>
                </c:pt>
                <c:pt idx="174">
                  <c:v>621.66666666666674</c:v>
                </c:pt>
                <c:pt idx="175">
                  <c:v>622.90598290598291</c:v>
                </c:pt>
                <c:pt idx="176">
                  <c:v>623.80341880341882</c:v>
                </c:pt>
                <c:pt idx="177">
                  <c:v>624.65811965811974</c:v>
                </c:pt>
                <c:pt idx="178">
                  <c:v>628.58974358974365</c:v>
                </c:pt>
                <c:pt idx="179">
                  <c:v>628.58974358974365</c:v>
                </c:pt>
                <c:pt idx="180">
                  <c:v>628.58974358974365</c:v>
                </c:pt>
              </c:numCache>
            </c:numRef>
          </c:val>
          <c:smooth val="0"/>
          <c:extLst xmlns:c16r2="http://schemas.microsoft.com/office/drawing/2015/06/chart">
            <c:ext xmlns:c16="http://schemas.microsoft.com/office/drawing/2014/chart" uri="{C3380CC4-5D6E-409C-BE32-E72D297353CC}">
              <c16:uniqueId val="{00000002-DF35-A94F-9590-F00B13E3E6F7}"/>
            </c:ext>
          </c:extLst>
        </c:ser>
        <c:ser>
          <c:idx val="3"/>
          <c:order val="3"/>
          <c:tx>
            <c:strRef>
              <c:f>Sheet1!$E$1</c:f>
              <c:strCache>
                <c:ptCount val="1"/>
                <c:pt idx="0">
                  <c:v>France</c:v>
                </c:pt>
              </c:strCache>
            </c:strRef>
          </c:tx>
          <c:spPr>
            <a:ln w="38100" cap="rnd">
              <a:solidFill>
                <a:srgbClr val="00B0F0"/>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Sheet1!$E$2:$E$190</c:f>
              <c:numCache>
                <c:formatCode>0.0</c:formatCode>
                <c:ptCount val="189"/>
                <c:pt idx="0">
                  <c:v>1.2098009188361409</c:v>
                </c:pt>
                <c:pt idx="1">
                  <c:v>1.3935681470137826</c:v>
                </c:pt>
                <c:pt idx="2">
                  <c:v>1.3935681470137826</c:v>
                </c:pt>
                <c:pt idx="3">
                  <c:v>2.2664624808575806</c:v>
                </c:pt>
                <c:pt idx="4">
                  <c:v>2.2664624808575806</c:v>
                </c:pt>
                <c:pt idx="5">
                  <c:v>2.2664624808575806</c:v>
                </c:pt>
                <c:pt idx="6">
                  <c:v>3.7212863705972437</c:v>
                </c:pt>
                <c:pt idx="7">
                  <c:v>6.8912710566615623</c:v>
                </c:pt>
                <c:pt idx="8">
                  <c:v>8.6064318529862174</c:v>
                </c:pt>
                <c:pt idx="9">
                  <c:v>10.321592649310873</c:v>
                </c:pt>
                <c:pt idx="10">
                  <c:v>13.169984686064319</c:v>
                </c:pt>
                <c:pt idx="11">
                  <c:v>16.845329249617151</c:v>
                </c:pt>
                <c:pt idx="12">
                  <c:v>20.382848392036756</c:v>
                </c:pt>
                <c:pt idx="13">
                  <c:v>25.972434915773356</c:v>
                </c:pt>
                <c:pt idx="14">
                  <c:v>30.551301684532927</c:v>
                </c:pt>
                <c:pt idx="15">
                  <c:v>35.436447166921901</c:v>
                </c:pt>
                <c:pt idx="16">
                  <c:v>39.908116385911178</c:v>
                </c:pt>
                <c:pt idx="17">
                  <c:v>46.309341500765697</c:v>
                </c:pt>
                <c:pt idx="18">
                  <c:v>53.950995405819299</c:v>
                </c:pt>
                <c:pt idx="19">
                  <c:v>67.42725880551302</c:v>
                </c:pt>
                <c:pt idx="20">
                  <c:v>82.496171516079642</c:v>
                </c:pt>
                <c:pt idx="21">
                  <c:v>99.647779479326189</c:v>
                </c:pt>
                <c:pt idx="22">
                  <c:v>115.77335375191424</c:v>
                </c:pt>
                <c:pt idx="23">
                  <c:v>123.70597243491578</c:v>
                </c:pt>
                <c:pt idx="24">
                  <c:v>136.4624808575804</c:v>
                </c:pt>
                <c:pt idx="25">
                  <c:v>158.16232771822359</c:v>
                </c:pt>
                <c:pt idx="26">
                  <c:v>166.44716692189894</c:v>
                </c:pt>
                <c:pt idx="27">
                  <c:v>186.98315467075039</c:v>
                </c:pt>
                <c:pt idx="28">
                  <c:v>202.09800918836143</c:v>
                </c:pt>
                <c:pt idx="29">
                  <c:v>211.82235834609494</c:v>
                </c:pt>
                <c:pt idx="30">
                  <c:v>220.4134762633997</c:v>
                </c:pt>
                <c:pt idx="31">
                  <c:v>229.20367534456355</c:v>
                </c:pt>
                <c:pt idx="32">
                  <c:v>240.61255742725882</c:v>
                </c:pt>
                <c:pt idx="33">
                  <c:v>262.60336906584996</c:v>
                </c:pt>
                <c:pt idx="34">
                  <c:v>274.13476263399696</c:v>
                </c:pt>
                <c:pt idx="35">
                  <c:v>285.77335375191427</c:v>
                </c:pt>
                <c:pt idx="36">
                  <c:v>295.6049004594181</c:v>
                </c:pt>
                <c:pt idx="37">
                  <c:v>301.5926493108729</c:v>
                </c:pt>
                <c:pt idx="38">
                  <c:v>309.95405819295559</c:v>
                </c:pt>
                <c:pt idx="39">
                  <c:v>317.99387442572743</c:v>
                </c:pt>
                <c:pt idx="40">
                  <c:v>326.32465543644719</c:v>
                </c:pt>
                <c:pt idx="41">
                  <c:v>334.22664624808579</c:v>
                </c:pt>
                <c:pt idx="42">
                  <c:v>340.18376722817766</c:v>
                </c:pt>
                <c:pt idx="43">
                  <c:v>345.83460949464012</c:v>
                </c:pt>
                <c:pt idx="44">
                  <c:v>349.54058192955591</c:v>
                </c:pt>
                <c:pt idx="45">
                  <c:v>356.23277182235836</c:v>
                </c:pt>
                <c:pt idx="46">
                  <c:v>361.8529862174579</c:v>
                </c:pt>
                <c:pt idx="47">
                  <c:v>368.39203675344567</c:v>
                </c:pt>
                <c:pt idx="48">
                  <c:v>372.81776416539054</c:v>
                </c:pt>
                <c:pt idx="49">
                  <c:v>376.15620214395102</c:v>
                </c:pt>
                <c:pt idx="50">
                  <c:v>378.69831546707508</c:v>
                </c:pt>
                <c:pt idx="51">
                  <c:v>380.7656967840735</c:v>
                </c:pt>
                <c:pt idx="52">
                  <c:v>385.42113323124045</c:v>
                </c:pt>
                <c:pt idx="53">
                  <c:v>390.47473200612558</c:v>
                </c:pt>
                <c:pt idx="54">
                  <c:v>394.67075038284838</c:v>
                </c:pt>
                <c:pt idx="55">
                  <c:v>397.38131699846861</c:v>
                </c:pt>
                <c:pt idx="56">
                  <c:v>401.10260336906589</c:v>
                </c:pt>
                <c:pt idx="57">
                  <c:v>402.31240428790198</c:v>
                </c:pt>
                <c:pt idx="58">
                  <c:v>403.38437978560489</c:v>
                </c:pt>
                <c:pt idx="59">
                  <c:v>407.41194486983159</c:v>
                </c:pt>
                <c:pt idx="60">
                  <c:v>412.72588055130171</c:v>
                </c:pt>
                <c:pt idx="61">
                  <c:v>413.96630934150079</c:v>
                </c:pt>
                <c:pt idx="62">
                  <c:v>419.31087289433384</c:v>
                </c:pt>
                <c:pt idx="63">
                  <c:v>420.90352220520674</c:v>
                </c:pt>
                <c:pt idx="64">
                  <c:v>420.87289433384382</c:v>
                </c:pt>
                <c:pt idx="65">
                  <c:v>429.739663093415</c:v>
                </c:pt>
                <c:pt idx="66">
                  <c:v>431.74578866768763</c:v>
                </c:pt>
                <c:pt idx="67">
                  <c:v>428.42266462480859</c:v>
                </c:pt>
                <c:pt idx="68">
                  <c:v>430.0765696784074</c:v>
                </c:pt>
                <c:pt idx="69">
                  <c:v>431.34762633996939</c:v>
                </c:pt>
                <c:pt idx="70">
                  <c:v>431.34762633996939</c:v>
                </c:pt>
                <c:pt idx="71">
                  <c:v>431.34762633996939</c:v>
                </c:pt>
                <c:pt idx="72">
                  <c:v>433.6</c:v>
                </c:pt>
                <c:pt idx="73">
                  <c:v>435.02297090352221</c:v>
                </c:pt>
                <c:pt idx="74">
                  <c:v>436.14088820826953</c:v>
                </c:pt>
                <c:pt idx="75">
                  <c:v>437.15160796324659</c:v>
                </c:pt>
                <c:pt idx="76">
                  <c:v>438.14701378254216</c:v>
                </c:pt>
                <c:pt idx="77">
                  <c:v>438.94333843797858</c:v>
                </c:pt>
                <c:pt idx="78">
                  <c:v>439.8162327718224</c:v>
                </c:pt>
                <c:pt idx="79">
                  <c:v>440.29096477794798</c:v>
                </c:pt>
                <c:pt idx="80">
                  <c:v>440.71975497702914</c:v>
                </c:pt>
                <c:pt idx="81">
                  <c:v>442.3583460949464</c:v>
                </c:pt>
                <c:pt idx="82">
                  <c:v>443.59877488514547</c:v>
                </c:pt>
                <c:pt idx="83">
                  <c:v>444.25727411944871</c:v>
                </c:pt>
                <c:pt idx="84">
                  <c:v>444.96171516079636</c:v>
                </c:pt>
                <c:pt idx="85">
                  <c:v>445.43644716692194</c:v>
                </c:pt>
                <c:pt idx="86">
                  <c:v>445.63552833078103</c:v>
                </c:pt>
                <c:pt idx="87">
                  <c:v>446.44716692189894</c:v>
                </c:pt>
                <c:pt idx="88">
                  <c:v>447.73353751914243</c:v>
                </c:pt>
                <c:pt idx="89">
                  <c:v>448.08575803981626</c:v>
                </c:pt>
                <c:pt idx="90">
                  <c:v>448.49923430321593</c:v>
                </c:pt>
                <c:pt idx="91">
                  <c:v>448.92802450229709</c:v>
                </c:pt>
                <c:pt idx="92">
                  <c:v>449.29555895865241</c:v>
                </c:pt>
                <c:pt idx="93">
                  <c:v>449.40275650842267</c:v>
                </c:pt>
                <c:pt idx="94">
                  <c:v>449.84686064318532</c:v>
                </c:pt>
                <c:pt idx="95">
                  <c:v>451.51607963246556</c:v>
                </c:pt>
                <c:pt idx="96">
                  <c:v>451.94486983154673</c:v>
                </c:pt>
                <c:pt idx="97">
                  <c:v>452.37366003062789</c:v>
                </c:pt>
                <c:pt idx="98">
                  <c:v>452.58805513016847</c:v>
                </c:pt>
                <c:pt idx="99">
                  <c:v>452.80245022970905</c:v>
                </c:pt>
                <c:pt idx="100">
                  <c:v>452.89433384379788</c:v>
                </c:pt>
                <c:pt idx="101">
                  <c:v>453.21592649310873</c:v>
                </c:pt>
                <c:pt idx="102">
                  <c:v>454.08882082695254</c:v>
                </c:pt>
                <c:pt idx="103">
                  <c:v>454.22664624808579</c:v>
                </c:pt>
                <c:pt idx="104">
                  <c:v>454.51761102603371</c:v>
                </c:pt>
                <c:pt idx="105">
                  <c:v>454.90045941807045</c:v>
                </c:pt>
                <c:pt idx="106">
                  <c:v>454.88514548238902</c:v>
                </c:pt>
                <c:pt idx="107">
                  <c:v>454.88514548238902</c:v>
                </c:pt>
                <c:pt idx="108">
                  <c:v>455.37519142419603</c:v>
                </c:pt>
                <c:pt idx="109">
                  <c:v>455.8</c:v>
                </c:pt>
                <c:pt idx="110">
                  <c:v>456</c:v>
                </c:pt>
                <c:pt idx="111">
                  <c:v>456.3</c:v>
                </c:pt>
                <c:pt idx="112">
                  <c:v>456.5</c:v>
                </c:pt>
                <c:pt idx="113">
                  <c:v>456.5</c:v>
                </c:pt>
                <c:pt idx="114">
                  <c:v>456.6</c:v>
                </c:pt>
                <c:pt idx="115">
                  <c:v>456.9</c:v>
                </c:pt>
                <c:pt idx="116">
                  <c:v>457.1</c:v>
                </c:pt>
                <c:pt idx="117">
                  <c:v>457.1</c:v>
                </c:pt>
                <c:pt idx="118">
                  <c:v>457.7</c:v>
                </c:pt>
                <c:pt idx="119">
                  <c:v>458.07044410413476</c:v>
                </c:pt>
                <c:pt idx="120">
                  <c:v>458.02450229709035</c:v>
                </c:pt>
                <c:pt idx="121">
                  <c:v>458.02450229709035</c:v>
                </c:pt>
                <c:pt idx="122">
                  <c:v>458.36140888208274</c:v>
                </c:pt>
                <c:pt idx="123">
                  <c:v>458.33078101071976</c:v>
                </c:pt>
                <c:pt idx="124">
                  <c:v>459.69372128637059</c:v>
                </c:pt>
                <c:pt idx="125">
                  <c:v>459.95405819295559</c:v>
                </c:pt>
                <c:pt idx="126">
                  <c:v>460.16845329249617</c:v>
                </c:pt>
                <c:pt idx="127">
                  <c:v>460.12251148545175</c:v>
                </c:pt>
                <c:pt idx="128">
                  <c:v>460.12251148545175</c:v>
                </c:pt>
                <c:pt idx="129">
                  <c:v>460.47473200612558</c:v>
                </c:pt>
                <c:pt idx="130">
                  <c:v>460.27565084226649</c:v>
                </c:pt>
                <c:pt idx="131">
                  <c:v>460.38284839203675</c:v>
                </c:pt>
                <c:pt idx="132">
                  <c:v>460.52067381316999</c:v>
                </c:pt>
                <c:pt idx="133">
                  <c:v>460.65849923430324</c:v>
                </c:pt>
                <c:pt idx="134">
                  <c:v>460.65849923430324</c:v>
                </c:pt>
                <c:pt idx="135">
                  <c:v>460.65849923430324</c:v>
                </c:pt>
                <c:pt idx="136">
                  <c:v>460.88820826952531</c:v>
                </c:pt>
                <c:pt idx="137">
                  <c:v>461.0872894333844</c:v>
                </c:pt>
                <c:pt idx="138">
                  <c:v>461.07197549770291</c:v>
                </c:pt>
                <c:pt idx="139">
                  <c:v>461.30168453292498</c:v>
                </c:pt>
                <c:pt idx="140">
                  <c:v>461.71516079632465</c:v>
                </c:pt>
                <c:pt idx="141">
                  <c:v>461.71516079632465</c:v>
                </c:pt>
                <c:pt idx="142">
                  <c:v>461.71516079632465</c:v>
                </c:pt>
                <c:pt idx="143">
                  <c:v>461.69984686064322</c:v>
                </c:pt>
                <c:pt idx="144">
                  <c:v>462.12863705972438</c:v>
                </c:pt>
                <c:pt idx="145">
                  <c:v>462.08269525267997</c:v>
                </c:pt>
                <c:pt idx="146">
                  <c:v>462.25114854517614</c:v>
                </c:pt>
                <c:pt idx="147">
                  <c:v>462.52679938744257</c:v>
                </c:pt>
                <c:pt idx="148">
                  <c:v>462.51148545176113</c:v>
                </c:pt>
                <c:pt idx="149">
                  <c:v>462.51148545176113</c:v>
                </c:pt>
                <c:pt idx="150">
                  <c:v>462.49617151607964</c:v>
                </c:pt>
                <c:pt idx="151">
                  <c:v>462.49617151607964</c:v>
                </c:pt>
                <c:pt idx="152">
                  <c:v>463.20061255742729</c:v>
                </c:pt>
                <c:pt idx="153">
                  <c:v>463.4456355283308</c:v>
                </c:pt>
                <c:pt idx="154">
                  <c:v>463.6906584992343</c:v>
                </c:pt>
                <c:pt idx="155">
                  <c:v>463.6906584992343</c:v>
                </c:pt>
                <c:pt idx="156">
                  <c:v>463.6906584992343</c:v>
                </c:pt>
                <c:pt idx="157">
                  <c:v>464.04287901990813</c:v>
                </c:pt>
                <c:pt idx="158">
                  <c:v>464.02756508422669</c:v>
                </c:pt>
                <c:pt idx="159">
                  <c:v>464.0122511485452</c:v>
                </c:pt>
                <c:pt idx="160">
                  <c:v>464.0122511485452</c:v>
                </c:pt>
                <c:pt idx="161">
                  <c:v>465.13016845329253</c:v>
                </c:pt>
                <c:pt idx="162">
                  <c:v>465.25267993874428</c:v>
                </c:pt>
                <c:pt idx="163">
                  <c:v>465.26799387442577</c:v>
                </c:pt>
                <c:pt idx="164">
                  <c:v>465.48238897396635</c:v>
                </c:pt>
                <c:pt idx="165">
                  <c:v>465.72741194486986</c:v>
                </c:pt>
                <c:pt idx="166">
                  <c:v>465.72741194486986</c:v>
                </c:pt>
                <c:pt idx="167">
                  <c:v>466.17151607963251</c:v>
                </c:pt>
                <c:pt idx="168">
                  <c:v>466.46248085758043</c:v>
                </c:pt>
                <c:pt idx="169">
                  <c:v>466.46248085758043</c:v>
                </c:pt>
                <c:pt idx="170">
                  <c:v>466.61562021439511</c:v>
                </c:pt>
                <c:pt idx="171">
                  <c:v>466.99846860643186</c:v>
                </c:pt>
                <c:pt idx="172">
                  <c:v>467.35068912710568</c:v>
                </c:pt>
                <c:pt idx="173">
                  <c:v>467.67228177641658</c:v>
                </c:pt>
                <c:pt idx="174">
                  <c:v>467.97856049004594</c:v>
                </c:pt>
                <c:pt idx="175">
                  <c:v>468.23889739663093</c:v>
                </c:pt>
                <c:pt idx="176">
                  <c:v>468.2235834609495</c:v>
                </c:pt>
                <c:pt idx="177">
                  <c:v>468.19295558958652</c:v>
                </c:pt>
              </c:numCache>
            </c:numRef>
          </c:val>
          <c:smooth val="0"/>
          <c:extLst xmlns:c16r2="http://schemas.microsoft.com/office/drawing/2015/06/chart">
            <c:ext xmlns:c16="http://schemas.microsoft.com/office/drawing/2014/chart" uri="{C3380CC4-5D6E-409C-BE32-E72D297353CC}">
              <c16:uniqueId val="{00000003-DF35-A94F-9590-F00B13E3E6F7}"/>
            </c:ext>
          </c:extLst>
        </c:ser>
        <c:ser>
          <c:idx val="4"/>
          <c:order val="4"/>
          <c:tx>
            <c:strRef>
              <c:f>Sheet1!$F$1</c:f>
              <c:strCache>
                <c:ptCount val="1"/>
                <c:pt idx="0">
                  <c:v>Germany</c:v>
                </c:pt>
              </c:strCache>
            </c:strRef>
          </c:tx>
          <c:spPr>
            <a:ln w="38100" cap="rnd">
              <a:solidFill>
                <a:srgbClr val="00B050"/>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Sheet1!$F$2:$F$190</c:f>
              <c:numCache>
                <c:formatCode>0.0</c:formatCode>
                <c:ptCount val="189"/>
                <c:pt idx="0">
                  <c:v>1.0023866348448687</c:v>
                </c:pt>
                <c:pt idx="1">
                  <c:v>1.1217183770883055</c:v>
                </c:pt>
                <c:pt idx="2">
                  <c:v>1.467780429594272</c:v>
                </c:pt>
                <c:pt idx="3">
                  <c:v>1.8735083532219572</c:v>
                </c:pt>
                <c:pt idx="4">
                  <c:v>2.4582338902147973</c:v>
                </c:pt>
                <c:pt idx="5">
                  <c:v>3.1861575178997614</c:v>
                </c:pt>
                <c:pt idx="6">
                  <c:v>4.0811455847255376</c:v>
                </c:pt>
                <c:pt idx="7">
                  <c:v>5.1670644391408116</c:v>
                </c:pt>
                <c:pt idx="8">
                  <c:v>6.3603818615751795</c:v>
                </c:pt>
                <c:pt idx="9">
                  <c:v>7.6968973747016713</c:v>
                </c:pt>
                <c:pt idx="10">
                  <c:v>9.2482100238663492</c:v>
                </c:pt>
                <c:pt idx="11">
                  <c:v>10.978520286396181</c:v>
                </c:pt>
                <c:pt idx="12">
                  <c:v>13.210023866348449</c:v>
                </c:pt>
                <c:pt idx="13">
                  <c:v>15.214797136038186</c:v>
                </c:pt>
                <c:pt idx="14">
                  <c:v>17.231503579952268</c:v>
                </c:pt>
                <c:pt idx="15">
                  <c:v>18.902147971360382</c:v>
                </c:pt>
                <c:pt idx="16">
                  <c:v>21.599045346062052</c:v>
                </c:pt>
                <c:pt idx="17">
                  <c:v>24.057279236276852</c:v>
                </c:pt>
                <c:pt idx="18">
                  <c:v>28.031026252983295</c:v>
                </c:pt>
                <c:pt idx="19">
                  <c:v>31.109785202863964</c:v>
                </c:pt>
                <c:pt idx="20">
                  <c:v>33.019093078758949</c:v>
                </c:pt>
                <c:pt idx="21">
                  <c:v>32.649164677804301</c:v>
                </c:pt>
                <c:pt idx="22">
                  <c:v>36.062052505966591</c:v>
                </c:pt>
                <c:pt idx="23">
                  <c:v>38.114558472553703</c:v>
                </c:pt>
                <c:pt idx="24">
                  <c:v>39.307875894988065</c:v>
                </c:pt>
                <c:pt idx="25">
                  <c:v>45.393794749403341</c:v>
                </c:pt>
                <c:pt idx="26">
                  <c:v>48.353221957040574</c:v>
                </c:pt>
                <c:pt idx="27">
                  <c:v>51.933174224343681</c:v>
                </c:pt>
                <c:pt idx="28">
                  <c:v>53.21002386634845</c:v>
                </c:pt>
                <c:pt idx="29">
                  <c:v>54.725536992840098</c:v>
                </c:pt>
                <c:pt idx="30">
                  <c:v>58.019093078758949</c:v>
                </c:pt>
                <c:pt idx="31">
                  <c:v>60.059665871121723</c:v>
                </c:pt>
                <c:pt idx="32">
                  <c:v>62.995226730310264</c:v>
                </c:pt>
                <c:pt idx="33">
                  <c:v>66.527446300715994</c:v>
                </c:pt>
                <c:pt idx="34">
                  <c:v>68.735083532219576</c:v>
                </c:pt>
                <c:pt idx="35">
                  <c:v>70.131264916467785</c:v>
                </c:pt>
                <c:pt idx="36">
                  <c:v>71.312649164677808</c:v>
                </c:pt>
                <c:pt idx="37">
                  <c:v>73.102625298329357</c:v>
                </c:pt>
                <c:pt idx="38">
                  <c:v>75.346062052505971</c:v>
                </c:pt>
                <c:pt idx="39">
                  <c:v>77.171837708830552</c:v>
                </c:pt>
                <c:pt idx="40">
                  <c:v>79.033412887828163</c:v>
                </c:pt>
                <c:pt idx="41">
                  <c:v>80.381861575179002</c:v>
                </c:pt>
                <c:pt idx="42">
                  <c:v>81.288782816229116</c:v>
                </c:pt>
                <c:pt idx="43">
                  <c:v>81.933174224343674</c:v>
                </c:pt>
                <c:pt idx="44">
                  <c:v>83.448687350835328</c:v>
                </c:pt>
                <c:pt idx="45">
                  <c:v>83.448687350835328</c:v>
                </c:pt>
                <c:pt idx="46">
                  <c:v>86.813842482100242</c:v>
                </c:pt>
                <c:pt idx="47">
                  <c:v>88.21002386634845</c:v>
                </c:pt>
                <c:pt idx="48">
                  <c:v>89.618138424821012</c:v>
                </c:pt>
                <c:pt idx="49">
                  <c:v>90.083532219570415</c:v>
                </c:pt>
                <c:pt idx="50">
                  <c:v>90.322195704057279</c:v>
                </c:pt>
                <c:pt idx="51">
                  <c:v>91.420047732696901</c:v>
                </c:pt>
                <c:pt idx="52">
                  <c:v>92.338902147971368</c:v>
                </c:pt>
                <c:pt idx="53">
                  <c:v>93.806682577565638</c:v>
                </c:pt>
                <c:pt idx="54">
                  <c:v>94.081145584725533</c:v>
                </c:pt>
                <c:pt idx="55">
                  <c:v>94.23627684964201</c:v>
                </c:pt>
                <c:pt idx="56">
                  <c:v>94.725536992840105</c:v>
                </c:pt>
                <c:pt idx="57">
                  <c:v>95.011933174224353</c:v>
                </c:pt>
                <c:pt idx="58">
                  <c:v>95.501193317422434</c:v>
                </c:pt>
                <c:pt idx="59">
                  <c:v>96.43198090692124</c:v>
                </c:pt>
                <c:pt idx="60">
                  <c:v>97.183770883054891</c:v>
                </c:pt>
                <c:pt idx="61">
                  <c:v>97.887828162291171</c:v>
                </c:pt>
                <c:pt idx="62">
                  <c:v>98.186157517899758</c:v>
                </c:pt>
                <c:pt idx="63">
                  <c:v>98.186157517899758</c:v>
                </c:pt>
                <c:pt idx="64">
                  <c:v>98.579952267303099</c:v>
                </c:pt>
                <c:pt idx="65">
                  <c:v>98.8</c:v>
                </c:pt>
                <c:pt idx="66">
                  <c:v>99.152744630071609</c:v>
                </c:pt>
                <c:pt idx="67">
                  <c:v>99.90453460620526</c:v>
                </c:pt>
                <c:pt idx="68">
                  <c:v>100.5727923627685</c:v>
                </c:pt>
                <c:pt idx="69">
                  <c:v>101.07398568019093</c:v>
                </c:pt>
                <c:pt idx="70">
                  <c:v>101.47971360381862</c:v>
                </c:pt>
                <c:pt idx="71">
                  <c:v>101.78997613365155</c:v>
                </c:pt>
                <c:pt idx="72">
                  <c:v>101.909307875895</c:v>
                </c:pt>
                <c:pt idx="73">
                  <c:v>102.08830548926015</c:v>
                </c:pt>
                <c:pt idx="74">
                  <c:v>102.18377088305489</c:v>
                </c:pt>
                <c:pt idx="75">
                  <c:v>102.64916467780429</c:v>
                </c:pt>
                <c:pt idx="76">
                  <c:v>103.04295942720763</c:v>
                </c:pt>
                <c:pt idx="77">
                  <c:v>103.31742243436754</c:v>
                </c:pt>
                <c:pt idx="78">
                  <c:v>103.4964200477327</c:v>
                </c:pt>
                <c:pt idx="79">
                  <c:v>103.63961813842482</c:v>
                </c:pt>
                <c:pt idx="80">
                  <c:v>103.75894988066825</c:v>
                </c:pt>
                <c:pt idx="81">
                  <c:v>104.24821002386635</c:v>
                </c:pt>
                <c:pt idx="82">
                  <c:v>104.43914081145586</c:v>
                </c:pt>
                <c:pt idx="83">
                  <c:v>104.67780429594272</c:v>
                </c:pt>
                <c:pt idx="84">
                  <c:v>104.80906921241051</c:v>
                </c:pt>
                <c:pt idx="85">
                  <c:v>104.92840095465394</c:v>
                </c:pt>
                <c:pt idx="86">
                  <c:v>105.02386634844869</c:v>
                </c:pt>
                <c:pt idx="87">
                  <c:v>105.09546539379475</c:v>
                </c:pt>
                <c:pt idx="88">
                  <c:v>105.25059665871122</c:v>
                </c:pt>
                <c:pt idx="89">
                  <c:v>105.62052505966588</c:v>
                </c:pt>
                <c:pt idx="90">
                  <c:v>105.90692124105013</c:v>
                </c:pt>
                <c:pt idx="91">
                  <c:v>106.05011933174225</c:v>
                </c:pt>
                <c:pt idx="92">
                  <c:v>106.14558472553699</c:v>
                </c:pt>
                <c:pt idx="93">
                  <c:v>106.14558472553699</c:v>
                </c:pt>
                <c:pt idx="94">
                  <c:v>106.19331742243438</c:v>
                </c:pt>
                <c:pt idx="95">
                  <c:v>106.37231503579953</c:v>
                </c:pt>
                <c:pt idx="96">
                  <c:v>106.53937947494033</c:v>
                </c:pt>
                <c:pt idx="97">
                  <c:v>106.68257756563246</c:v>
                </c:pt>
                <c:pt idx="98">
                  <c:v>106.98090692124106</c:v>
                </c:pt>
                <c:pt idx="99">
                  <c:v>107.01670644391409</c:v>
                </c:pt>
                <c:pt idx="100">
                  <c:v>107.01670644391409</c:v>
                </c:pt>
                <c:pt idx="101">
                  <c:v>107.11217183770883</c:v>
                </c:pt>
                <c:pt idx="102">
                  <c:v>107.27923627684964</c:v>
                </c:pt>
                <c:pt idx="103">
                  <c:v>107.33890214797137</c:v>
                </c:pt>
                <c:pt idx="104">
                  <c:v>107.47016706443914</c:v>
                </c:pt>
                <c:pt idx="105">
                  <c:v>107.51789976133652</c:v>
                </c:pt>
                <c:pt idx="106">
                  <c:v>107.63723150357995</c:v>
                </c:pt>
                <c:pt idx="107">
                  <c:v>107.67303102625299</c:v>
                </c:pt>
                <c:pt idx="108">
                  <c:v>107.66109785202865</c:v>
                </c:pt>
                <c:pt idx="109">
                  <c:v>107.8</c:v>
                </c:pt>
                <c:pt idx="110">
                  <c:v>107.9</c:v>
                </c:pt>
                <c:pt idx="111">
                  <c:v>108.1</c:v>
                </c:pt>
                <c:pt idx="112">
                  <c:v>108.2</c:v>
                </c:pt>
                <c:pt idx="113">
                  <c:v>108.2</c:v>
                </c:pt>
                <c:pt idx="114">
                  <c:v>108.2</c:v>
                </c:pt>
                <c:pt idx="115">
                  <c:v>108.3</c:v>
                </c:pt>
                <c:pt idx="116">
                  <c:v>108.3</c:v>
                </c:pt>
                <c:pt idx="117">
                  <c:v>108.4</c:v>
                </c:pt>
                <c:pt idx="118">
                  <c:v>108.4</c:v>
                </c:pt>
                <c:pt idx="119">
                  <c:v>108.44868735083533</c:v>
                </c:pt>
                <c:pt idx="120">
                  <c:v>108.48448687350836</c:v>
                </c:pt>
                <c:pt idx="121">
                  <c:v>108.4964200477327</c:v>
                </c:pt>
                <c:pt idx="122">
                  <c:v>108.52028639618139</c:v>
                </c:pt>
                <c:pt idx="123">
                  <c:v>108.5799522673031</c:v>
                </c:pt>
                <c:pt idx="124">
                  <c:v>108.61575178997614</c:v>
                </c:pt>
                <c:pt idx="125">
                  <c:v>108.71121718377088</c:v>
                </c:pt>
                <c:pt idx="126">
                  <c:v>108.83054892601433</c:v>
                </c:pt>
                <c:pt idx="127">
                  <c:v>108.8782816229117</c:v>
                </c:pt>
                <c:pt idx="128">
                  <c:v>108.8782816229117</c:v>
                </c:pt>
                <c:pt idx="129">
                  <c:v>108.89021479713604</c:v>
                </c:pt>
                <c:pt idx="130">
                  <c:v>108.9618138424821</c:v>
                </c:pt>
                <c:pt idx="131">
                  <c:v>109.00954653937949</c:v>
                </c:pt>
                <c:pt idx="132">
                  <c:v>109.11694510739858</c:v>
                </c:pt>
                <c:pt idx="133">
                  <c:v>109.15274463007161</c:v>
                </c:pt>
                <c:pt idx="134">
                  <c:v>109.23627684964201</c:v>
                </c:pt>
                <c:pt idx="135">
                  <c:v>109.23627684964201</c:v>
                </c:pt>
                <c:pt idx="136">
                  <c:v>109.23627684964201</c:v>
                </c:pt>
                <c:pt idx="137">
                  <c:v>109.3436754176611</c:v>
                </c:pt>
                <c:pt idx="138">
                  <c:v>109.5346062052506</c:v>
                </c:pt>
                <c:pt idx="139">
                  <c:v>109.55847255369929</c:v>
                </c:pt>
                <c:pt idx="140">
                  <c:v>109.72553699284011</c:v>
                </c:pt>
                <c:pt idx="141">
                  <c:v>109.79713603818617</c:v>
                </c:pt>
                <c:pt idx="142">
                  <c:v>109.80906921241051</c:v>
                </c:pt>
                <c:pt idx="143">
                  <c:v>109.82100238663485</c:v>
                </c:pt>
                <c:pt idx="144">
                  <c:v>109.88066825775657</c:v>
                </c:pt>
                <c:pt idx="145">
                  <c:v>109.94033412887829</c:v>
                </c:pt>
                <c:pt idx="146">
                  <c:v>109.98806682577566</c:v>
                </c:pt>
                <c:pt idx="147">
                  <c:v>110.14319809069212</c:v>
                </c:pt>
                <c:pt idx="148">
                  <c:v>110.20286396181385</c:v>
                </c:pt>
                <c:pt idx="149">
                  <c:v>110.20286396181385</c:v>
                </c:pt>
                <c:pt idx="150">
                  <c:v>110.21479713603819</c:v>
                </c:pt>
                <c:pt idx="151">
                  <c:v>110.27446300715991</c:v>
                </c:pt>
                <c:pt idx="152">
                  <c:v>110.36992840095466</c:v>
                </c:pt>
                <c:pt idx="153">
                  <c:v>110.53699284009546</c:v>
                </c:pt>
                <c:pt idx="154">
                  <c:v>110.5727923627685</c:v>
                </c:pt>
                <c:pt idx="155">
                  <c:v>110.64439140811456</c:v>
                </c:pt>
                <c:pt idx="156">
                  <c:v>110.68019093078759</c:v>
                </c:pt>
                <c:pt idx="157">
                  <c:v>110.69212410501194</c:v>
                </c:pt>
                <c:pt idx="158">
                  <c:v>110.75178997613365</c:v>
                </c:pt>
                <c:pt idx="159">
                  <c:v>110.79952267303103</c:v>
                </c:pt>
                <c:pt idx="160">
                  <c:v>110.85918854415274</c:v>
                </c:pt>
                <c:pt idx="161">
                  <c:v>110.85918854415274</c:v>
                </c:pt>
                <c:pt idx="162">
                  <c:v>110.96658711217184</c:v>
                </c:pt>
                <c:pt idx="163">
                  <c:v>110.97852028639619</c:v>
                </c:pt>
                <c:pt idx="164">
                  <c:v>111.01431980906922</c:v>
                </c:pt>
                <c:pt idx="165">
                  <c:v>111.06205250596659</c:v>
                </c:pt>
                <c:pt idx="166">
                  <c:v>111.24105011933175</c:v>
                </c:pt>
                <c:pt idx="167">
                  <c:v>111.24105011933175</c:v>
                </c:pt>
                <c:pt idx="168">
                  <c:v>111.30071599045347</c:v>
                </c:pt>
                <c:pt idx="169">
                  <c:v>111.32458233890215</c:v>
                </c:pt>
                <c:pt idx="170">
                  <c:v>111.3365155131265</c:v>
                </c:pt>
              </c:numCache>
            </c:numRef>
          </c:val>
          <c:smooth val="0"/>
          <c:extLst xmlns:c16r2="http://schemas.microsoft.com/office/drawing/2015/06/chart">
            <c:ext xmlns:c16="http://schemas.microsoft.com/office/drawing/2014/chart" uri="{C3380CC4-5D6E-409C-BE32-E72D297353CC}">
              <c16:uniqueId val="{00000004-DF35-A94F-9590-F00B13E3E6F7}"/>
            </c:ext>
          </c:extLst>
        </c:ser>
        <c:ser>
          <c:idx val="5"/>
          <c:order val="5"/>
          <c:tx>
            <c:strRef>
              <c:f>Sheet1!$G$1</c:f>
              <c:strCache>
                <c:ptCount val="1"/>
                <c:pt idx="0">
                  <c:v>UK</c:v>
                </c:pt>
              </c:strCache>
            </c:strRef>
          </c:tx>
          <c:spPr>
            <a:ln w="38100" cap="rnd">
              <a:solidFill>
                <a:srgbClr val="0070C0"/>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Sheet1!$G$2:$G$190</c:f>
              <c:numCache>
                <c:formatCode>0.0</c:formatCode>
                <c:ptCount val="189"/>
                <c:pt idx="0">
                  <c:v>0.95729013254786444</c:v>
                </c:pt>
                <c:pt idx="1">
                  <c:v>1.1929307805596465</c:v>
                </c:pt>
                <c:pt idx="2">
                  <c:v>1.6936671575846831</c:v>
                </c:pt>
                <c:pt idx="3">
                  <c:v>2.3269513991163473</c:v>
                </c:pt>
                <c:pt idx="4">
                  <c:v>2.8571428571428568</c:v>
                </c:pt>
                <c:pt idx="5">
                  <c:v>3.6818851251840941</c:v>
                </c:pt>
                <c:pt idx="6">
                  <c:v>4.1973490427098668</c:v>
                </c:pt>
                <c:pt idx="7">
                  <c:v>5.2871870397643592</c:v>
                </c:pt>
                <c:pt idx="8">
                  <c:v>7.4815905743740787</c:v>
                </c:pt>
                <c:pt idx="9">
                  <c:v>10.220913107511045</c:v>
                </c:pt>
                <c:pt idx="10">
                  <c:v>12.916053019145801</c:v>
                </c:pt>
                <c:pt idx="11">
                  <c:v>17.098674521354933</c:v>
                </c:pt>
                <c:pt idx="12">
                  <c:v>21.428571428571427</c:v>
                </c:pt>
                <c:pt idx="13">
                  <c:v>24.580265095729011</c:v>
                </c:pt>
                <c:pt idx="14">
                  <c:v>30.088365243004414</c:v>
                </c:pt>
                <c:pt idx="15">
                  <c:v>35.714285714285708</c:v>
                </c:pt>
                <c:pt idx="16">
                  <c:v>45.581737849779081</c:v>
                </c:pt>
                <c:pt idx="17">
                  <c:v>55.184094256259201</c:v>
                </c:pt>
                <c:pt idx="18">
                  <c:v>65.699558173784979</c:v>
                </c:pt>
                <c:pt idx="19">
                  <c:v>76.892488954344614</c:v>
                </c:pt>
                <c:pt idx="20">
                  <c:v>86.37702503681885</c:v>
                </c:pt>
                <c:pt idx="21">
                  <c:v>94.742268041237111</c:v>
                </c:pt>
                <c:pt idx="22">
                  <c:v>110.02945508100146</c:v>
                </c:pt>
                <c:pt idx="23">
                  <c:v>125.25773195876288</c:v>
                </c:pt>
                <c:pt idx="24">
                  <c:v>141.50220913107509</c:v>
                </c:pt>
                <c:pt idx="25">
                  <c:v>158.46833578792339</c:v>
                </c:pt>
                <c:pt idx="26">
                  <c:v>170.82474226804123</c:v>
                </c:pt>
                <c:pt idx="27">
                  <c:v>180.92783505154637</c:v>
                </c:pt>
                <c:pt idx="28">
                  <c:v>191.88512518409425</c:v>
                </c:pt>
                <c:pt idx="29">
                  <c:v>207.26067746686303</c:v>
                </c:pt>
                <c:pt idx="30">
                  <c:v>219.66126656848306</c:v>
                </c:pt>
                <c:pt idx="31">
                  <c:v>234.81590574374079</c:v>
                </c:pt>
                <c:pt idx="32">
                  <c:v>248.58615611192928</c:v>
                </c:pt>
                <c:pt idx="33">
                  <c:v>265.00736377025032</c:v>
                </c:pt>
                <c:pt idx="34">
                  <c:v>272.34167893961705</c:v>
                </c:pt>
                <c:pt idx="35">
                  <c:v>280.5743740795287</c:v>
                </c:pt>
                <c:pt idx="36">
                  <c:v>297.83505154639175</c:v>
                </c:pt>
                <c:pt idx="37">
                  <c:v>310.16200294550805</c:v>
                </c:pt>
                <c:pt idx="38">
                  <c:v>320.86892488954339</c:v>
                </c:pt>
                <c:pt idx="39">
                  <c:v>335.67010309278345</c:v>
                </c:pt>
                <c:pt idx="40">
                  <c:v>348.08541973490424</c:v>
                </c:pt>
                <c:pt idx="41">
                  <c:v>354.27098674521352</c:v>
                </c:pt>
                <c:pt idx="42">
                  <c:v>359.24889543446244</c:v>
                </c:pt>
                <c:pt idx="43">
                  <c:v>372.63622974963175</c:v>
                </c:pt>
                <c:pt idx="44">
                  <c:v>384.34462444771719</c:v>
                </c:pt>
                <c:pt idx="45">
                  <c:v>394.27098674521352</c:v>
                </c:pt>
                <c:pt idx="46">
                  <c:v>405.15463917525767</c:v>
                </c:pt>
                <c:pt idx="47">
                  <c:v>414.30044182621498</c:v>
                </c:pt>
                <c:pt idx="48">
                  <c:v>418.93961708394693</c:v>
                </c:pt>
                <c:pt idx="49">
                  <c:v>423.18114874815905</c:v>
                </c:pt>
                <c:pt idx="50">
                  <c:v>433.38733431516931</c:v>
                </c:pt>
                <c:pt idx="51">
                  <c:v>442.94550810014726</c:v>
                </c:pt>
                <c:pt idx="52">
                  <c:v>450.88365243004415</c:v>
                </c:pt>
                <c:pt idx="53">
                  <c:v>460.10309278350513</c:v>
                </c:pt>
                <c:pt idx="54">
                  <c:v>465.19882179675989</c:v>
                </c:pt>
                <c:pt idx="55">
                  <c:v>469.14580265095725</c:v>
                </c:pt>
                <c:pt idx="56">
                  <c:v>472.23858615611186</c:v>
                </c:pt>
                <c:pt idx="57">
                  <c:v>481.4727540500736</c:v>
                </c:pt>
                <c:pt idx="58">
                  <c:v>488.74815905743736</c:v>
                </c:pt>
                <c:pt idx="59">
                  <c:v>495.05154639175254</c:v>
                </c:pt>
                <c:pt idx="60">
                  <c:v>500.70692194403529</c:v>
                </c:pt>
                <c:pt idx="61">
                  <c:v>507.59941089837992</c:v>
                </c:pt>
                <c:pt idx="62">
                  <c:v>510.10309278350513</c:v>
                </c:pt>
                <c:pt idx="63">
                  <c:v>512.45949926362289</c:v>
                </c:pt>
                <c:pt idx="64">
                  <c:v>520.48600883652421</c:v>
                </c:pt>
                <c:pt idx="65">
                  <c:v>525.83210603829161</c:v>
                </c:pt>
                <c:pt idx="66">
                  <c:v>530.81001472754042</c:v>
                </c:pt>
                <c:pt idx="67">
                  <c:v>535.97938144329896</c:v>
                </c:pt>
                <c:pt idx="68">
                  <c:v>535.97938144329896</c:v>
                </c:pt>
                <c:pt idx="69">
                  <c:v>540.13254786450659</c:v>
                </c:pt>
                <c:pt idx="70">
                  <c:v>541.9</c:v>
                </c:pt>
                <c:pt idx="71">
                  <c:v>543.65243004418255</c:v>
                </c:pt>
                <c:pt idx="72">
                  <c:v>545.62592047128123</c:v>
                </c:pt>
                <c:pt idx="73">
                  <c:v>551.69366715758463</c:v>
                </c:pt>
                <c:pt idx="74">
                  <c:v>557.2459499263623</c:v>
                </c:pt>
                <c:pt idx="75">
                  <c:v>562.01767304860084</c:v>
                </c:pt>
                <c:pt idx="76">
                  <c:v>565.18409425625919</c:v>
                </c:pt>
                <c:pt idx="77">
                  <c:v>566.84830633284241</c:v>
                </c:pt>
                <c:pt idx="78">
                  <c:v>575.03681885125184</c:v>
                </c:pt>
                <c:pt idx="79">
                  <c:v>579.80854197349038</c:v>
                </c:pt>
                <c:pt idx="80">
                  <c:v>585.09572901325475</c:v>
                </c:pt>
                <c:pt idx="81">
                  <c:v>587.68777614138435</c:v>
                </c:pt>
                <c:pt idx="82">
                  <c:v>592.94550810014721</c:v>
                </c:pt>
                <c:pt idx="83">
                  <c:v>595.94992636229745</c:v>
                </c:pt>
                <c:pt idx="84">
                  <c:v>597.08394698085419</c:v>
                </c:pt>
                <c:pt idx="85">
                  <c:v>597.89396170839461</c:v>
                </c:pt>
                <c:pt idx="86">
                  <c:v>602.10603829160527</c:v>
                </c:pt>
                <c:pt idx="87">
                  <c:v>605.71428571428567</c:v>
                </c:pt>
                <c:pt idx="88">
                  <c:v>607.93814432989689</c:v>
                </c:pt>
                <c:pt idx="89">
                  <c:v>610.91310751104561</c:v>
                </c:pt>
                <c:pt idx="90">
                  <c:v>613.57879234167888</c:v>
                </c:pt>
                <c:pt idx="91">
                  <c:v>614.10898379970536</c:v>
                </c:pt>
                <c:pt idx="92">
                  <c:v>614.66863033873335</c:v>
                </c:pt>
                <c:pt idx="93">
                  <c:v>618.10014727540499</c:v>
                </c:pt>
                <c:pt idx="94">
                  <c:v>620.81001472754042</c:v>
                </c:pt>
                <c:pt idx="95">
                  <c:v>622.79823269513986</c:v>
                </c:pt>
                <c:pt idx="96">
                  <c:v>625.34609720176729</c:v>
                </c:pt>
                <c:pt idx="97">
                  <c:v>627.23122238586154</c:v>
                </c:pt>
                <c:pt idx="98">
                  <c:v>627.86450662739321</c:v>
                </c:pt>
                <c:pt idx="99">
                  <c:v>628.08541973490424</c:v>
                </c:pt>
                <c:pt idx="100">
                  <c:v>632.20913107511035</c:v>
                </c:pt>
                <c:pt idx="101">
                  <c:v>634.47717231222384</c:v>
                </c:pt>
                <c:pt idx="102">
                  <c:v>636.67157584683355</c:v>
                </c:pt>
                <c:pt idx="103">
                  <c:v>639.38144329896897</c:v>
                </c:pt>
                <c:pt idx="104">
                  <c:v>640.85419734904269</c:v>
                </c:pt>
                <c:pt idx="105">
                  <c:v>641.38438880706917</c:v>
                </c:pt>
                <c:pt idx="106">
                  <c:v>641.75257731958754</c:v>
                </c:pt>
                <c:pt idx="107">
                  <c:v>644.03534609720168</c:v>
                </c:pt>
                <c:pt idx="108">
                  <c:v>646.62739322533128</c:v>
                </c:pt>
                <c:pt idx="109">
                  <c:v>647.9</c:v>
                </c:pt>
                <c:pt idx="110">
                  <c:v>649.9</c:v>
                </c:pt>
                <c:pt idx="111">
                  <c:v>650.9</c:v>
                </c:pt>
                <c:pt idx="112">
                  <c:v>651.29999999999995</c:v>
                </c:pt>
                <c:pt idx="113">
                  <c:v>651.5</c:v>
                </c:pt>
                <c:pt idx="114">
                  <c:v>653.79999999999995</c:v>
                </c:pt>
                <c:pt idx="115">
                  <c:v>655.6</c:v>
                </c:pt>
                <c:pt idx="116">
                  <c:v>656.9</c:v>
                </c:pt>
                <c:pt idx="117">
                  <c:v>657.6</c:v>
                </c:pt>
                <c:pt idx="118">
                  <c:v>659.8</c:v>
                </c:pt>
                <c:pt idx="119">
                  <c:v>660.07363770250367</c:v>
                </c:pt>
                <c:pt idx="120">
                  <c:v>660.23564064801178</c:v>
                </c:pt>
                <c:pt idx="121">
                  <c:v>662.26804123711338</c:v>
                </c:pt>
                <c:pt idx="122">
                  <c:v>663.51988217967596</c:v>
                </c:pt>
                <c:pt idx="123">
                  <c:v>664.49189985272449</c:v>
                </c:pt>
                <c:pt idx="124">
                  <c:v>666.17083946980847</c:v>
                </c:pt>
                <c:pt idx="125">
                  <c:v>666.75994108983798</c:v>
                </c:pt>
                <c:pt idx="126">
                  <c:v>667.15758468335787</c:v>
                </c:pt>
                <c:pt idx="127">
                  <c:v>667.33431516936662</c:v>
                </c:pt>
                <c:pt idx="128">
                  <c:v>668.95434462444769</c:v>
                </c:pt>
                <c:pt idx="129">
                  <c:v>670.11782032400583</c:v>
                </c:pt>
                <c:pt idx="130">
                  <c:v>670.89837997054485</c:v>
                </c:pt>
                <c:pt idx="131">
                  <c:v>672.70986745213543</c:v>
                </c:pt>
                <c:pt idx="132">
                  <c:v>673.60824742268039</c:v>
                </c:pt>
                <c:pt idx="133">
                  <c:v>673.81443298969066</c:v>
                </c:pt>
                <c:pt idx="134">
                  <c:v>673.91752577319585</c:v>
                </c:pt>
                <c:pt idx="135">
                  <c:v>675.67010309278339</c:v>
                </c:pt>
                <c:pt idx="136">
                  <c:v>676.89248895434457</c:v>
                </c:pt>
                <c:pt idx="137">
                  <c:v>677.45213549337257</c:v>
                </c:pt>
                <c:pt idx="138">
                  <c:v>679.21944035346087</c:v>
                </c:pt>
                <c:pt idx="139">
                  <c:v>680.30927835051546</c:v>
                </c:pt>
                <c:pt idx="140">
                  <c:v>680.42709867452129</c:v>
                </c:pt>
                <c:pt idx="141">
                  <c:v>680.55964653902788</c:v>
                </c:pt>
                <c:pt idx="142">
                  <c:v>680.83946980854193</c:v>
                </c:pt>
                <c:pt idx="143">
                  <c:v>682.82768777614137</c:v>
                </c:pt>
                <c:pt idx="144">
                  <c:v>683.54933726067736</c:v>
                </c:pt>
                <c:pt idx="145">
                  <c:v>684.99263622974956</c:v>
                </c:pt>
                <c:pt idx="146">
                  <c:v>685.8026509572901</c:v>
                </c:pt>
                <c:pt idx="147">
                  <c:v>685.92047128129593</c:v>
                </c:pt>
                <c:pt idx="148">
                  <c:v>685.21354933726059</c:v>
                </c:pt>
                <c:pt idx="149">
                  <c:v>686.73048600883646</c:v>
                </c:pt>
                <c:pt idx="150">
                  <c:v>687.86450662739321</c:v>
                </c:pt>
                <c:pt idx="151">
                  <c:v>687.86450662739321</c:v>
                </c:pt>
                <c:pt idx="152">
                  <c:v>687.86450662739321</c:v>
                </c:pt>
                <c:pt idx="153">
                  <c:v>687.86450662739321</c:v>
                </c:pt>
                <c:pt idx="154">
                  <c:v>687.86450662739321</c:v>
                </c:pt>
                <c:pt idx="155">
                  <c:v>609.26362297496314</c:v>
                </c:pt>
                <c:pt idx="156">
                  <c:v>609.44035346097201</c:v>
                </c:pt>
                <c:pt idx="157">
                  <c:v>609.67599410898379</c:v>
                </c:pt>
                <c:pt idx="158">
                  <c:v>609.76435935198822</c:v>
                </c:pt>
                <c:pt idx="159">
                  <c:v>609.79381443298962</c:v>
                </c:pt>
                <c:pt idx="160">
                  <c:v>610.05891016200292</c:v>
                </c:pt>
                <c:pt idx="161">
                  <c:v>610.14727540500735</c:v>
                </c:pt>
                <c:pt idx="162">
                  <c:v>610.20618556701027</c:v>
                </c:pt>
                <c:pt idx="163">
                  <c:v>610.44182621502205</c:v>
                </c:pt>
                <c:pt idx="164">
                  <c:v>610.67746686303383</c:v>
                </c:pt>
                <c:pt idx="165">
                  <c:v>610.85419734904269</c:v>
                </c:pt>
                <c:pt idx="166">
                  <c:v>610.98674521354928</c:v>
                </c:pt>
                <c:pt idx="167">
                  <c:v>611.16347569955815</c:v>
                </c:pt>
                <c:pt idx="168">
                  <c:v>611.17820324005891</c:v>
                </c:pt>
                <c:pt idx="169">
                  <c:v>611.20765832106031</c:v>
                </c:pt>
                <c:pt idx="170">
                  <c:v>611.25184094256258</c:v>
                </c:pt>
                <c:pt idx="171">
                  <c:v>611.39911634756993</c:v>
                </c:pt>
                <c:pt idx="172">
                  <c:v>611.59057437407944</c:v>
                </c:pt>
                <c:pt idx="173">
                  <c:v>611.73784977908679</c:v>
                </c:pt>
                <c:pt idx="174">
                  <c:v>611.91458026509565</c:v>
                </c:pt>
                <c:pt idx="175">
                  <c:v>611.94403534609717</c:v>
                </c:pt>
              </c:numCache>
            </c:numRef>
          </c:val>
          <c:smooth val="0"/>
          <c:extLst xmlns:c16r2="http://schemas.microsoft.com/office/drawing/2015/06/chart">
            <c:ext xmlns:c16="http://schemas.microsoft.com/office/drawing/2014/chart" uri="{C3380CC4-5D6E-409C-BE32-E72D297353CC}">
              <c16:uniqueId val="{00000005-DF35-A94F-9590-F00B13E3E6F7}"/>
            </c:ext>
          </c:extLst>
        </c:ser>
        <c:ser>
          <c:idx val="6"/>
          <c:order val="6"/>
          <c:tx>
            <c:strRef>
              <c:f>Sheet1!$H$1</c:f>
              <c:strCache>
                <c:ptCount val="1"/>
                <c:pt idx="0">
                  <c:v>US</c:v>
                </c:pt>
              </c:strCache>
            </c:strRef>
          </c:tx>
          <c:spPr>
            <a:ln w="38100" cap="rnd">
              <a:solidFill>
                <a:srgbClr val="FF0000"/>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Sheet1!$H$2:$H$190</c:f>
              <c:numCache>
                <c:formatCode>0.0</c:formatCode>
                <c:ptCount val="189"/>
                <c:pt idx="0">
                  <c:v>1.054380664652568</c:v>
                </c:pt>
                <c:pt idx="1">
                  <c:v>1.3353474320241692</c:v>
                </c:pt>
                <c:pt idx="2">
                  <c:v>1.7703927492447129</c:v>
                </c:pt>
                <c:pt idx="3">
                  <c:v>2.3746223564954683</c:v>
                </c:pt>
                <c:pt idx="4">
                  <c:v>3.0453172205438066</c:v>
                </c:pt>
                <c:pt idx="5">
                  <c:v>3.97583081570997</c:v>
                </c:pt>
                <c:pt idx="6">
                  <c:v>5.214501510574018</c:v>
                </c:pt>
                <c:pt idx="7">
                  <c:v>6.8429003021148036</c:v>
                </c:pt>
                <c:pt idx="8">
                  <c:v>8.2507552870090635</c:v>
                </c:pt>
                <c:pt idx="9">
                  <c:v>10.332326283987916</c:v>
                </c:pt>
                <c:pt idx="10">
                  <c:v>12.66465256797583</c:v>
                </c:pt>
                <c:pt idx="11">
                  <c:v>16.214501510574017</c:v>
                </c:pt>
                <c:pt idx="12">
                  <c:v>19.640483383685801</c:v>
                </c:pt>
                <c:pt idx="13">
                  <c:v>23.930513595166165</c:v>
                </c:pt>
                <c:pt idx="14">
                  <c:v>27.933534743202419</c:v>
                </c:pt>
                <c:pt idx="15">
                  <c:v>32.794561933534744</c:v>
                </c:pt>
                <c:pt idx="16">
                  <c:v>37.38670694864048</c:v>
                </c:pt>
                <c:pt idx="17">
                  <c:v>41.975830815709969</c:v>
                </c:pt>
                <c:pt idx="18">
                  <c:v>48.915407854984892</c:v>
                </c:pt>
                <c:pt idx="19">
                  <c:v>55.196374622356494</c:v>
                </c:pt>
                <c:pt idx="20">
                  <c:v>61.19335347432024</c:v>
                </c:pt>
                <c:pt idx="21">
                  <c:v>67.471299093655588</c:v>
                </c:pt>
                <c:pt idx="22">
                  <c:v>73.540785498489427</c:v>
                </c:pt>
                <c:pt idx="23">
                  <c:v>78.809667673716007</c:v>
                </c:pt>
                <c:pt idx="24">
                  <c:v>84.199395770392755</c:v>
                </c:pt>
                <c:pt idx="25">
                  <c:v>91.42598187311178</c:v>
                </c:pt>
                <c:pt idx="26">
                  <c:v>98.894259818731115</c:v>
                </c:pt>
                <c:pt idx="27">
                  <c:v>105.21752265861028</c:v>
                </c:pt>
                <c:pt idx="28">
                  <c:v>113.02416918429003</c:v>
                </c:pt>
                <c:pt idx="29">
                  <c:v>120.09969788519638</c:v>
                </c:pt>
                <c:pt idx="30">
                  <c:v>123.70090634441088</c:v>
                </c:pt>
                <c:pt idx="31">
                  <c:v>128.87915407854985</c:v>
                </c:pt>
                <c:pt idx="32">
                  <c:v>136.21148036253777</c:v>
                </c:pt>
                <c:pt idx="33">
                  <c:v>143.23867069486406</c:v>
                </c:pt>
                <c:pt idx="34">
                  <c:v>150.22356495468279</c:v>
                </c:pt>
                <c:pt idx="35">
                  <c:v>155.5679758308157</c:v>
                </c:pt>
                <c:pt idx="36">
                  <c:v>162.40181268882176</c:v>
                </c:pt>
                <c:pt idx="37">
                  <c:v>165.8036253776435</c:v>
                </c:pt>
                <c:pt idx="38">
                  <c:v>169.84592145015105</c:v>
                </c:pt>
                <c:pt idx="39">
                  <c:v>176.29909365558913</c:v>
                </c:pt>
                <c:pt idx="40">
                  <c:v>184.19033232628399</c:v>
                </c:pt>
                <c:pt idx="41">
                  <c:v>190.32024169184291</c:v>
                </c:pt>
                <c:pt idx="42">
                  <c:v>196.20241691842901</c:v>
                </c:pt>
                <c:pt idx="43">
                  <c:v>200.51057401812687</c:v>
                </c:pt>
                <c:pt idx="44">
                  <c:v>204.47734138972811</c:v>
                </c:pt>
                <c:pt idx="45">
                  <c:v>208.22356495468279</c:v>
                </c:pt>
                <c:pt idx="46">
                  <c:v>214.69486404833836</c:v>
                </c:pt>
                <c:pt idx="47">
                  <c:v>221.91842900302115</c:v>
                </c:pt>
                <c:pt idx="48">
                  <c:v>228.58610271903322</c:v>
                </c:pt>
                <c:pt idx="49">
                  <c:v>233.17220543806647</c:v>
                </c:pt>
                <c:pt idx="50">
                  <c:v>238.05135951661632</c:v>
                </c:pt>
                <c:pt idx="51">
                  <c:v>240.25981873111783</c:v>
                </c:pt>
                <c:pt idx="52">
                  <c:v>243.75226586102718</c:v>
                </c:pt>
                <c:pt idx="53">
                  <c:v>248.80966767371601</c:v>
                </c:pt>
                <c:pt idx="54">
                  <c:v>254.13595166163142</c:v>
                </c:pt>
                <c:pt idx="55">
                  <c:v>259.51057401812687</c:v>
                </c:pt>
                <c:pt idx="56">
                  <c:v>264.44108761329306</c:v>
                </c:pt>
                <c:pt idx="57">
                  <c:v>268.13897280966768</c:v>
                </c:pt>
                <c:pt idx="58">
                  <c:v>270.58006042296074</c:v>
                </c:pt>
                <c:pt idx="59">
                  <c:v>272.95166163141994</c:v>
                </c:pt>
                <c:pt idx="60">
                  <c:v>277.7069486404834</c:v>
                </c:pt>
                <c:pt idx="61">
                  <c:v>282.2930513595166</c:v>
                </c:pt>
                <c:pt idx="62">
                  <c:v>286.10876132930514</c:v>
                </c:pt>
                <c:pt idx="63">
                  <c:v>289.96676737160124</c:v>
                </c:pt>
                <c:pt idx="64">
                  <c:v>289.96676737160124</c:v>
                </c:pt>
                <c:pt idx="65">
                  <c:v>293.3141993957704</c:v>
                </c:pt>
                <c:pt idx="66">
                  <c:v>295.2</c:v>
                </c:pt>
                <c:pt idx="67">
                  <c:v>296.73413897280966</c:v>
                </c:pt>
                <c:pt idx="68">
                  <c:v>298.82779456193356</c:v>
                </c:pt>
                <c:pt idx="69">
                  <c:v>303.37462235649548</c:v>
                </c:pt>
                <c:pt idx="70">
                  <c:v>306.99697885196377</c:v>
                </c:pt>
                <c:pt idx="71">
                  <c:v>310.60120845921449</c:v>
                </c:pt>
                <c:pt idx="72">
                  <c:v>313.52265861027189</c:v>
                </c:pt>
                <c:pt idx="73">
                  <c:v>315.35045317220545</c:v>
                </c:pt>
                <c:pt idx="74">
                  <c:v>317.67069486404836</c:v>
                </c:pt>
                <c:pt idx="75">
                  <c:v>320.785498489426</c:v>
                </c:pt>
                <c:pt idx="76">
                  <c:v>323.74924471299096</c:v>
                </c:pt>
                <c:pt idx="77">
                  <c:v>326.87915407854985</c:v>
                </c:pt>
                <c:pt idx="78">
                  <c:v>329.66163141993957</c:v>
                </c:pt>
                <c:pt idx="79">
                  <c:v>331.68277945619337</c:v>
                </c:pt>
                <c:pt idx="80">
                  <c:v>333.82779456193356</c:v>
                </c:pt>
                <c:pt idx="81">
                  <c:v>335.55287009063443</c:v>
                </c:pt>
                <c:pt idx="82">
                  <c:v>338.41087613293053</c:v>
                </c:pt>
                <c:pt idx="83">
                  <c:v>341.19335347432025</c:v>
                </c:pt>
                <c:pt idx="84">
                  <c:v>343.87613293051362</c:v>
                </c:pt>
                <c:pt idx="85">
                  <c:v>346.43202416918427</c:v>
                </c:pt>
                <c:pt idx="86">
                  <c:v>348.74924471299096</c:v>
                </c:pt>
                <c:pt idx="87">
                  <c:v>349.64350453172204</c:v>
                </c:pt>
                <c:pt idx="88">
                  <c:v>350.83685800604229</c:v>
                </c:pt>
                <c:pt idx="89">
                  <c:v>353.36253776435046</c:v>
                </c:pt>
                <c:pt idx="90">
                  <c:v>355.64048338368582</c:v>
                </c:pt>
                <c:pt idx="91">
                  <c:v>357.80060422960725</c:v>
                </c:pt>
                <c:pt idx="92">
                  <c:v>359.89123867069486</c:v>
                </c:pt>
                <c:pt idx="93">
                  <c:v>361.68882175226588</c:v>
                </c:pt>
                <c:pt idx="94">
                  <c:v>362.44410876132929</c:v>
                </c:pt>
                <c:pt idx="95">
                  <c:v>363.75226586102718</c:v>
                </c:pt>
                <c:pt idx="96">
                  <c:v>366.25679758308155</c:v>
                </c:pt>
                <c:pt idx="97">
                  <c:v>368.53474320241691</c:v>
                </c:pt>
                <c:pt idx="98">
                  <c:v>375.86102719033232</c:v>
                </c:pt>
                <c:pt idx="99">
                  <c:v>377.76132930513597</c:v>
                </c:pt>
                <c:pt idx="100">
                  <c:v>379.27190332326285</c:v>
                </c:pt>
                <c:pt idx="101">
                  <c:v>380.06948640483381</c:v>
                </c:pt>
                <c:pt idx="102">
                  <c:v>382.81268882175226</c:v>
                </c:pt>
                <c:pt idx="103">
                  <c:v>384.99093655589127</c:v>
                </c:pt>
                <c:pt idx="104">
                  <c:v>387.02416918429003</c:v>
                </c:pt>
                <c:pt idx="105">
                  <c:v>389.13293051359517</c:v>
                </c:pt>
                <c:pt idx="106">
                  <c:v>391.03927492447127</c:v>
                </c:pt>
                <c:pt idx="107">
                  <c:v>391.77039274924471</c:v>
                </c:pt>
                <c:pt idx="108">
                  <c:v>392.58912386706947</c:v>
                </c:pt>
                <c:pt idx="109">
                  <c:v>393.6</c:v>
                </c:pt>
                <c:pt idx="110">
                  <c:v>397.2</c:v>
                </c:pt>
                <c:pt idx="111">
                  <c:v>399.7</c:v>
                </c:pt>
                <c:pt idx="112">
                  <c:v>402.7</c:v>
                </c:pt>
                <c:pt idx="113">
                  <c:v>405.1</c:v>
                </c:pt>
                <c:pt idx="114">
                  <c:v>407.2</c:v>
                </c:pt>
                <c:pt idx="115">
                  <c:v>408.5</c:v>
                </c:pt>
                <c:pt idx="116">
                  <c:v>409.6</c:v>
                </c:pt>
                <c:pt idx="117">
                  <c:v>412.3</c:v>
                </c:pt>
                <c:pt idx="118">
                  <c:v>415.2</c:v>
                </c:pt>
                <c:pt idx="119">
                  <c:v>418</c:v>
                </c:pt>
                <c:pt idx="120">
                  <c:v>420.74320241691845</c:v>
                </c:pt>
                <c:pt idx="121">
                  <c:v>423.32024169184291</c:v>
                </c:pt>
                <c:pt idx="122">
                  <c:v>424.57401812688823</c:v>
                </c:pt>
                <c:pt idx="123">
                  <c:v>426.05740181268879</c:v>
                </c:pt>
                <c:pt idx="124">
                  <c:v>429.36858006042297</c:v>
                </c:pt>
                <c:pt idx="125">
                  <c:v>432.97885196374625</c:v>
                </c:pt>
                <c:pt idx="126">
                  <c:v>436.34441087613294</c:v>
                </c:pt>
                <c:pt idx="127">
                  <c:v>439.75830815709969</c:v>
                </c:pt>
                <c:pt idx="128">
                  <c:v>442.49244712990935</c:v>
                </c:pt>
                <c:pt idx="129">
                  <c:v>443.91238670694867</c:v>
                </c:pt>
                <c:pt idx="130">
                  <c:v>447.16616314199393</c:v>
                </c:pt>
                <c:pt idx="131">
                  <c:v>451.28096676737158</c:v>
                </c:pt>
                <c:pt idx="132">
                  <c:v>455.65558912386706</c:v>
                </c:pt>
                <c:pt idx="133">
                  <c:v>459.38066465256799</c:v>
                </c:pt>
                <c:pt idx="134">
                  <c:v>463.18429003021146</c:v>
                </c:pt>
                <c:pt idx="135">
                  <c:v>466.607250755287</c:v>
                </c:pt>
                <c:pt idx="136">
                  <c:v>467.85498489425981</c:v>
                </c:pt>
                <c:pt idx="137">
                  <c:v>471.61329305135951</c:v>
                </c:pt>
                <c:pt idx="138">
                  <c:v>475.77643504531721</c:v>
                </c:pt>
                <c:pt idx="139">
                  <c:v>479.9214501510574</c:v>
                </c:pt>
                <c:pt idx="140">
                  <c:v>483.69788519637461</c:v>
                </c:pt>
                <c:pt idx="141">
                  <c:v>487.45317220543808</c:v>
                </c:pt>
                <c:pt idx="142">
                  <c:v>490.70392749244712</c:v>
                </c:pt>
                <c:pt idx="143">
                  <c:v>492.25981873111783</c:v>
                </c:pt>
                <c:pt idx="144">
                  <c:v>493.84592145015108</c:v>
                </c:pt>
                <c:pt idx="145">
                  <c:v>497.06042296072508</c:v>
                </c:pt>
                <c:pt idx="146">
                  <c:v>501.61329305135951</c:v>
                </c:pt>
                <c:pt idx="147">
                  <c:v>504.8640483383686</c:v>
                </c:pt>
                <c:pt idx="148">
                  <c:v>508.91842900302117</c:v>
                </c:pt>
                <c:pt idx="149">
                  <c:v>512.02719033232631</c:v>
                </c:pt>
                <c:pt idx="150">
                  <c:v>513.75226586102724</c:v>
                </c:pt>
                <c:pt idx="151">
                  <c:v>515.09667673716012</c:v>
                </c:pt>
                <c:pt idx="152">
                  <c:v>519.09667673716012</c:v>
                </c:pt>
                <c:pt idx="153">
                  <c:v>523.19335347432025</c:v>
                </c:pt>
                <c:pt idx="154">
                  <c:v>526.45015105740185</c:v>
                </c:pt>
                <c:pt idx="155">
                  <c:v>529.81873111782477</c:v>
                </c:pt>
                <c:pt idx="156">
                  <c:v>532.78851963746229</c:v>
                </c:pt>
                <c:pt idx="157">
                  <c:v>534.14501510574019</c:v>
                </c:pt>
                <c:pt idx="158">
                  <c:v>535.48338368580062</c:v>
                </c:pt>
                <c:pt idx="159">
                  <c:v>539.23262839879158</c:v>
                </c:pt>
                <c:pt idx="160">
                  <c:v>542.92447129909363</c:v>
                </c:pt>
                <c:pt idx="161">
                  <c:v>546.29607250755282</c:v>
                </c:pt>
                <c:pt idx="162">
                  <c:v>549.24471299093659</c:v>
                </c:pt>
                <c:pt idx="163">
                  <c:v>552.14803625377647</c:v>
                </c:pt>
                <c:pt idx="164">
                  <c:v>553.06948640483381</c:v>
                </c:pt>
                <c:pt idx="165">
                  <c:v>554.67371601208458</c:v>
                </c:pt>
                <c:pt idx="166">
                  <c:v>557.89728096676743</c:v>
                </c:pt>
                <c:pt idx="167">
                  <c:v>561.08761329305139</c:v>
                </c:pt>
                <c:pt idx="168">
                  <c:v>564.32024169184285</c:v>
                </c:pt>
                <c:pt idx="169">
                  <c:v>567.23564954682774</c:v>
                </c:pt>
                <c:pt idx="170">
                  <c:v>569.60120845921449</c:v>
                </c:pt>
                <c:pt idx="171">
                  <c:v>570.81873111782477</c:v>
                </c:pt>
              </c:numCache>
            </c:numRef>
          </c:val>
          <c:smooth val="0"/>
          <c:extLst xmlns:c16r2="http://schemas.microsoft.com/office/drawing/2015/06/chart">
            <c:ext xmlns:c16="http://schemas.microsoft.com/office/drawing/2014/chart" uri="{C3380CC4-5D6E-409C-BE32-E72D297353CC}">
              <c16:uniqueId val="{00000006-DF35-A94F-9590-F00B13E3E6F7}"/>
            </c:ext>
          </c:extLst>
        </c:ser>
        <c:dLbls>
          <c:showLegendKey val="0"/>
          <c:showVal val="0"/>
          <c:showCatName val="0"/>
          <c:showSerName val="0"/>
          <c:showPercent val="0"/>
          <c:showBubbleSize val="0"/>
        </c:dLbls>
        <c:marker val="1"/>
        <c:smooth val="0"/>
        <c:axId val="222795264"/>
        <c:axId val="222796800"/>
      </c:lineChart>
      <c:lineChart>
        <c:grouping val="standard"/>
        <c:varyColors val="0"/>
        <c:ser>
          <c:idx val="1"/>
          <c:order val="1"/>
          <c:tx>
            <c:strRef>
              <c:f>Sheet1!$C$1</c:f>
              <c:strCache>
                <c:ptCount val="1"/>
                <c:pt idx="0">
                  <c:v>Italy</c:v>
                </c:pt>
              </c:strCache>
            </c:strRef>
          </c:tx>
          <c:spPr>
            <a:ln w="38100" cap="rnd">
              <a:solidFill>
                <a:schemeClr val="accent3"/>
              </a:solidFill>
              <a:round/>
            </a:ln>
            <a:effectLst/>
          </c:spPr>
          <c:marker>
            <c:symbol val="none"/>
          </c:marker>
          <c:cat>
            <c:numRef>
              <c:f>Sheet1!$A$2:$A$190</c:f>
              <c:numCache>
                <c:formatCode>General</c:formatCode>
                <c:ptCount val="18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numCache>
            </c:numRef>
          </c:cat>
          <c:val>
            <c:numRef>
              <c:f>Sheet1!$C$2:$C$190</c:f>
              <c:numCache>
                <c:formatCode>0.0</c:formatCode>
                <c:ptCount val="189"/>
                <c:pt idx="0">
                  <c:v>1.3057851239669422</c:v>
                </c:pt>
                <c:pt idx="1">
                  <c:v>1.7685950413223142</c:v>
                </c:pt>
                <c:pt idx="2">
                  <c:v>2.446280991735537</c:v>
                </c:pt>
                <c:pt idx="3">
                  <c:v>3.2561983471074378</c:v>
                </c:pt>
                <c:pt idx="4">
                  <c:v>3.8512396694214877</c:v>
                </c:pt>
                <c:pt idx="5">
                  <c:v>6.0495867768595044</c:v>
                </c:pt>
                <c:pt idx="6">
                  <c:v>7.6528925619834709</c:v>
                </c:pt>
                <c:pt idx="7">
                  <c:v>10.429752066115702</c:v>
                </c:pt>
                <c:pt idx="8">
                  <c:v>13.669421487603305</c:v>
                </c:pt>
                <c:pt idx="9">
                  <c:v>13.669421487603305</c:v>
                </c:pt>
                <c:pt idx="10">
                  <c:v>20.925619834710744</c:v>
                </c:pt>
                <c:pt idx="11">
                  <c:v>23.818181818181817</c:v>
                </c:pt>
                <c:pt idx="12">
                  <c:v>29.900826446280991</c:v>
                </c:pt>
                <c:pt idx="13">
                  <c:v>35.669421487603309</c:v>
                </c:pt>
                <c:pt idx="14">
                  <c:v>41.371900826446279</c:v>
                </c:pt>
                <c:pt idx="15">
                  <c:v>49.223140495867767</c:v>
                </c:pt>
                <c:pt idx="16">
                  <c:v>56.280991735537192</c:v>
                </c:pt>
                <c:pt idx="17">
                  <c:v>66.644628099173559</c:v>
                </c:pt>
                <c:pt idx="18">
                  <c:v>79.752066115702476</c:v>
                </c:pt>
                <c:pt idx="19">
                  <c:v>90.512396694214871</c:v>
                </c:pt>
                <c:pt idx="20">
                  <c:v>100.44628099173553</c:v>
                </c:pt>
                <c:pt idx="21">
                  <c:v>112.72727272727273</c:v>
                </c:pt>
                <c:pt idx="22">
                  <c:v>124.01652892561984</c:v>
                </c:pt>
                <c:pt idx="23">
                  <c:v>135.78512396694214</c:v>
                </c:pt>
                <c:pt idx="24">
                  <c:v>150.97520661157026</c:v>
                </c:pt>
                <c:pt idx="25">
                  <c:v>165.6694214876033</c:v>
                </c:pt>
                <c:pt idx="26">
                  <c:v>178.16528925619835</c:v>
                </c:pt>
                <c:pt idx="27">
                  <c:v>191.58677685950414</c:v>
                </c:pt>
                <c:pt idx="28">
                  <c:v>205.42148760330579</c:v>
                </c:pt>
                <c:pt idx="29">
                  <c:v>217.43801652892563</c:v>
                </c:pt>
                <c:pt idx="30">
                  <c:v>230</c:v>
                </c:pt>
                <c:pt idx="31">
                  <c:v>242.6611570247934</c:v>
                </c:pt>
                <c:pt idx="32">
                  <c:v>253.91735537190084</c:v>
                </c:pt>
                <c:pt idx="33">
                  <c:v>262.59504132231405</c:v>
                </c:pt>
                <c:pt idx="34">
                  <c:v>273.10743801652893</c:v>
                </c:pt>
                <c:pt idx="35">
                  <c:v>283.09090909090907</c:v>
                </c:pt>
                <c:pt idx="36">
                  <c:v>292.04958677685948</c:v>
                </c:pt>
                <c:pt idx="37">
                  <c:v>302.1322314049587</c:v>
                </c:pt>
                <c:pt idx="38">
                  <c:v>311.55371900826447</c:v>
                </c:pt>
                <c:pt idx="39">
                  <c:v>321.78512396694214</c:v>
                </c:pt>
                <c:pt idx="40">
                  <c:v>328.90909090909093</c:v>
                </c:pt>
                <c:pt idx="41">
                  <c:v>338.26446280991735</c:v>
                </c:pt>
                <c:pt idx="42">
                  <c:v>348.21487603305786</c:v>
                </c:pt>
                <c:pt idx="43">
                  <c:v>357.76859504132233</c:v>
                </c:pt>
                <c:pt idx="44">
                  <c:v>366.44628099173553</c:v>
                </c:pt>
                <c:pt idx="45">
                  <c:v>375.95041322314052</c:v>
                </c:pt>
                <c:pt idx="46">
                  <c:v>383.91735537190084</c:v>
                </c:pt>
                <c:pt idx="47">
                  <c:v>391.07438016528926</c:v>
                </c:pt>
                <c:pt idx="48">
                  <c:v>398.57851239669424</c:v>
                </c:pt>
                <c:pt idx="49">
                  <c:v>407.40495867768595</c:v>
                </c:pt>
                <c:pt idx="50">
                  <c:v>414.62809917355372</c:v>
                </c:pt>
                <c:pt idx="51">
                  <c:v>422.29752066115702</c:v>
                </c:pt>
                <c:pt idx="52">
                  <c:v>429.23966942148758</c:v>
                </c:pt>
                <c:pt idx="53">
                  <c:v>436.09917355371903</c:v>
                </c:pt>
                <c:pt idx="54">
                  <c:v>440.39669421487605</c:v>
                </c:pt>
                <c:pt idx="55">
                  <c:v>445.90082644628097</c:v>
                </c:pt>
                <c:pt idx="56">
                  <c:v>452.21487603305786</c:v>
                </c:pt>
                <c:pt idx="57">
                  <c:v>457.55371900826447</c:v>
                </c:pt>
                <c:pt idx="58">
                  <c:v>462.26446280991735</c:v>
                </c:pt>
                <c:pt idx="59">
                  <c:v>466.71074380165288</c:v>
                </c:pt>
                <c:pt idx="60">
                  <c:v>474.54545454545456</c:v>
                </c:pt>
                <c:pt idx="61">
                  <c:v>477.42148760330576</c:v>
                </c:pt>
                <c:pt idx="62">
                  <c:v>480.64462809917353</c:v>
                </c:pt>
                <c:pt idx="63">
                  <c:v>484.54545454545456</c:v>
                </c:pt>
                <c:pt idx="64">
                  <c:v>490.64462809917353</c:v>
                </c:pt>
                <c:pt idx="65">
                  <c:v>495.17355371900828</c:v>
                </c:pt>
                <c:pt idx="66">
                  <c:v>499.19008264462809</c:v>
                </c:pt>
                <c:pt idx="67">
                  <c:v>502.39669421487605</c:v>
                </c:pt>
                <c:pt idx="68">
                  <c:v>505.12396694214874</c:v>
                </c:pt>
                <c:pt idx="69">
                  <c:v>508.08264462809916</c:v>
                </c:pt>
                <c:pt idx="70">
                  <c:v>510.92561983471074</c:v>
                </c:pt>
                <c:pt idx="71">
                  <c:v>514.14876033057851</c:v>
                </c:pt>
                <c:pt idx="72">
                  <c:v>518.47933884297515</c:v>
                </c:pt>
                <c:pt idx="73">
                  <c:v>522.47933884297515</c:v>
                </c:pt>
                <c:pt idx="74">
                  <c:v>525.00826446280996</c:v>
                </c:pt>
                <c:pt idx="75">
                  <c:v>527.40495867768595</c:v>
                </c:pt>
                <c:pt idx="76">
                  <c:v>529.04132231404958</c:v>
                </c:pt>
                <c:pt idx="77">
                  <c:v>531.71900826446279</c:v>
                </c:pt>
                <c:pt idx="78">
                  <c:v>534.38016528925618</c:v>
                </c:pt>
                <c:pt idx="79">
                  <c:v>536.95867768595042</c:v>
                </c:pt>
                <c:pt idx="80">
                  <c:v>539.10743801652893</c:v>
                </c:pt>
                <c:pt idx="81">
                  <c:v>539.10743801652893</c:v>
                </c:pt>
                <c:pt idx="82">
                  <c:v>541.07438016528931</c:v>
                </c:pt>
                <c:pt idx="83">
                  <c:v>541.9</c:v>
                </c:pt>
                <c:pt idx="84">
                  <c:v>543.42148760330576</c:v>
                </c:pt>
                <c:pt idx="85">
                  <c:v>544.71074380165294</c:v>
                </c:pt>
                <c:pt idx="86">
                  <c:v>546.64462809917359</c:v>
                </c:pt>
                <c:pt idx="87">
                  <c:v>547.80165289256195</c:v>
                </c:pt>
                <c:pt idx="88">
                  <c:v>549.23966942148763</c:v>
                </c:pt>
                <c:pt idx="89">
                  <c:v>551.07438016528931</c:v>
                </c:pt>
                <c:pt idx="90">
                  <c:v>552.31404958677683</c:v>
                </c:pt>
                <c:pt idx="91">
                  <c:v>553.30578512396698</c:v>
                </c:pt>
                <c:pt idx="92">
                  <c:v>554.21487603305786</c:v>
                </c:pt>
                <c:pt idx="93">
                  <c:v>555.38842975206614</c:v>
                </c:pt>
                <c:pt idx="94">
                  <c:v>556.84297520661153</c:v>
                </c:pt>
                <c:pt idx="95">
                  <c:v>558.24793388429748</c:v>
                </c:pt>
                <c:pt idx="96">
                  <c:v>559.43801652892557</c:v>
                </c:pt>
                <c:pt idx="97">
                  <c:v>560.31404958677683</c:v>
                </c:pt>
                <c:pt idx="98">
                  <c:v>561.38842975206614</c:v>
                </c:pt>
                <c:pt idx="99">
                  <c:v>562.69421487603302</c:v>
                </c:pt>
                <c:pt idx="100">
                  <c:v>563.8677685950413</c:v>
                </c:pt>
                <c:pt idx="101">
                  <c:v>564.74380165289256</c:v>
                </c:pt>
                <c:pt idx="102">
                  <c:v>565.66942148760336</c:v>
                </c:pt>
                <c:pt idx="103">
                  <c:v>566.95867768595042</c:v>
                </c:pt>
                <c:pt idx="104">
                  <c:v>567.68595041322317</c:v>
                </c:pt>
                <c:pt idx="105">
                  <c:v>568.11570247933889</c:v>
                </c:pt>
                <c:pt idx="106">
                  <c:v>568.67768595041321</c:v>
                </c:pt>
                <c:pt idx="107">
                  <c:v>569.38842975206614</c:v>
                </c:pt>
                <c:pt idx="108">
                  <c:v>570.47933884297515</c:v>
                </c:pt>
                <c:pt idx="109">
                  <c:v>571.29999999999995</c:v>
                </c:pt>
                <c:pt idx="110">
                  <c:v>572.1</c:v>
                </c:pt>
                <c:pt idx="111">
                  <c:v>572.5</c:v>
                </c:pt>
                <c:pt idx="112">
                  <c:v>572.79999999999995</c:v>
                </c:pt>
                <c:pt idx="113">
                  <c:v>573.1</c:v>
                </c:pt>
                <c:pt idx="114">
                  <c:v>572.6</c:v>
                </c:pt>
                <c:pt idx="115">
                  <c:v>573.20000000000005</c:v>
                </c:pt>
                <c:pt idx="116">
                  <c:v>573.70000000000005</c:v>
                </c:pt>
                <c:pt idx="117">
                  <c:v>573.79999999999995</c:v>
                </c:pt>
                <c:pt idx="118">
                  <c:v>574.20000000000005</c:v>
                </c:pt>
                <c:pt idx="119">
                  <c:v>574.28099173553721</c:v>
                </c:pt>
                <c:pt idx="120">
                  <c:v>574.6611570247934</c:v>
                </c:pt>
                <c:pt idx="121">
                  <c:v>575.00826446280996</c:v>
                </c:pt>
                <c:pt idx="122">
                  <c:v>575.50413223140492</c:v>
                </c:pt>
                <c:pt idx="123">
                  <c:v>575.75206611570252</c:v>
                </c:pt>
                <c:pt idx="124">
                  <c:v>576.09917355371897</c:v>
                </c:pt>
                <c:pt idx="125">
                  <c:v>576.21487603305786</c:v>
                </c:pt>
                <c:pt idx="126">
                  <c:v>576.34710743801656</c:v>
                </c:pt>
                <c:pt idx="127">
                  <c:v>576.84297520661153</c:v>
                </c:pt>
                <c:pt idx="128">
                  <c:v>577.09090909090912</c:v>
                </c:pt>
                <c:pt idx="129">
                  <c:v>577.28925619834706</c:v>
                </c:pt>
                <c:pt idx="130">
                  <c:v>577.48760330578511</c:v>
                </c:pt>
                <c:pt idx="131">
                  <c:v>577.60330578512401</c:v>
                </c:pt>
                <c:pt idx="132">
                  <c:v>577.75206611570252</c:v>
                </c:pt>
                <c:pt idx="133">
                  <c:v>577.96694214876038</c:v>
                </c:pt>
                <c:pt idx="134">
                  <c:v>578.24793388429748</c:v>
                </c:pt>
                <c:pt idx="135">
                  <c:v>578.46280991735534</c:v>
                </c:pt>
                <c:pt idx="136">
                  <c:v>578.7933884297521</c:v>
                </c:pt>
                <c:pt idx="137">
                  <c:v>578.97520661157023</c:v>
                </c:pt>
                <c:pt idx="138">
                  <c:v>579.2066115702479</c:v>
                </c:pt>
                <c:pt idx="139">
                  <c:v>579.25619834710744</c:v>
                </c:pt>
                <c:pt idx="140">
                  <c:v>579.47107438016531</c:v>
                </c:pt>
                <c:pt idx="141">
                  <c:v>579.71900826446279</c:v>
                </c:pt>
                <c:pt idx="142">
                  <c:v>579.8677685950413</c:v>
                </c:pt>
                <c:pt idx="143">
                  <c:v>580.03305785123962</c:v>
                </c:pt>
                <c:pt idx="144">
                  <c:v>580.11570247933889</c:v>
                </c:pt>
                <c:pt idx="145">
                  <c:v>580.19834710743805</c:v>
                </c:pt>
                <c:pt idx="146">
                  <c:v>580.28099173553721</c:v>
                </c:pt>
                <c:pt idx="147">
                  <c:v>580.36363636363637</c:v>
                </c:pt>
                <c:pt idx="148">
                  <c:v>580.5454545454545</c:v>
                </c:pt>
                <c:pt idx="149">
                  <c:v>580.64462809917359</c:v>
                </c:pt>
                <c:pt idx="150">
                  <c:v>580.69421487603302</c:v>
                </c:pt>
                <c:pt idx="151">
                  <c:v>580.84297520661153</c:v>
                </c:pt>
                <c:pt idx="152">
                  <c:v>580.92561983471069</c:v>
                </c:pt>
                <c:pt idx="153">
                  <c:v>581.05785123966939</c:v>
                </c:pt>
                <c:pt idx="154">
                  <c:v>581.25619834710744</c:v>
                </c:pt>
                <c:pt idx="155">
                  <c:v>581.3388429752066</c:v>
                </c:pt>
                <c:pt idx="156">
                  <c:v>581.50413223140492</c:v>
                </c:pt>
                <c:pt idx="157">
                  <c:v>581.60330578512401</c:v>
                </c:pt>
                <c:pt idx="158">
                  <c:v>581.65289256198344</c:v>
                </c:pt>
                <c:pt idx="159">
                  <c:v>581.8677685950413</c:v>
                </c:pt>
                <c:pt idx="160">
                  <c:v>581.90082644628103</c:v>
                </c:pt>
                <c:pt idx="161">
                  <c:v>581.96694214876038</c:v>
                </c:pt>
                <c:pt idx="162">
                  <c:v>582.06611570247935</c:v>
                </c:pt>
                <c:pt idx="163">
                  <c:v>582.23140495867767</c:v>
                </c:pt>
                <c:pt idx="164">
                  <c:v>582.33057851239664</c:v>
                </c:pt>
                <c:pt idx="165">
                  <c:v>582.38016528925618</c:v>
                </c:pt>
                <c:pt idx="166">
                  <c:v>584.99173553719004</c:v>
                </c:pt>
                <c:pt idx="167">
                  <c:v>585.05785123966939</c:v>
                </c:pt>
                <c:pt idx="168">
                  <c:v>585.12396694214874</c:v>
                </c:pt>
                <c:pt idx="169">
                  <c:v>585.2066115702479</c:v>
                </c:pt>
                <c:pt idx="170">
                  <c:v>585.32231404958679</c:v>
                </c:pt>
                <c:pt idx="171">
                  <c:v>585.42148760330576</c:v>
                </c:pt>
                <c:pt idx="172">
                  <c:v>585.57024793388427</c:v>
                </c:pt>
                <c:pt idx="173">
                  <c:v>585.61983471074382</c:v>
                </c:pt>
                <c:pt idx="174">
                  <c:v>585.7355371900826</c:v>
                </c:pt>
                <c:pt idx="175">
                  <c:v>585.80165289256195</c:v>
                </c:pt>
                <c:pt idx="176">
                  <c:v>585.8677685950413</c:v>
                </c:pt>
                <c:pt idx="177">
                  <c:v>586.08264462809916</c:v>
                </c:pt>
                <c:pt idx="178">
                  <c:v>586.16528925619832</c:v>
                </c:pt>
                <c:pt idx="179">
                  <c:v>586.31404958677683</c:v>
                </c:pt>
                <c:pt idx="180">
                  <c:v>586.33057851239664</c:v>
                </c:pt>
                <c:pt idx="181">
                  <c:v>586.39669421487599</c:v>
                </c:pt>
                <c:pt idx="182">
                  <c:v>586.49586776859508</c:v>
                </c:pt>
                <c:pt idx="183">
                  <c:v>586.62809917355366</c:v>
                </c:pt>
                <c:pt idx="184">
                  <c:v>586.72727272727275</c:v>
                </c:pt>
                <c:pt idx="185">
                  <c:v>586.89256198347107</c:v>
                </c:pt>
                <c:pt idx="186">
                  <c:v>587.07438016528931</c:v>
                </c:pt>
                <c:pt idx="187">
                  <c:v>587.3388429752066</c:v>
                </c:pt>
                <c:pt idx="188">
                  <c:v>587.4545454545455</c:v>
                </c:pt>
              </c:numCache>
            </c:numRef>
          </c:val>
          <c:smooth val="0"/>
          <c:extLst xmlns:c16r2="http://schemas.microsoft.com/office/drawing/2015/06/chart">
            <c:ext xmlns:c16="http://schemas.microsoft.com/office/drawing/2014/chart" uri="{C3380CC4-5D6E-409C-BE32-E72D297353CC}">
              <c16:uniqueId val="{00000001-DF35-A94F-9590-F00B13E3E6F7}"/>
            </c:ext>
          </c:extLst>
        </c:ser>
        <c:dLbls>
          <c:showLegendKey val="0"/>
          <c:showVal val="0"/>
          <c:showCatName val="0"/>
          <c:showSerName val="0"/>
          <c:showPercent val="0"/>
          <c:showBubbleSize val="0"/>
        </c:dLbls>
        <c:marker val="1"/>
        <c:smooth val="0"/>
        <c:axId val="222804224"/>
        <c:axId val="222802688"/>
      </c:lineChart>
      <c:catAx>
        <c:axId val="2227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22796800"/>
        <c:crosses val="autoZero"/>
        <c:auto val="1"/>
        <c:lblAlgn val="ctr"/>
        <c:lblOffset val="100"/>
        <c:tickLblSkip val="2"/>
        <c:noMultiLvlLbl val="0"/>
      </c:catAx>
      <c:valAx>
        <c:axId val="222796800"/>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2795264"/>
        <c:crosses val="autoZero"/>
        <c:crossBetween val="between"/>
        <c:majorUnit val="50"/>
      </c:valAx>
      <c:valAx>
        <c:axId val="222802688"/>
        <c:scaling>
          <c:orientation val="minMax"/>
          <c:max val="800"/>
        </c:scaling>
        <c:delete val="0"/>
        <c:axPos val="r"/>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222804224"/>
        <c:crosses val="max"/>
        <c:crossBetween val="between"/>
        <c:majorUnit val="50"/>
      </c:valAx>
      <c:catAx>
        <c:axId val="222804224"/>
        <c:scaling>
          <c:orientation val="minMax"/>
        </c:scaling>
        <c:delete val="1"/>
        <c:axPos val="b"/>
        <c:numFmt formatCode="General" sourceLinked="1"/>
        <c:majorTickMark val="out"/>
        <c:minorTickMark val="none"/>
        <c:tickLblPos val="nextTo"/>
        <c:crossAx val="222802688"/>
        <c:crosses val="autoZero"/>
        <c:auto val="1"/>
        <c:lblAlgn val="ctr"/>
        <c:lblOffset val="100"/>
        <c:noMultiLvlLbl val="0"/>
      </c:catAx>
      <c:spPr>
        <a:noFill/>
        <a:ln>
          <a:noFill/>
        </a:ln>
        <a:effectLst/>
      </c:spPr>
    </c:plotArea>
    <c:legend>
      <c:legendPos val="l"/>
      <c:layout>
        <c:manualLayout>
          <c:xMode val="edge"/>
          <c:yMode val="edge"/>
          <c:x val="5.1912874557972277E-2"/>
          <c:y val="3.779819924141134E-2"/>
          <c:w val="0.14974746656104615"/>
          <c:h val="0.53775275558920033"/>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19445473042049E-2"/>
          <c:y val="4.1751295808323784E-2"/>
          <c:w val="0.89080754137475793"/>
          <c:h val="0.81804608145816293"/>
        </c:manualLayout>
      </c:layout>
      <c:lineChart>
        <c:grouping val="standard"/>
        <c:varyColors val="0"/>
        <c:ser>
          <c:idx val="0"/>
          <c:order val="0"/>
          <c:tx>
            <c:strRef>
              <c:f>Sheet1!$B$1</c:f>
              <c:strCache>
                <c:ptCount val="1"/>
                <c:pt idx="0">
                  <c:v>Cases (Left Scale)</c:v>
                </c:pt>
              </c:strCache>
            </c:strRef>
          </c:tx>
          <c:spPr>
            <a:ln w="41275" cap="rnd">
              <a:solidFill>
                <a:srgbClr val="0070C0"/>
              </a:solidFill>
              <a:round/>
            </a:ln>
            <a:effectLst/>
          </c:spPr>
          <c:marker>
            <c:symbol val="none"/>
          </c:marker>
          <c:cat>
            <c:numRef>
              <c:f>Sheet1!$A$2:$A$195</c:f>
              <c:numCache>
                <c:formatCode>d\-mmm</c:formatCode>
                <c:ptCount val="194"/>
                <c:pt idx="0">
                  <c:v>43887</c:v>
                </c:pt>
                <c:pt idx="1">
                  <c:v>43888</c:v>
                </c:pt>
                <c:pt idx="2">
                  <c:v>43889</c:v>
                </c:pt>
                <c:pt idx="3">
                  <c:v>43890</c:v>
                </c:pt>
                <c:pt idx="4">
                  <c:v>43891</c:v>
                </c:pt>
                <c:pt idx="5">
                  <c:v>43892</c:v>
                </c:pt>
                <c:pt idx="6">
                  <c:v>43893</c:v>
                </c:pt>
                <c:pt idx="7">
                  <c:v>43894</c:v>
                </c:pt>
                <c:pt idx="8">
                  <c:v>43895</c:v>
                </c:pt>
                <c:pt idx="9">
                  <c:v>43896</c:v>
                </c:pt>
                <c:pt idx="10">
                  <c:v>43897</c:v>
                </c:pt>
                <c:pt idx="11">
                  <c:v>43898</c:v>
                </c:pt>
                <c:pt idx="12">
                  <c:v>43899</c:v>
                </c:pt>
                <c:pt idx="13">
                  <c:v>43900</c:v>
                </c:pt>
                <c:pt idx="14">
                  <c:v>43901</c:v>
                </c:pt>
                <c:pt idx="15">
                  <c:v>43902</c:v>
                </c:pt>
                <c:pt idx="16">
                  <c:v>43903</c:v>
                </c:pt>
                <c:pt idx="17">
                  <c:v>43904</c:v>
                </c:pt>
                <c:pt idx="18">
                  <c:v>43905</c:v>
                </c:pt>
                <c:pt idx="19">
                  <c:v>43906</c:v>
                </c:pt>
                <c:pt idx="20">
                  <c:v>43907</c:v>
                </c:pt>
                <c:pt idx="21">
                  <c:v>43908</c:v>
                </c:pt>
                <c:pt idx="22">
                  <c:v>43909</c:v>
                </c:pt>
                <c:pt idx="23">
                  <c:v>43910</c:v>
                </c:pt>
                <c:pt idx="24">
                  <c:v>43911</c:v>
                </c:pt>
                <c:pt idx="25">
                  <c:v>43912</c:v>
                </c:pt>
                <c:pt idx="26">
                  <c:v>43913</c:v>
                </c:pt>
                <c:pt idx="27">
                  <c:v>43914</c:v>
                </c:pt>
                <c:pt idx="28">
                  <c:v>43915</c:v>
                </c:pt>
                <c:pt idx="29">
                  <c:v>43916</c:v>
                </c:pt>
                <c:pt idx="30">
                  <c:v>43917</c:v>
                </c:pt>
                <c:pt idx="31">
                  <c:v>43918</c:v>
                </c:pt>
                <c:pt idx="32">
                  <c:v>43919</c:v>
                </c:pt>
                <c:pt idx="33">
                  <c:v>43920</c:v>
                </c:pt>
                <c:pt idx="34">
                  <c:v>43921</c:v>
                </c:pt>
                <c:pt idx="35">
                  <c:v>43922</c:v>
                </c:pt>
                <c:pt idx="36">
                  <c:v>43923</c:v>
                </c:pt>
                <c:pt idx="37">
                  <c:v>43924</c:v>
                </c:pt>
                <c:pt idx="38">
                  <c:v>43925</c:v>
                </c:pt>
                <c:pt idx="39">
                  <c:v>43926</c:v>
                </c:pt>
                <c:pt idx="40">
                  <c:v>43927</c:v>
                </c:pt>
                <c:pt idx="41">
                  <c:v>43928</c:v>
                </c:pt>
                <c:pt idx="42">
                  <c:v>43929</c:v>
                </c:pt>
                <c:pt idx="43">
                  <c:v>43930</c:v>
                </c:pt>
                <c:pt idx="44">
                  <c:v>43931</c:v>
                </c:pt>
                <c:pt idx="45">
                  <c:v>43932</c:v>
                </c:pt>
                <c:pt idx="46">
                  <c:v>43933</c:v>
                </c:pt>
                <c:pt idx="47">
                  <c:v>43934</c:v>
                </c:pt>
                <c:pt idx="48">
                  <c:v>43935</c:v>
                </c:pt>
                <c:pt idx="49">
                  <c:v>43936</c:v>
                </c:pt>
                <c:pt idx="50">
                  <c:v>43937</c:v>
                </c:pt>
                <c:pt idx="51">
                  <c:v>43938</c:v>
                </c:pt>
                <c:pt idx="52">
                  <c:v>43939</c:v>
                </c:pt>
                <c:pt idx="53">
                  <c:v>43940</c:v>
                </c:pt>
                <c:pt idx="54">
                  <c:v>43941</c:v>
                </c:pt>
                <c:pt idx="55">
                  <c:v>43942</c:v>
                </c:pt>
                <c:pt idx="56">
                  <c:v>43943</c:v>
                </c:pt>
                <c:pt idx="57">
                  <c:v>43944</c:v>
                </c:pt>
                <c:pt idx="58">
                  <c:v>43945</c:v>
                </c:pt>
                <c:pt idx="59">
                  <c:v>43946</c:v>
                </c:pt>
                <c:pt idx="60">
                  <c:v>43947</c:v>
                </c:pt>
                <c:pt idx="61">
                  <c:v>43948</c:v>
                </c:pt>
                <c:pt idx="62">
                  <c:v>43949</c:v>
                </c:pt>
                <c:pt idx="63">
                  <c:v>43950</c:v>
                </c:pt>
                <c:pt idx="64">
                  <c:v>43951</c:v>
                </c:pt>
                <c:pt idx="65">
                  <c:v>43952</c:v>
                </c:pt>
                <c:pt idx="66">
                  <c:v>43953</c:v>
                </c:pt>
                <c:pt idx="67">
                  <c:v>43954</c:v>
                </c:pt>
                <c:pt idx="68">
                  <c:v>43955</c:v>
                </c:pt>
                <c:pt idx="69">
                  <c:v>43956</c:v>
                </c:pt>
                <c:pt idx="70">
                  <c:v>43957</c:v>
                </c:pt>
                <c:pt idx="71">
                  <c:v>43958</c:v>
                </c:pt>
                <c:pt idx="72">
                  <c:v>43959</c:v>
                </c:pt>
                <c:pt idx="73">
                  <c:v>43960</c:v>
                </c:pt>
                <c:pt idx="74">
                  <c:v>43961</c:v>
                </c:pt>
                <c:pt idx="75">
                  <c:v>43962</c:v>
                </c:pt>
                <c:pt idx="76">
                  <c:v>43963</c:v>
                </c:pt>
                <c:pt idx="77">
                  <c:v>43964</c:v>
                </c:pt>
                <c:pt idx="78">
                  <c:v>43965</c:v>
                </c:pt>
                <c:pt idx="79">
                  <c:v>43966</c:v>
                </c:pt>
                <c:pt idx="80">
                  <c:v>43967</c:v>
                </c:pt>
                <c:pt idx="81">
                  <c:v>43968</c:v>
                </c:pt>
                <c:pt idx="82">
                  <c:v>43969</c:v>
                </c:pt>
                <c:pt idx="83">
                  <c:v>43970</c:v>
                </c:pt>
                <c:pt idx="84">
                  <c:v>43971</c:v>
                </c:pt>
                <c:pt idx="85">
                  <c:v>43972</c:v>
                </c:pt>
                <c:pt idx="86">
                  <c:v>43973</c:v>
                </c:pt>
                <c:pt idx="87">
                  <c:v>43974</c:v>
                </c:pt>
                <c:pt idx="88">
                  <c:v>43975</c:v>
                </c:pt>
                <c:pt idx="89">
                  <c:v>43976</c:v>
                </c:pt>
                <c:pt idx="90">
                  <c:v>43977</c:v>
                </c:pt>
                <c:pt idx="91">
                  <c:v>43978</c:v>
                </c:pt>
                <c:pt idx="92">
                  <c:v>43979</c:v>
                </c:pt>
                <c:pt idx="93">
                  <c:v>43980</c:v>
                </c:pt>
                <c:pt idx="94">
                  <c:v>43981</c:v>
                </c:pt>
                <c:pt idx="95">
                  <c:v>43982</c:v>
                </c:pt>
                <c:pt idx="96">
                  <c:v>43983</c:v>
                </c:pt>
                <c:pt idx="97">
                  <c:v>43984</c:v>
                </c:pt>
                <c:pt idx="98">
                  <c:v>43985</c:v>
                </c:pt>
                <c:pt idx="99">
                  <c:v>43986</c:v>
                </c:pt>
                <c:pt idx="100">
                  <c:v>43987</c:v>
                </c:pt>
                <c:pt idx="101">
                  <c:v>43988</c:v>
                </c:pt>
                <c:pt idx="102">
                  <c:v>43989</c:v>
                </c:pt>
                <c:pt idx="103">
                  <c:v>43990</c:v>
                </c:pt>
                <c:pt idx="104">
                  <c:v>43991</c:v>
                </c:pt>
                <c:pt idx="105">
                  <c:v>43992</c:v>
                </c:pt>
                <c:pt idx="106">
                  <c:v>43993</c:v>
                </c:pt>
                <c:pt idx="107">
                  <c:v>43994</c:v>
                </c:pt>
                <c:pt idx="108">
                  <c:v>43995</c:v>
                </c:pt>
                <c:pt idx="109">
                  <c:v>43996</c:v>
                </c:pt>
                <c:pt idx="110">
                  <c:v>43997</c:v>
                </c:pt>
                <c:pt idx="111">
                  <c:v>43998</c:v>
                </c:pt>
                <c:pt idx="112">
                  <c:v>43999</c:v>
                </c:pt>
                <c:pt idx="113">
                  <c:v>44000</c:v>
                </c:pt>
                <c:pt idx="114">
                  <c:v>44001</c:v>
                </c:pt>
                <c:pt idx="115">
                  <c:v>44002</c:v>
                </c:pt>
                <c:pt idx="116">
                  <c:v>44003</c:v>
                </c:pt>
                <c:pt idx="117">
                  <c:v>44004</c:v>
                </c:pt>
                <c:pt idx="118">
                  <c:v>44005</c:v>
                </c:pt>
                <c:pt idx="119">
                  <c:v>44006</c:v>
                </c:pt>
                <c:pt idx="120">
                  <c:v>44007</c:v>
                </c:pt>
                <c:pt idx="121">
                  <c:v>44008</c:v>
                </c:pt>
                <c:pt idx="122">
                  <c:v>44009</c:v>
                </c:pt>
                <c:pt idx="123">
                  <c:v>44010</c:v>
                </c:pt>
                <c:pt idx="124">
                  <c:v>44011</c:v>
                </c:pt>
                <c:pt idx="125">
                  <c:v>44012</c:v>
                </c:pt>
                <c:pt idx="126">
                  <c:v>44013</c:v>
                </c:pt>
                <c:pt idx="127">
                  <c:v>44014</c:v>
                </c:pt>
                <c:pt idx="128">
                  <c:v>44015</c:v>
                </c:pt>
                <c:pt idx="129">
                  <c:v>44016</c:v>
                </c:pt>
                <c:pt idx="130">
                  <c:v>44017</c:v>
                </c:pt>
                <c:pt idx="131">
                  <c:v>44018</c:v>
                </c:pt>
                <c:pt idx="132">
                  <c:v>44019</c:v>
                </c:pt>
                <c:pt idx="133">
                  <c:v>44020</c:v>
                </c:pt>
                <c:pt idx="134">
                  <c:v>44021</c:v>
                </c:pt>
                <c:pt idx="135">
                  <c:v>44022</c:v>
                </c:pt>
                <c:pt idx="136">
                  <c:v>44023</c:v>
                </c:pt>
                <c:pt idx="137">
                  <c:v>44024</c:v>
                </c:pt>
                <c:pt idx="138">
                  <c:v>44025</c:v>
                </c:pt>
                <c:pt idx="139">
                  <c:v>44026</c:v>
                </c:pt>
                <c:pt idx="140">
                  <c:v>44027</c:v>
                </c:pt>
                <c:pt idx="141">
                  <c:v>44028</c:v>
                </c:pt>
                <c:pt idx="142">
                  <c:v>44029</c:v>
                </c:pt>
                <c:pt idx="143">
                  <c:v>44030</c:v>
                </c:pt>
                <c:pt idx="144">
                  <c:v>44031</c:v>
                </c:pt>
                <c:pt idx="145">
                  <c:v>44032</c:v>
                </c:pt>
                <c:pt idx="146">
                  <c:v>44033</c:v>
                </c:pt>
                <c:pt idx="147">
                  <c:v>44034</c:v>
                </c:pt>
                <c:pt idx="148">
                  <c:v>44035</c:v>
                </c:pt>
                <c:pt idx="149">
                  <c:v>44036</c:v>
                </c:pt>
                <c:pt idx="150">
                  <c:v>44037</c:v>
                </c:pt>
                <c:pt idx="151">
                  <c:v>44038</c:v>
                </c:pt>
                <c:pt idx="152">
                  <c:v>44039</c:v>
                </c:pt>
                <c:pt idx="153">
                  <c:v>44040</c:v>
                </c:pt>
                <c:pt idx="154">
                  <c:v>44041</c:v>
                </c:pt>
                <c:pt idx="155">
                  <c:v>44042</c:v>
                </c:pt>
                <c:pt idx="156">
                  <c:v>44043</c:v>
                </c:pt>
                <c:pt idx="157">
                  <c:v>44044</c:v>
                </c:pt>
                <c:pt idx="158">
                  <c:v>44045</c:v>
                </c:pt>
                <c:pt idx="159">
                  <c:v>44046</c:v>
                </c:pt>
                <c:pt idx="160">
                  <c:v>44047</c:v>
                </c:pt>
                <c:pt idx="161">
                  <c:v>44048</c:v>
                </c:pt>
                <c:pt idx="162">
                  <c:v>44049</c:v>
                </c:pt>
                <c:pt idx="163">
                  <c:v>44050</c:v>
                </c:pt>
                <c:pt idx="164">
                  <c:v>44051</c:v>
                </c:pt>
                <c:pt idx="165">
                  <c:v>44052</c:v>
                </c:pt>
                <c:pt idx="166">
                  <c:v>44053</c:v>
                </c:pt>
                <c:pt idx="167">
                  <c:v>44054</c:v>
                </c:pt>
                <c:pt idx="168">
                  <c:v>44055</c:v>
                </c:pt>
                <c:pt idx="169">
                  <c:v>44056</c:v>
                </c:pt>
                <c:pt idx="170">
                  <c:v>44057</c:v>
                </c:pt>
                <c:pt idx="171">
                  <c:v>44058</c:v>
                </c:pt>
                <c:pt idx="172">
                  <c:v>44059</c:v>
                </c:pt>
                <c:pt idx="173">
                  <c:v>44060</c:v>
                </c:pt>
                <c:pt idx="174">
                  <c:v>44061</c:v>
                </c:pt>
                <c:pt idx="175">
                  <c:v>44062</c:v>
                </c:pt>
                <c:pt idx="176">
                  <c:v>44063</c:v>
                </c:pt>
                <c:pt idx="177">
                  <c:v>44064</c:v>
                </c:pt>
                <c:pt idx="178">
                  <c:v>44065</c:v>
                </c:pt>
                <c:pt idx="179">
                  <c:v>44066</c:v>
                </c:pt>
                <c:pt idx="180">
                  <c:v>44067</c:v>
                </c:pt>
                <c:pt idx="181">
                  <c:v>44068</c:v>
                </c:pt>
                <c:pt idx="182">
                  <c:v>44069</c:v>
                </c:pt>
                <c:pt idx="183">
                  <c:v>44070</c:v>
                </c:pt>
                <c:pt idx="184">
                  <c:v>44071</c:v>
                </c:pt>
                <c:pt idx="185">
                  <c:v>44072</c:v>
                </c:pt>
                <c:pt idx="186">
                  <c:v>44073</c:v>
                </c:pt>
                <c:pt idx="187">
                  <c:v>44074</c:v>
                </c:pt>
                <c:pt idx="188">
                  <c:v>44075</c:v>
                </c:pt>
                <c:pt idx="189">
                  <c:v>44076</c:v>
                </c:pt>
                <c:pt idx="190">
                  <c:v>44077</c:v>
                </c:pt>
                <c:pt idx="191">
                  <c:v>44078</c:v>
                </c:pt>
                <c:pt idx="192">
                  <c:v>44079</c:v>
                </c:pt>
                <c:pt idx="193">
                  <c:v>44080</c:v>
                </c:pt>
              </c:numCache>
            </c:numRef>
          </c:cat>
          <c:val>
            <c:numRef>
              <c:f>Sheet1!$B$2:$B$195</c:f>
              <c:numCache>
                <c:formatCode>0.0</c:formatCode>
                <c:ptCount val="194"/>
                <c:pt idx="0">
                  <c:v>0.3</c:v>
                </c:pt>
                <c:pt idx="1">
                  <c:v>0.2</c:v>
                </c:pt>
                <c:pt idx="2">
                  <c:v>0.2</c:v>
                </c:pt>
                <c:pt idx="3">
                  <c:v>1.5</c:v>
                </c:pt>
                <c:pt idx="4">
                  <c:v>2.5</c:v>
                </c:pt>
                <c:pt idx="5">
                  <c:v>6.3</c:v>
                </c:pt>
                <c:pt idx="6">
                  <c:v>9.6999999999999993</c:v>
                </c:pt>
                <c:pt idx="7">
                  <c:v>14.7</c:v>
                </c:pt>
                <c:pt idx="8">
                  <c:v>26.3</c:v>
                </c:pt>
                <c:pt idx="9">
                  <c:v>33</c:v>
                </c:pt>
                <c:pt idx="10">
                  <c:v>51.2</c:v>
                </c:pt>
                <c:pt idx="11">
                  <c:v>66.3</c:v>
                </c:pt>
                <c:pt idx="12">
                  <c:v>74.3</c:v>
                </c:pt>
                <c:pt idx="13">
                  <c:v>101.2</c:v>
                </c:pt>
                <c:pt idx="14">
                  <c:v>155.80000000000001</c:v>
                </c:pt>
                <c:pt idx="15">
                  <c:v>223.2</c:v>
                </c:pt>
                <c:pt idx="16">
                  <c:v>303.3</c:v>
                </c:pt>
                <c:pt idx="17">
                  <c:v>403.2</c:v>
                </c:pt>
                <c:pt idx="18">
                  <c:v>408.2</c:v>
                </c:pt>
                <c:pt idx="19">
                  <c:v>608.20000000000005</c:v>
                </c:pt>
                <c:pt idx="20">
                  <c:v>838.7</c:v>
                </c:pt>
                <c:pt idx="21">
                  <c:v>1225.5</c:v>
                </c:pt>
                <c:pt idx="22">
                  <c:v>1999.3</c:v>
                </c:pt>
                <c:pt idx="23">
                  <c:v>2768.2</c:v>
                </c:pt>
                <c:pt idx="24">
                  <c:v>3808.3</c:v>
                </c:pt>
                <c:pt idx="25">
                  <c:v>4899.3</c:v>
                </c:pt>
                <c:pt idx="26">
                  <c:v>6284</c:v>
                </c:pt>
                <c:pt idx="27">
                  <c:v>7532.3</c:v>
                </c:pt>
                <c:pt idx="28">
                  <c:v>8648.5</c:v>
                </c:pt>
                <c:pt idx="29">
                  <c:v>10766.8</c:v>
                </c:pt>
                <c:pt idx="30">
                  <c:v>12739.3</c:v>
                </c:pt>
                <c:pt idx="31">
                  <c:v>14716.3</c:v>
                </c:pt>
                <c:pt idx="32">
                  <c:v>16224.8</c:v>
                </c:pt>
                <c:pt idx="33">
                  <c:v>18097</c:v>
                </c:pt>
                <c:pt idx="34">
                  <c:v>20442.8</c:v>
                </c:pt>
                <c:pt idx="35">
                  <c:v>21685.7</c:v>
                </c:pt>
                <c:pt idx="36">
                  <c:v>23723.200000000001</c:v>
                </c:pt>
                <c:pt idx="37">
                  <c:v>25746.799999999999</c:v>
                </c:pt>
                <c:pt idx="38">
                  <c:v>28084.2</c:v>
                </c:pt>
                <c:pt idx="39">
                  <c:v>29147.200000000001</c:v>
                </c:pt>
                <c:pt idx="40">
                  <c:v>29751.5</c:v>
                </c:pt>
                <c:pt idx="41">
                  <c:v>30633</c:v>
                </c:pt>
                <c:pt idx="42">
                  <c:v>30848.799999999999</c:v>
                </c:pt>
                <c:pt idx="43">
                  <c:v>31317.8</c:v>
                </c:pt>
                <c:pt idx="44">
                  <c:v>31374</c:v>
                </c:pt>
                <c:pt idx="45">
                  <c:v>31730.799999999999</c:v>
                </c:pt>
                <c:pt idx="46">
                  <c:v>31551.200000000001</c:v>
                </c:pt>
                <c:pt idx="47">
                  <c:v>30636.3</c:v>
                </c:pt>
                <c:pt idx="48">
                  <c:v>29859.8</c:v>
                </c:pt>
                <c:pt idx="49">
                  <c:v>28922</c:v>
                </c:pt>
                <c:pt idx="50">
                  <c:v>28554.799999999999</c:v>
                </c:pt>
                <c:pt idx="51">
                  <c:v>29006.3</c:v>
                </c:pt>
                <c:pt idx="52">
                  <c:v>28966.7</c:v>
                </c:pt>
                <c:pt idx="53">
                  <c:v>29094.2</c:v>
                </c:pt>
                <c:pt idx="54">
                  <c:v>29145.200000000001</c:v>
                </c:pt>
                <c:pt idx="55">
                  <c:v>28539.8</c:v>
                </c:pt>
                <c:pt idx="56">
                  <c:v>28023.7</c:v>
                </c:pt>
                <c:pt idx="57">
                  <c:v>28270.2</c:v>
                </c:pt>
                <c:pt idx="58">
                  <c:v>29598.5</c:v>
                </c:pt>
                <c:pt idx="59">
                  <c:v>30742.3</c:v>
                </c:pt>
                <c:pt idx="60">
                  <c:v>30800.2</c:v>
                </c:pt>
                <c:pt idx="61">
                  <c:v>30296.7</c:v>
                </c:pt>
                <c:pt idx="62">
                  <c:v>29684</c:v>
                </c:pt>
                <c:pt idx="63">
                  <c:v>28551.5</c:v>
                </c:pt>
                <c:pt idx="64">
                  <c:v>27459.8</c:v>
                </c:pt>
                <c:pt idx="65">
                  <c:v>27666.7</c:v>
                </c:pt>
                <c:pt idx="66">
                  <c:v>27917.8</c:v>
                </c:pt>
                <c:pt idx="67">
                  <c:v>28436.3</c:v>
                </c:pt>
                <c:pt idx="68">
                  <c:v>28094.7</c:v>
                </c:pt>
                <c:pt idx="69">
                  <c:v>27557.5</c:v>
                </c:pt>
                <c:pt idx="70">
                  <c:v>26810</c:v>
                </c:pt>
                <c:pt idx="71">
                  <c:v>25763.3</c:v>
                </c:pt>
                <c:pt idx="72">
                  <c:v>25423.7</c:v>
                </c:pt>
                <c:pt idx="73">
                  <c:v>25449.200000000001</c:v>
                </c:pt>
                <c:pt idx="74">
                  <c:v>24999.7</c:v>
                </c:pt>
                <c:pt idx="75">
                  <c:v>24115.200000000001</c:v>
                </c:pt>
                <c:pt idx="76">
                  <c:v>23564.5</c:v>
                </c:pt>
                <c:pt idx="77">
                  <c:v>22450</c:v>
                </c:pt>
                <c:pt idx="78">
                  <c:v>22526.7</c:v>
                </c:pt>
                <c:pt idx="79">
                  <c:v>22453.3</c:v>
                </c:pt>
                <c:pt idx="80">
                  <c:v>23340.5</c:v>
                </c:pt>
                <c:pt idx="81">
                  <c:v>23361.5</c:v>
                </c:pt>
                <c:pt idx="82">
                  <c:v>23320.799999999999</c:v>
                </c:pt>
                <c:pt idx="83">
                  <c:v>23204.7</c:v>
                </c:pt>
                <c:pt idx="84">
                  <c:v>22537.200000000001</c:v>
                </c:pt>
                <c:pt idx="85">
                  <c:v>22576.7</c:v>
                </c:pt>
                <c:pt idx="86">
                  <c:v>22416</c:v>
                </c:pt>
                <c:pt idx="87">
                  <c:v>22886.5</c:v>
                </c:pt>
                <c:pt idx="88">
                  <c:v>22733.3</c:v>
                </c:pt>
                <c:pt idx="89">
                  <c:v>22478.7</c:v>
                </c:pt>
                <c:pt idx="90">
                  <c:v>21684.7</c:v>
                </c:pt>
                <c:pt idx="91">
                  <c:v>20489.5</c:v>
                </c:pt>
                <c:pt idx="92">
                  <c:v>20272.7</c:v>
                </c:pt>
                <c:pt idx="93">
                  <c:v>20716.2</c:v>
                </c:pt>
                <c:pt idx="94">
                  <c:v>21292.3</c:v>
                </c:pt>
                <c:pt idx="95">
                  <c:v>21485.5</c:v>
                </c:pt>
                <c:pt idx="96">
                  <c:v>21236.5</c:v>
                </c:pt>
                <c:pt idx="97">
                  <c:v>21657.3</c:v>
                </c:pt>
                <c:pt idx="98">
                  <c:v>21164.799999999999</c:v>
                </c:pt>
                <c:pt idx="99">
                  <c:v>20632.7</c:v>
                </c:pt>
                <c:pt idx="100">
                  <c:v>20810.2</c:v>
                </c:pt>
                <c:pt idx="101">
                  <c:v>21236</c:v>
                </c:pt>
                <c:pt idx="102">
                  <c:v>21305.5</c:v>
                </c:pt>
                <c:pt idx="103">
                  <c:v>20735.7</c:v>
                </c:pt>
                <c:pt idx="104">
                  <c:v>20436.7</c:v>
                </c:pt>
                <c:pt idx="105">
                  <c:v>20359.8</c:v>
                </c:pt>
                <c:pt idx="106">
                  <c:v>19956</c:v>
                </c:pt>
                <c:pt idx="107">
                  <c:v>20408</c:v>
                </c:pt>
                <c:pt idx="108">
                  <c:v>21702.799999999999</c:v>
                </c:pt>
                <c:pt idx="109">
                  <c:v>22046.2</c:v>
                </c:pt>
                <c:pt idx="110">
                  <c:v>22359.7</c:v>
                </c:pt>
                <c:pt idx="111">
                  <c:v>22838.2</c:v>
                </c:pt>
                <c:pt idx="112">
                  <c:v>23283.3</c:v>
                </c:pt>
                <c:pt idx="113">
                  <c:v>23677.7</c:v>
                </c:pt>
                <c:pt idx="114">
                  <c:v>24675.5</c:v>
                </c:pt>
                <c:pt idx="115">
                  <c:v>26873.200000000001</c:v>
                </c:pt>
                <c:pt idx="116">
                  <c:v>27938.2</c:v>
                </c:pt>
                <c:pt idx="117">
                  <c:v>29095.200000000001</c:v>
                </c:pt>
                <c:pt idx="118">
                  <c:v>30700.2</c:v>
                </c:pt>
                <c:pt idx="119">
                  <c:v>31879.200000000001</c:v>
                </c:pt>
                <c:pt idx="120">
                  <c:v>33286.699999999997</c:v>
                </c:pt>
                <c:pt idx="121">
                  <c:v>35376.199999999997</c:v>
                </c:pt>
                <c:pt idx="122">
                  <c:v>38082.699999999997</c:v>
                </c:pt>
                <c:pt idx="123">
                  <c:v>39449</c:v>
                </c:pt>
                <c:pt idx="124">
                  <c:v>40529.5</c:v>
                </c:pt>
                <c:pt idx="125">
                  <c:v>42347.8</c:v>
                </c:pt>
                <c:pt idx="126">
                  <c:v>44214.8</c:v>
                </c:pt>
                <c:pt idx="127">
                  <c:v>45749.2</c:v>
                </c:pt>
                <c:pt idx="128">
                  <c:v>47333.7</c:v>
                </c:pt>
                <c:pt idx="129">
                  <c:v>48406.7</c:v>
                </c:pt>
                <c:pt idx="130">
                  <c:v>49661.2</c:v>
                </c:pt>
                <c:pt idx="131">
                  <c:v>49943.8</c:v>
                </c:pt>
                <c:pt idx="132">
                  <c:v>51418.3</c:v>
                </c:pt>
                <c:pt idx="133">
                  <c:v>52108.3</c:v>
                </c:pt>
                <c:pt idx="134">
                  <c:v>53965.5</c:v>
                </c:pt>
                <c:pt idx="135">
                  <c:v>57416</c:v>
                </c:pt>
                <c:pt idx="136">
                  <c:v>59133.5</c:v>
                </c:pt>
                <c:pt idx="137">
                  <c:v>61477.5</c:v>
                </c:pt>
                <c:pt idx="138">
                  <c:v>61343.166666666664</c:v>
                </c:pt>
                <c:pt idx="139">
                  <c:v>62812.5</c:v>
                </c:pt>
                <c:pt idx="140">
                  <c:v>63492.666666666664</c:v>
                </c:pt>
                <c:pt idx="141">
                  <c:v>65070</c:v>
                </c:pt>
                <c:pt idx="142">
                  <c:v>66965</c:v>
                </c:pt>
                <c:pt idx="143">
                  <c:v>67745.166666666672</c:v>
                </c:pt>
                <c:pt idx="144">
                  <c:v>68183.833333333328</c:v>
                </c:pt>
                <c:pt idx="145">
                  <c:v>67183.833333333328</c:v>
                </c:pt>
                <c:pt idx="146">
                  <c:v>66718.166666666672</c:v>
                </c:pt>
                <c:pt idx="147">
                  <c:v>65660.666666666672</c:v>
                </c:pt>
                <c:pt idx="148">
                  <c:v>65183.5</c:v>
                </c:pt>
                <c:pt idx="149">
                  <c:v>66853</c:v>
                </c:pt>
                <c:pt idx="150">
                  <c:v>67618.333333333328</c:v>
                </c:pt>
                <c:pt idx="151">
                  <c:v>66541</c:v>
                </c:pt>
                <c:pt idx="152">
                  <c:v>65187.666666666664</c:v>
                </c:pt>
                <c:pt idx="153">
                  <c:v>64347.5</c:v>
                </c:pt>
                <c:pt idx="154">
                  <c:v>64694.333333333336</c:v>
                </c:pt>
                <c:pt idx="155">
                  <c:v>63747.333333333336</c:v>
                </c:pt>
                <c:pt idx="156">
                  <c:v>63856.166666666664</c:v>
                </c:pt>
                <c:pt idx="157">
                  <c:v>64444.833333333336</c:v>
                </c:pt>
                <c:pt idx="158">
                  <c:v>62972.5</c:v>
                </c:pt>
                <c:pt idx="159">
                  <c:v>59555.666666666664</c:v>
                </c:pt>
                <c:pt idx="160">
                  <c:v>57349.666666666664</c:v>
                </c:pt>
                <c:pt idx="161">
                  <c:v>54812.5</c:v>
                </c:pt>
                <c:pt idx="162">
                  <c:v>53579.166666666664</c:v>
                </c:pt>
                <c:pt idx="163">
                  <c:v>53527.166666666664</c:v>
                </c:pt>
                <c:pt idx="164">
                  <c:v>54959.5</c:v>
                </c:pt>
                <c:pt idx="165">
                  <c:v>55220.666666666664</c:v>
                </c:pt>
                <c:pt idx="166">
                  <c:v>53886.666666666664</c:v>
                </c:pt>
                <c:pt idx="167">
                  <c:v>52886.333333333336</c:v>
                </c:pt>
                <c:pt idx="168">
                  <c:v>52304.833333333336</c:v>
                </c:pt>
                <c:pt idx="169">
                  <c:v>51200.5</c:v>
                </c:pt>
                <c:pt idx="170">
                  <c:v>52553.833333333336</c:v>
                </c:pt>
                <c:pt idx="171">
                  <c:v>52716.833333333336</c:v>
                </c:pt>
                <c:pt idx="172">
                  <c:v>51468.833333333336</c:v>
                </c:pt>
                <c:pt idx="173">
                  <c:v>49519.5</c:v>
                </c:pt>
                <c:pt idx="174">
                  <c:v>47662.833333333336</c:v>
                </c:pt>
                <c:pt idx="175">
                  <c:v>46811</c:v>
                </c:pt>
                <c:pt idx="176">
                  <c:v>43432.5</c:v>
                </c:pt>
                <c:pt idx="177">
                  <c:v>43550.833333333336</c:v>
                </c:pt>
                <c:pt idx="178">
                  <c:v>43976.166666666664</c:v>
                </c:pt>
                <c:pt idx="179">
                  <c:v>43886.666666666664</c:v>
                </c:pt>
                <c:pt idx="180">
                  <c:v>42691.333333333336</c:v>
                </c:pt>
                <c:pt idx="181">
                  <c:v>41314.333333333336</c:v>
                </c:pt>
                <c:pt idx="182">
                  <c:v>41328.666666666664</c:v>
                </c:pt>
                <c:pt idx="183">
                  <c:v>40885.833333333336</c:v>
                </c:pt>
                <c:pt idx="184">
                  <c:v>41145.166666666664</c:v>
                </c:pt>
                <c:pt idx="185">
                  <c:v>43241.5</c:v>
                </c:pt>
                <c:pt idx="186">
                  <c:v>42815.833333333336</c:v>
                </c:pt>
                <c:pt idx="187">
                  <c:v>42146.166666666664</c:v>
                </c:pt>
                <c:pt idx="188">
                  <c:v>42003.5</c:v>
                </c:pt>
                <c:pt idx="189">
                  <c:v>40954.166666666664</c:v>
                </c:pt>
                <c:pt idx="190">
                  <c:v>39345.833333333336</c:v>
                </c:pt>
                <c:pt idx="191">
                  <c:v>39904</c:v>
                </c:pt>
                <c:pt idx="192">
                  <c:v>41423.166666666664</c:v>
                </c:pt>
                <c:pt idx="193">
                  <c:v>40963</c:v>
                </c:pt>
              </c:numCache>
            </c:numRef>
          </c:val>
          <c:smooth val="0"/>
          <c:extLst xmlns:c16r2="http://schemas.microsoft.com/office/drawing/2015/06/chart">
            <c:ext xmlns:c16="http://schemas.microsoft.com/office/drawing/2014/chart" uri="{C3380CC4-5D6E-409C-BE32-E72D297353CC}">
              <c16:uniqueId val="{00000000-1F67-D84D-AC33-FA326027E2C2}"/>
            </c:ext>
          </c:extLst>
        </c:ser>
        <c:dLbls>
          <c:showLegendKey val="0"/>
          <c:showVal val="0"/>
          <c:showCatName val="0"/>
          <c:showSerName val="0"/>
          <c:showPercent val="0"/>
          <c:showBubbleSize val="0"/>
        </c:dLbls>
        <c:marker val="1"/>
        <c:smooth val="0"/>
        <c:axId val="223009792"/>
        <c:axId val="223015680"/>
      </c:lineChart>
      <c:lineChart>
        <c:grouping val="standard"/>
        <c:varyColors val="0"/>
        <c:ser>
          <c:idx val="1"/>
          <c:order val="1"/>
          <c:tx>
            <c:strRef>
              <c:f>Sheet1!$C$1</c:f>
              <c:strCache>
                <c:ptCount val="1"/>
                <c:pt idx="0">
                  <c:v>Deaths (Right Scale)</c:v>
                </c:pt>
              </c:strCache>
            </c:strRef>
          </c:tx>
          <c:spPr>
            <a:ln w="41275" cap="rnd">
              <a:solidFill>
                <a:srgbClr val="FF0000"/>
              </a:solidFill>
              <a:round/>
            </a:ln>
            <a:effectLst/>
          </c:spPr>
          <c:marker>
            <c:symbol val="none"/>
          </c:marker>
          <c:cat>
            <c:numRef>
              <c:f>Sheet1!$A$2:$A$195</c:f>
              <c:numCache>
                <c:formatCode>d\-mmm</c:formatCode>
                <c:ptCount val="194"/>
                <c:pt idx="0">
                  <c:v>43887</c:v>
                </c:pt>
                <c:pt idx="1">
                  <c:v>43888</c:v>
                </c:pt>
                <c:pt idx="2">
                  <c:v>43889</c:v>
                </c:pt>
                <c:pt idx="3">
                  <c:v>43890</c:v>
                </c:pt>
                <c:pt idx="4">
                  <c:v>43891</c:v>
                </c:pt>
                <c:pt idx="5">
                  <c:v>43892</c:v>
                </c:pt>
                <c:pt idx="6">
                  <c:v>43893</c:v>
                </c:pt>
                <c:pt idx="7">
                  <c:v>43894</c:v>
                </c:pt>
                <c:pt idx="8">
                  <c:v>43895</c:v>
                </c:pt>
                <c:pt idx="9">
                  <c:v>43896</c:v>
                </c:pt>
                <c:pt idx="10">
                  <c:v>43897</c:v>
                </c:pt>
                <c:pt idx="11">
                  <c:v>43898</c:v>
                </c:pt>
                <c:pt idx="12">
                  <c:v>43899</c:v>
                </c:pt>
                <c:pt idx="13">
                  <c:v>43900</c:v>
                </c:pt>
                <c:pt idx="14">
                  <c:v>43901</c:v>
                </c:pt>
                <c:pt idx="15">
                  <c:v>43902</c:v>
                </c:pt>
                <c:pt idx="16">
                  <c:v>43903</c:v>
                </c:pt>
                <c:pt idx="17">
                  <c:v>43904</c:v>
                </c:pt>
                <c:pt idx="18">
                  <c:v>43905</c:v>
                </c:pt>
                <c:pt idx="19">
                  <c:v>43906</c:v>
                </c:pt>
                <c:pt idx="20">
                  <c:v>43907</c:v>
                </c:pt>
                <c:pt idx="21">
                  <c:v>43908</c:v>
                </c:pt>
                <c:pt idx="22">
                  <c:v>43909</c:v>
                </c:pt>
                <c:pt idx="23">
                  <c:v>43910</c:v>
                </c:pt>
                <c:pt idx="24">
                  <c:v>43911</c:v>
                </c:pt>
                <c:pt idx="25">
                  <c:v>43912</c:v>
                </c:pt>
                <c:pt idx="26">
                  <c:v>43913</c:v>
                </c:pt>
                <c:pt idx="27">
                  <c:v>43914</c:v>
                </c:pt>
                <c:pt idx="28">
                  <c:v>43915</c:v>
                </c:pt>
                <c:pt idx="29">
                  <c:v>43916</c:v>
                </c:pt>
                <c:pt idx="30">
                  <c:v>43917</c:v>
                </c:pt>
                <c:pt idx="31">
                  <c:v>43918</c:v>
                </c:pt>
                <c:pt idx="32">
                  <c:v>43919</c:v>
                </c:pt>
                <c:pt idx="33">
                  <c:v>43920</c:v>
                </c:pt>
                <c:pt idx="34">
                  <c:v>43921</c:v>
                </c:pt>
                <c:pt idx="35">
                  <c:v>43922</c:v>
                </c:pt>
                <c:pt idx="36">
                  <c:v>43923</c:v>
                </c:pt>
                <c:pt idx="37">
                  <c:v>43924</c:v>
                </c:pt>
                <c:pt idx="38">
                  <c:v>43925</c:v>
                </c:pt>
                <c:pt idx="39">
                  <c:v>43926</c:v>
                </c:pt>
                <c:pt idx="40">
                  <c:v>43927</c:v>
                </c:pt>
                <c:pt idx="41">
                  <c:v>43928</c:v>
                </c:pt>
                <c:pt idx="42">
                  <c:v>43929</c:v>
                </c:pt>
                <c:pt idx="43">
                  <c:v>43930</c:v>
                </c:pt>
                <c:pt idx="44">
                  <c:v>43931</c:v>
                </c:pt>
                <c:pt idx="45">
                  <c:v>43932</c:v>
                </c:pt>
                <c:pt idx="46">
                  <c:v>43933</c:v>
                </c:pt>
                <c:pt idx="47">
                  <c:v>43934</c:v>
                </c:pt>
                <c:pt idx="48">
                  <c:v>43935</c:v>
                </c:pt>
                <c:pt idx="49">
                  <c:v>43936</c:v>
                </c:pt>
                <c:pt idx="50">
                  <c:v>43937</c:v>
                </c:pt>
                <c:pt idx="51">
                  <c:v>43938</c:v>
                </c:pt>
                <c:pt idx="52">
                  <c:v>43939</c:v>
                </c:pt>
                <c:pt idx="53">
                  <c:v>43940</c:v>
                </c:pt>
                <c:pt idx="54">
                  <c:v>43941</c:v>
                </c:pt>
                <c:pt idx="55">
                  <c:v>43942</c:v>
                </c:pt>
                <c:pt idx="56">
                  <c:v>43943</c:v>
                </c:pt>
                <c:pt idx="57">
                  <c:v>43944</c:v>
                </c:pt>
                <c:pt idx="58">
                  <c:v>43945</c:v>
                </c:pt>
                <c:pt idx="59">
                  <c:v>43946</c:v>
                </c:pt>
                <c:pt idx="60">
                  <c:v>43947</c:v>
                </c:pt>
                <c:pt idx="61">
                  <c:v>43948</c:v>
                </c:pt>
                <c:pt idx="62">
                  <c:v>43949</c:v>
                </c:pt>
                <c:pt idx="63">
                  <c:v>43950</c:v>
                </c:pt>
                <c:pt idx="64">
                  <c:v>43951</c:v>
                </c:pt>
                <c:pt idx="65">
                  <c:v>43952</c:v>
                </c:pt>
                <c:pt idx="66">
                  <c:v>43953</c:v>
                </c:pt>
                <c:pt idx="67">
                  <c:v>43954</c:v>
                </c:pt>
                <c:pt idx="68">
                  <c:v>43955</c:v>
                </c:pt>
                <c:pt idx="69">
                  <c:v>43956</c:v>
                </c:pt>
                <c:pt idx="70">
                  <c:v>43957</c:v>
                </c:pt>
                <c:pt idx="71">
                  <c:v>43958</c:v>
                </c:pt>
                <c:pt idx="72">
                  <c:v>43959</c:v>
                </c:pt>
                <c:pt idx="73">
                  <c:v>43960</c:v>
                </c:pt>
                <c:pt idx="74">
                  <c:v>43961</c:v>
                </c:pt>
                <c:pt idx="75">
                  <c:v>43962</c:v>
                </c:pt>
                <c:pt idx="76">
                  <c:v>43963</c:v>
                </c:pt>
                <c:pt idx="77">
                  <c:v>43964</c:v>
                </c:pt>
                <c:pt idx="78">
                  <c:v>43965</c:v>
                </c:pt>
                <c:pt idx="79">
                  <c:v>43966</c:v>
                </c:pt>
                <c:pt idx="80">
                  <c:v>43967</c:v>
                </c:pt>
                <c:pt idx="81">
                  <c:v>43968</c:v>
                </c:pt>
                <c:pt idx="82">
                  <c:v>43969</c:v>
                </c:pt>
                <c:pt idx="83">
                  <c:v>43970</c:v>
                </c:pt>
                <c:pt idx="84">
                  <c:v>43971</c:v>
                </c:pt>
                <c:pt idx="85">
                  <c:v>43972</c:v>
                </c:pt>
                <c:pt idx="86">
                  <c:v>43973</c:v>
                </c:pt>
                <c:pt idx="87">
                  <c:v>43974</c:v>
                </c:pt>
                <c:pt idx="88">
                  <c:v>43975</c:v>
                </c:pt>
                <c:pt idx="89">
                  <c:v>43976</c:v>
                </c:pt>
                <c:pt idx="90">
                  <c:v>43977</c:v>
                </c:pt>
                <c:pt idx="91">
                  <c:v>43978</c:v>
                </c:pt>
                <c:pt idx="92">
                  <c:v>43979</c:v>
                </c:pt>
                <c:pt idx="93">
                  <c:v>43980</c:v>
                </c:pt>
                <c:pt idx="94">
                  <c:v>43981</c:v>
                </c:pt>
                <c:pt idx="95">
                  <c:v>43982</c:v>
                </c:pt>
                <c:pt idx="96">
                  <c:v>43983</c:v>
                </c:pt>
                <c:pt idx="97">
                  <c:v>43984</c:v>
                </c:pt>
                <c:pt idx="98">
                  <c:v>43985</c:v>
                </c:pt>
                <c:pt idx="99">
                  <c:v>43986</c:v>
                </c:pt>
                <c:pt idx="100">
                  <c:v>43987</c:v>
                </c:pt>
                <c:pt idx="101">
                  <c:v>43988</c:v>
                </c:pt>
                <c:pt idx="102">
                  <c:v>43989</c:v>
                </c:pt>
                <c:pt idx="103">
                  <c:v>43990</c:v>
                </c:pt>
                <c:pt idx="104">
                  <c:v>43991</c:v>
                </c:pt>
                <c:pt idx="105">
                  <c:v>43992</c:v>
                </c:pt>
                <c:pt idx="106">
                  <c:v>43993</c:v>
                </c:pt>
                <c:pt idx="107">
                  <c:v>43994</c:v>
                </c:pt>
                <c:pt idx="108">
                  <c:v>43995</c:v>
                </c:pt>
                <c:pt idx="109">
                  <c:v>43996</c:v>
                </c:pt>
                <c:pt idx="110">
                  <c:v>43997</c:v>
                </c:pt>
                <c:pt idx="111">
                  <c:v>43998</c:v>
                </c:pt>
                <c:pt idx="112">
                  <c:v>43999</c:v>
                </c:pt>
                <c:pt idx="113">
                  <c:v>44000</c:v>
                </c:pt>
                <c:pt idx="114">
                  <c:v>44001</c:v>
                </c:pt>
                <c:pt idx="115">
                  <c:v>44002</c:v>
                </c:pt>
                <c:pt idx="116">
                  <c:v>44003</c:v>
                </c:pt>
                <c:pt idx="117">
                  <c:v>44004</c:v>
                </c:pt>
                <c:pt idx="118">
                  <c:v>44005</c:v>
                </c:pt>
                <c:pt idx="119">
                  <c:v>44006</c:v>
                </c:pt>
                <c:pt idx="120">
                  <c:v>44007</c:v>
                </c:pt>
                <c:pt idx="121">
                  <c:v>44008</c:v>
                </c:pt>
                <c:pt idx="122">
                  <c:v>44009</c:v>
                </c:pt>
                <c:pt idx="123">
                  <c:v>44010</c:v>
                </c:pt>
                <c:pt idx="124">
                  <c:v>44011</c:v>
                </c:pt>
                <c:pt idx="125">
                  <c:v>44012</c:v>
                </c:pt>
                <c:pt idx="126">
                  <c:v>44013</c:v>
                </c:pt>
                <c:pt idx="127">
                  <c:v>44014</c:v>
                </c:pt>
                <c:pt idx="128">
                  <c:v>44015</c:v>
                </c:pt>
                <c:pt idx="129">
                  <c:v>44016</c:v>
                </c:pt>
                <c:pt idx="130">
                  <c:v>44017</c:v>
                </c:pt>
                <c:pt idx="131">
                  <c:v>44018</c:v>
                </c:pt>
                <c:pt idx="132">
                  <c:v>44019</c:v>
                </c:pt>
                <c:pt idx="133">
                  <c:v>44020</c:v>
                </c:pt>
                <c:pt idx="134">
                  <c:v>44021</c:v>
                </c:pt>
                <c:pt idx="135">
                  <c:v>44022</c:v>
                </c:pt>
                <c:pt idx="136">
                  <c:v>44023</c:v>
                </c:pt>
                <c:pt idx="137">
                  <c:v>44024</c:v>
                </c:pt>
                <c:pt idx="138">
                  <c:v>44025</c:v>
                </c:pt>
                <c:pt idx="139">
                  <c:v>44026</c:v>
                </c:pt>
                <c:pt idx="140">
                  <c:v>44027</c:v>
                </c:pt>
                <c:pt idx="141">
                  <c:v>44028</c:v>
                </c:pt>
                <c:pt idx="142">
                  <c:v>44029</c:v>
                </c:pt>
                <c:pt idx="143">
                  <c:v>44030</c:v>
                </c:pt>
                <c:pt idx="144">
                  <c:v>44031</c:v>
                </c:pt>
                <c:pt idx="145">
                  <c:v>44032</c:v>
                </c:pt>
                <c:pt idx="146">
                  <c:v>44033</c:v>
                </c:pt>
                <c:pt idx="147">
                  <c:v>44034</c:v>
                </c:pt>
                <c:pt idx="148">
                  <c:v>44035</c:v>
                </c:pt>
                <c:pt idx="149">
                  <c:v>44036</c:v>
                </c:pt>
                <c:pt idx="150">
                  <c:v>44037</c:v>
                </c:pt>
                <c:pt idx="151">
                  <c:v>44038</c:v>
                </c:pt>
                <c:pt idx="152">
                  <c:v>44039</c:v>
                </c:pt>
                <c:pt idx="153">
                  <c:v>44040</c:v>
                </c:pt>
                <c:pt idx="154">
                  <c:v>44041</c:v>
                </c:pt>
                <c:pt idx="155">
                  <c:v>44042</c:v>
                </c:pt>
                <c:pt idx="156">
                  <c:v>44043</c:v>
                </c:pt>
                <c:pt idx="157">
                  <c:v>44044</c:v>
                </c:pt>
                <c:pt idx="158">
                  <c:v>44045</c:v>
                </c:pt>
                <c:pt idx="159">
                  <c:v>44046</c:v>
                </c:pt>
                <c:pt idx="160">
                  <c:v>44047</c:v>
                </c:pt>
                <c:pt idx="161">
                  <c:v>44048</c:v>
                </c:pt>
                <c:pt idx="162">
                  <c:v>44049</c:v>
                </c:pt>
                <c:pt idx="163">
                  <c:v>44050</c:v>
                </c:pt>
                <c:pt idx="164">
                  <c:v>44051</c:v>
                </c:pt>
                <c:pt idx="165">
                  <c:v>44052</c:v>
                </c:pt>
                <c:pt idx="166">
                  <c:v>44053</c:v>
                </c:pt>
                <c:pt idx="167">
                  <c:v>44054</c:v>
                </c:pt>
                <c:pt idx="168">
                  <c:v>44055</c:v>
                </c:pt>
                <c:pt idx="169">
                  <c:v>44056</c:v>
                </c:pt>
                <c:pt idx="170">
                  <c:v>44057</c:v>
                </c:pt>
                <c:pt idx="171">
                  <c:v>44058</c:v>
                </c:pt>
                <c:pt idx="172">
                  <c:v>44059</c:v>
                </c:pt>
                <c:pt idx="173">
                  <c:v>44060</c:v>
                </c:pt>
                <c:pt idx="174">
                  <c:v>44061</c:v>
                </c:pt>
                <c:pt idx="175">
                  <c:v>44062</c:v>
                </c:pt>
                <c:pt idx="176">
                  <c:v>44063</c:v>
                </c:pt>
                <c:pt idx="177">
                  <c:v>44064</c:v>
                </c:pt>
                <c:pt idx="178">
                  <c:v>44065</c:v>
                </c:pt>
                <c:pt idx="179">
                  <c:v>44066</c:v>
                </c:pt>
                <c:pt idx="180">
                  <c:v>44067</c:v>
                </c:pt>
                <c:pt idx="181">
                  <c:v>44068</c:v>
                </c:pt>
                <c:pt idx="182">
                  <c:v>44069</c:v>
                </c:pt>
                <c:pt idx="183">
                  <c:v>44070</c:v>
                </c:pt>
                <c:pt idx="184">
                  <c:v>44071</c:v>
                </c:pt>
                <c:pt idx="185">
                  <c:v>44072</c:v>
                </c:pt>
                <c:pt idx="186">
                  <c:v>44073</c:v>
                </c:pt>
                <c:pt idx="187">
                  <c:v>44074</c:v>
                </c:pt>
                <c:pt idx="188">
                  <c:v>44075</c:v>
                </c:pt>
                <c:pt idx="189">
                  <c:v>44076</c:v>
                </c:pt>
                <c:pt idx="190">
                  <c:v>44077</c:v>
                </c:pt>
                <c:pt idx="191">
                  <c:v>44078</c:v>
                </c:pt>
                <c:pt idx="192">
                  <c:v>44079</c:v>
                </c:pt>
                <c:pt idx="193">
                  <c:v>44080</c:v>
                </c:pt>
              </c:numCache>
            </c:numRef>
          </c:cat>
          <c:val>
            <c:numRef>
              <c:f>Sheet1!$C$2:$C$195</c:f>
              <c:numCache>
                <c:formatCode>0.0</c:formatCode>
                <c:ptCount val="194"/>
                <c:pt idx="0">
                  <c:v>0</c:v>
                </c:pt>
                <c:pt idx="1">
                  <c:v>0</c:v>
                </c:pt>
                <c:pt idx="2">
                  <c:v>0</c:v>
                </c:pt>
                <c:pt idx="3">
                  <c:v>0.1</c:v>
                </c:pt>
                <c:pt idx="4">
                  <c:v>0.1</c:v>
                </c:pt>
                <c:pt idx="5">
                  <c:v>0.9</c:v>
                </c:pt>
                <c:pt idx="6">
                  <c:v>1</c:v>
                </c:pt>
                <c:pt idx="7">
                  <c:v>1.6</c:v>
                </c:pt>
                <c:pt idx="8">
                  <c:v>1.7</c:v>
                </c:pt>
                <c:pt idx="9">
                  <c:v>2</c:v>
                </c:pt>
                <c:pt idx="10">
                  <c:v>2.2999999999999998</c:v>
                </c:pt>
                <c:pt idx="11">
                  <c:v>2.9</c:v>
                </c:pt>
                <c:pt idx="12">
                  <c:v>2.2999999999999998</c:v>
                </c:pt>
                <c:pt idx="13">
                  <c:v>3</c:v>
                </c:pt>
                <c:pt idx="14">
                  <c:v>3</c:v>
                </c:pt>
                <c:pt idx="15">
                  <c:v>4.4000000000000004</c:v>
                </c:pt>
                <c:pt idx="16">
                  <c:v>5.4</c:v>
                </c:pt>
                <c:pt idx="17">
                  <c:v>6</c:v>
                </c:pt>
                <c:pt idx="18">
                  <c:v>7.3</c:v>
                </c:pt>
                <c:pt idx="19">
                  <c:v>11.1</c:v>
                </c:pt>
                <c:pt idx="20">
                  <c:v>15.1</c:v>
                </c:pt>
                <c:pt idx="21">
                  <c:v>22.7</c:v>
                </c:pt>
                <c:pt idx="22">
                  <c:v>32.299999999999997</c:v>
                </c:pt>
                <c:pt idx="23">
                  <c:v>44.9</c:v>
                </c:pt>
                <c:pt idx="24">
                  <c:v>56.7</c:v>
                </c:pt>
                <c:pt idx="25">
                  <c:v>75.400000000000006</c:v>
                </c:pt>
                <c:pt idx="26">
                  <c:v>97.7</c:v>
                </c:pt>
                <c:pt idx="27">
                  <c:v>126.4</c:v>
                </c:pt>
                <c:pt idx="28">
                  <c:v>162.6</c:v>
                </c:pt>
                <c:pt idx="29">
                  <c:v>209.6</c:v>
                </c:pt>
                <c:pt idx="30">
                  <c:v>274</c:v>
                </c:pt>
                <c:pt idx="31">
                  <c:v>352.1</c:v>
                </c:pt>
                <c:pt idx="32">
                  <c:v>420.9</c:v>
                </c:pt>
                <c:pt idx="33">
                  <c:v>509.7</c:v>
                </c:pt>
                <c:pt idx="34">
                  <c:v>649.9</c:v>
                </c:pt>
                <c:pt idx="35">
                  <c:v>779.7</c:v>
                </c:pt>
                <c:pt idx="36">
                  <c:v>944.7</c:v>
                </c:pt>
                <c:pt idx="37">
                  <c:v>1051.7</c:v>
                </c:pt>
                <c:pt idx="38">
                  <c:v>1141.5999999999999</c:v>
                </c:pt>
                <c:pt idx="39">
                  <c:v>1253.9000000000001</c:v>
                </c:pt>
                <c:pt idx="40">
                  <c:v>1376.1</c:v>
                </c:pt>
                <c:pt idx="41">
                  <c:v>1531.7</c:v>
                </c:pt>
                <c:pt idx="42">
                  <c:v>1654.6</c:v>
                </c:pt>
                <c:pt idx="43">
                  <c:v>1723.7</c:v>
                </c:pt>
                <c:pt idx="44">
                  <c:v>1834.3</c:v>
                </c:pt>
                <c:pt idx="45">
                  <c:v>1940.9</c:v>
                </c:pt>
                <c:pt idx="46">
                  <c:v>1987.9</c:v>
                </c:pt>
                <c:pt idx="47">
                  <c:v>2007.3</c:v>
                </c:pt>
                <c:pt idx="48">
                  <c:v>2019.9</c:v>
                </c:pt>
                <c:pt idx="49">
                  <c:v>2082.1</c:v>
                </c:pt>
                <c:pt idx="50">
                  <c:v>2088</c:v>
                </c:pt>
                <c:pt idx="51">
                  <c:v>2162.1</c:v>
                </c:pt>
                <c:pt idx="52">
                  <c:v>2209.6999999999998</c:v>
                </c:pt>
                <c:pt idx="53">
                  <c:v>2130</c:v>
                </c:pt>
                <c:pt idx="54">
                  <c:v>2126</c:v>
                </c:pt>
                <c:pt idx="55">
                  <c:v>2126.4</c:v>
                </c:pt>
                <c:pt idx="56">
                  <c:v>2100.6999999999998</c:v>
                </c:pt>
                <c:pt idx="57">
                  <c:v>2134</c:v>
                </c:pt>
                <c:pt idx="58">
                  <c:v>2017.9</c:v>
                </c:pt>
                <c:pt idx="59">
                  <c:v>2007</c:v>
                </c:pt>
                <c:pt idx="60">
                  <c:v>2002</c:v>
                </c:pt>
                <c:pt idx="61">
                  <c:v>1940.6</c:v>
                </c:pt>
                <c:pt idx="62">
                  <c:v>1902.6</c:v>
                </c:pt>
                <c:pt idx="63">
                  <c:v>1943.3</c:v>
                </c:pt>
                <c:pt idx="64">
                  <c:v>1903.1</c:v>
                </c:pt>
                <c:pt idx="65">
                  <c:v>1928.1</c:v>
                </c:pt>
                <c:pt idx="66">
                  <c:v>1807.6</c:v>
                </c:pt>
                <c:pt idx="67">
                  <c:v>1832.6</c:v>
                </c:pt>
                <c:pt idx="68">
                  <c:v>1819.3</c:v>
                </c:pt>
                <c:pt idx="69">
                  <c:v>1822.1</c:v>
                </c:pt>
                <c:pt idx="70">
                  <c:v>1789</c:v>
                </c:pt>
                <c:pt idx="71">
                  <c:v>1813.6</c:v>
                </c:pt>
                <c:pt idx="72">
                  <c:v>1750.3</c:v>
                </c:pt>
                <c:pt idx="73">
                  <c:v>1779.1</c:v>
                </c:pt>
                <c:pt idx="74">
                  <c:v>1695.1</c:v>
                </c:pt>
                <c:pt idx="75">
                  <c:v>1683</c:v>
                </c:pt>
                <c:pt idx="76">
                  <c:v>1617.4</c:v>
                </c:pt>
                <c:pt idx="77">
                  <c:v>1525.3</c:v>
                </c:pt>
                <c:pt idx="78">
                  <c:v>1463.3</c:v>
                </c:pt>
                <c:pt idx="79">
                  <c:v>1481</c:v>
                </c:pt>
                <c:pt idx="80">
                  <c:v>1423.1</c:v>
                </c:pt>
                <c:pt idx="81">
                  <c:v>1433.9</c:v>
                </c:pt>
                <c:pt idx="82">
                  <c:v>1380.7</c:v>
                </c:pt>
                <c:pt idx="83">
                  <c:v>1363.3</c:v>
                </c:pt>
                <c:pt idx="84">
                  <c:v>1331.9</c:v>
                </c:pt>
                <c:pt idx="85">
                  <c:v>1255.9000000000001</c:v>
                </c:pt>
                <c:pt idx="86">
                  <c:v>1204.857143</c:v>
                </c:pt>
                <c:pt idx="87">
                  <c:v>1188.9000000000001</c:v>
                </c:pt>
                <c:pt idx="88">
                  <c:v>1163.7142859999999</c:v>
                </c:pt>
                <c:pt idx="89">
                  <c:v>1122.5999999999999</c:v>
                </c:pt>
                <c:pt idx="90">
                  <c:v>998.1</c:v>
                </c:pt>
                <c:pt idx="91">
                  <c:v>995.6</c:v>
                </c:pt>
                <c:pt idx="92">
                  <c:v>988.1</c:v>
                </c:pt>
                <c:pt idx="93">
                  <c:v>973.9</c:v>
                </c:pt>
                <c:pt idx="94">
                  <c:v>949.7</c:v>
                </c:pt>
                <c:pt idx="95">
                  <c:v>945.7</c:v>
                </c:pt>
                <c:pt idx="96">
                  <c:v>984.1</c:v>
                </c:pt>
                <c:pt idx="97">
                  <c:v>1031.7</c:v>
                </c:pt>
                <c:pt idx="98">
                  <c:v>957.1</c:v>
                </c:pt>
                <c:pt idx="99">
                  <c:v>934.6</c:v>
                </c:pt>
                <c:pt idx="100">
                  <c:v>905.1</c:v>
                </c:pt>
                <c:pt idx="101">
                  <c:v>867.1</c:v>
                </c:pt>
                <c:pt idx="102">
                  <c:v>845.1</c:v>
                </c:pt>
                <c:pt idx="103">
                  <c:v>805.4</c:v>
                </c:pt>
                <c:pt idx="104">
                  <c:v>793.3</c:v>
                </c:pt>
                <c:pt idx="105">
                  <c:v>784.4</c:v>
                </c:pt>
                <c:pt idx="106">
                  <c:v>763.4</c:v>
                </c:pt>
                <c:pt idx="107">
                  <c:v>745.7</c:v>
                </c:pt>
                <c:pt idx="108">
                  <c:v>758.9</c:v>
                </c:pt>
                <c:pt idx="109">
                  <c:v>736.7</c:v>
                </c:pt>
                <c:pt idx="110">
                  <c:v>722.7</c:v>
                </c:pt>
                <c:pt idx="111">
                  <c:v>707</c:v>
                </c:pt>
                <c:pt idx="112">
                  <c:v>683.1</c:v>
                </c:pt>
                <c:pt idx="113">
                  <c:v>658.4</c:v>
                </c:pt>
                <c:pt idx="114">
                  <c:v>636.4</c:v>
                </c:pt>
                <c:pt idx="115">
                  <c:v>612</c:v>
                </c:pt>
                <c:pt idx="116">
                  <c:v>606.70000000000005</c:v>
                </c:pt>
                <c:pt idx="117">
                  <c:v>610.70000000000005</c:v>
                </c:pt>
                <c:pt idx="118">
                  <c:v>609.70000000000005</c:v>
                </c:pt>
                <c:pt idx="119">
                  <c:v>609.70000000000005</c:v>
                </c:pt>
                <c:pt idx="120">
                  <c:v>854</c:v>
                </c:pt>
                <c:pt idx="121">
                  <c:v>845</c:v>
                </c:pt>
                <c:pt idx="122">
                  <c:v>831.3</c:v>
                </c:pt>
                <c:pt idx="123">
                  <c:v>832</c:v>
                </c:pt>
                <c:pt idx="124">
                  <c:v>901.3</c:v>
                </c:pt>
                <c:pt idx="125">
                  <c:v>885.9</c:v>
                </c:pt>
                <c:pt idx="126">
                  <c:v>874.3</c:v>
                </c:pt>
                <c:pt idx="127">
                  <c:v>627.6</c:v>
                </c:pt>
                <c:pt idx="128">
                  <c:v>627.9</c:v>
                </c:pt>
                <c:pt idx="129">
                  <c:v>591</c:v>
                </c:pt>
                <c:pt idx="130">
                  <c:v>592</c:v>
                </c:pt>
                <c:pt idx="131">
                  <c:v>510.6</c:v>
                </c:pt>
                <c:pt idx="132">
                  <c:v>578.2857143</c:v>
                </c:pt>
                <c:pt idx="133">
                  <c:v>599.29999999999995</c:v>
                </c:pt>
                <c:pt idx="134">
                  <c:v>641</c:v>
                </c:pt>
                <c:pt idx="135">
                  <c:v>691</c:v>
                </c:pt>
                <c:pt idx="136">
                  <c:v>751</c:v>
                </c:pt>
                <c:pt idx="137">
                  <c:v>772.71428571428567</c:v>
                </c:pt>
                <c:pt idx="138">
                  <c:v>778.14285714285711</c:v>
                </c:pt>
                <c:pt idx="139">
                  <c:v>735.85714285714289</c:v>
                </c:pt>
                <c:pt idx="140">
                  <c:v>752.71428571428567</c:v>
                </c:pt>
                <c:pt idx="141">
                  <c:v>744.28571428571433</c:v>
                </c:pt>
                <c:pt idx="142">
                  <c:v>757.14285714285711</c:v>
                </c:pt>
                <c:pt idx="143">
                  <c:v>782.71428571428567</c:v>
                </c:pt>
                <c:pt idx="144">
                  <c:v>781.85714285714289</c:v>
                </c:pt>
                <c:pt idx="145">
                  <c:v>799.71428571428567</c:v>
                </c:pt>
                <c:pt idx="146">
                  <c:v>825.57142857142856</c:v>
                </c:pt>
                <c:pt idx="147">
                  <c:v>860.28571428571433</c:v>
                </c:pt>
                <c:pt idx="148">
                  <c:v>884.28571428571433</c:v>
                </c:pt>
                <c:pt idx="149">
                  <c:v>913.28571428571433</c:v>
                </c:pt>
                <c:pt idx="150">
                  <c:v>917.71428571428567</c:v>
                </c:pt>
                <c:pt idx="151">
                  <c:v>922.28571428571433</c:v>
                </c:pt>
                <c:pt idx="152">
                  <c:v>1009.5714285714286</c:v>
                </c:pt>
                <c:pt idx="153">
                  <c:v>1046.5714285714287</c:v>
                </c:pt>
                <c:pt idx="154">
                  <c:v>1078.7142857142858</c:v>
                </c:pt>
                <c:pt idx="155">
                  <c:v>1092.2857142857142</c:v>
                </c:pt>
                <c:pt idx="156">
                  <c:v>1109.8571428571429</c:v>
                </c:pt>
                <c:pt idx="157">
                  <c:v>1139.8571428571429</c:v>
                </c:pt>
                <c:pt idx="158">
                  <c:v>1129.7142857142858</c:v>
                </c:pt>
                <c:pt idx="159">
                  <c:v>1046</c:v>
                </c:pt>
                <c:pt idx="160">
                  <c:v>1047.4285714285713</c:v>
                </c:pt>
                <c:pt idx="161">
                  <c:v>1038.2857142857142</c:v>
                </c:pt>
                <c:pt idx="162">
                  <c:v>1043.1428571428571</c:v>
                </c:pt>
                <c:pt idx="163">
                  <c:v>1042.7142857142858</c:v>
                </c:pt>
                <c:pt idx="164">
                  <c:v>1037.7142857142858</c:v>
                </c:pt>
                <c:pt idx="165">
                  <c:v>1053.2857142857142</c:v>
                </c:pt>
                <c:pt idx="166">
                  <c:v>1051.2857142857142</c:v>
                </c:pt>
                <c:pt idx="167">
                  <c:v>1006.4285714285714</c:v>
                </c:pt>
                <c:pt idx="168">
                  <c:v>1025.7142857142858</c:v>
                </c:pt>
                <c:pt idx="169">
                  <c:v>1000.8571428571429</c:v>
                </c:pt>
                <c:pt idx="170">
                  <c:v>1015</c:v>
                </c:pt>
                <c:pt idx="171">
                  <c:v>1008.2857142857143</c:v>
                </c:pt>
                <c:pt idx="172">
                  <c:v>1016.2857142857143</c:v>
                </c:pt>
                <c:pt idx="173">
                  <c:v>1004.8571428571429</c:v>
                </c:pt>
                <c:pt idx="174">
                  <c:v>1042</c:v>
                </c:pt>
                <c:pt idx="175">
                  <c:v>1020.4285714285714</c:v>
                </c:pt>
                <c:pt idx="176">
                  <c:v>1020.7142857142857</c:v>
                </c:pt>
                <c:pt idx="177">
                  <c:v>988.28571428571433</c:v>
                </c:pt>
                <c:pt idx="178">
                  <c:v>981.71428571428567</c:v>
                </c:pt>
                <c:pt idx="179">
                  <c:v>964.28571428571433</c:v>
                </c:pt>
                <c:pt idx="180">
                  <c:v>964</c:v>
                </c:pt>
                <c:pt idx="181">
                  <c:v>952.14285714285711</c:v>
                </c:pt>
                <c:pt idx="182">
                  <c:v>933</c:v>
                </c:pt>
                <c:pt idx="183">
                  <c:v>938.42857142857144</c:v>
                </c:pt>
                <c:pt idx="184">
                  <c:v>919</c:v>
                </c:pt>
                <c:pt idx="185">
                  <c:v>915.85714285714289</c:v>
                </c:pt>
                <c:pt idx="186">
                  <c:v>895.14285714285711</c:v>
                </c:pt>
                <c:pt idx="187">
                  <c:v>912.42857142857144</c:v>
                </c:pt>
                <c:pt idx="188">
                  <c:v>887.85714285714289</c:v>
                </c:pt>
                <c:pt idx="189">
                  <c:v>863.71428571428567</c:v>
                </c:pt>
                <c:pt idx="190">
                  <c:v>857.85714285714289</c:v>
                </c:pt>
                <c:pt idx="191">
                  <c:v>857</c:v>
                </c:pt>
                <c:pt idx="192">
                  <c:v>832</c:v>
                </c:pt>
                <c:pt idx="193">
                  <c:v>845.28571428571433</c:v>
                </c:pt>
              </c:numCache>
            </c:numRef>
          </c:val>
          <c:smooth val="0"/>
          <c:extLst xmlns:c16r2="http://schemas.microsoft.com/office/drawing/2015/06/chart">
            <c:ext xmlns:c16="http://schemas.microsoft.com/office/drawing/2014/chart" uri="{C3380CC4-5D6E-409C-BE32-E72D297353CC}">
              <c16:uniqueId val="{00000001-1F67-D84D-AC33-FA326027E2C2}"/>
            </c:ext>
          </c:extLst>
        </c:ser>
        <c:dLbls>
          <c:showLegendKey val="0"/>
          <c:showVal val="0"/>
          <c:showCatName val="0"/>
          <c:showSerName val="0"/>
          <c:showPercent val="0"/>
          <c:showBubbleSize val="0"/>
        </c:dLbls>
        <c:marker val="1"/>
        <c:smooth val="0"/>
        <c:axId val="223043584"/>
        <c:axId val="223017216"/>
      </c:lineChart>
      <c:dateAx>
        <c:axId val="223009792"/>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23015680"/>
        <c:crosses val="autoZero"/>
        <c:auto val="1"/>
        <c:lblOffset val="100"/>
        <c:baseTimeUnit val="days"/>
        <c:majorUnit val="3"/>
        <c:majorTimeUnit val="days"/>
      </c:dateAx>
      <c:valAx>
        <c:axId val="223015680"/>
        <c:scaling>
          <c:orientation val="minMax"/>
          <c:max val="8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3009792"/>
        <c:crosses val="autoZero"/>
        <c:crossBetween val="between"/>
        <c:majorUnit val="5000"/>
      </c:valAx>
      <c:valAx>
        <c:axId val="223017216"/>
        <c:scaling>
          <c:orientation val="minMax"/>
          <c:max val="32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23043584"/>
        <c:crosses val="max"/>
        <c:crossBetween val="between"/>
        <c:majorUnit val="200"/>
      </c:valAx>
      <c:dateAx>
        <c:axId val="223043584"/>
        <c:scaling>
          <c:orientation val="minMax"/>
        </c:scaling>
        <c:delete val="1"/>
        <c:axPos val="b"/>
        <c:numFmt formatCode="d\-mmm" sourceLinked="1"/>
        <c:majorTickMark val="out"/>
        <c:minorTickMark val="none"/>
        <c:tickLblPos val="nextTo"/>
        <c:crossAx val="223017216"/>
        <c:crosses val="autoZero"/>
        <c:auto val="1"/>
        <c:lblOffset val="100"/>
        <c:baseTimeUnit val="days"/>
      </c:dateAx>
      <c:spPr>
        <a:noFill/>
        <a:ln>
          <a:noFill/>
        </a:ln>
        <a:effectLst/>
      </c:spPr>
    </c:plotArea>
    <c:legend>
      <c:legendPos val="l"/>
      <c:layout>
        <c:manualLayout>
          <c:xMode val="edge"/>
          <c:yMode val="edge"/>
          <c:x val="0.39035733056574967"/>
          <c:y val="4.0419061906935283E-2"/>
          <c:w val="0.28371911496918994"/>
          <c:h val="0.1692932150984364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0.01241</cdr:x>
      <cdr:y>0.95625</cdr:y>
    </cdr:from>
    <cdr:to>
      <cdr:x>0.43517</cdr:x>
      <cdr:y>0.9941</cdr:y>
    </cdr:to>
    <cdr:sp macro="" textlink="">
      <cdr:nvSpPr>
        <cdr:cNvPr id="1025" name="Text Box 1"/>
        <cdr:cNvSpPr txBox="1">
          <a:spLocks xmlns:a="http://schemas.openxmlformats.org/drawingml/2006/main" noChangeArrowheads="1"/>
        </cdr:cNvSpPr>
      </cdr:nvSpPr>
      <cdr:spPr bwMode="auto">
        <a:xfrm xmlns:a="http://schemas.openxmlformats.org/drawingml/2006/main">
          <a:off x="109182" y="4031082"/>
          <a:ext cx="3720036" cy="1595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xmlns=""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3.xml><?xml version="1.0" encoding="utf-8"?>
<c:userShapes xmlns:c="http://schemas.openxmlformats.org/drawingml/2006/chart">
  <cdr:relSizeAnchor xmlns:cdr="http://schemas.openxmlformats.org/drawingml/2006/chartDrawing">
    <cdr:from>
      <cdr:x>0.03942</cdr:x>
      <cdr:y>0.96841</cdr:y>
    </cdr:from>
    <cdr:to>
      <cdr:x>0.5</cdr:x>
      <cdr:y>1</cdr:y>
    </cdr:to>
    <cdr:sp macro="" textlink="">
      <cdr:nvSpPr>
        <cdr:cNvPr id="1025" name="Text Box 1">
          <a:extLst xmlns:a="http://schemas.openxmlformats.org/drawingml/2006/main">
            <a:ext uri="{FF2B5EF4-FFF2-40B4-BE49-F238E27FC236}">
              <a16:creationId xmlns:a16="http://schemas.microsoft.com/office/drawing/2014/main" xmlns="" id="{CF41F6BE-DE55-43A4-B95C-34FE3EAF6152}"/>
            </a:ext>
          </a:extLst>
        </cdr:cNvPr>
        <cdr:cNvSpPr txBox="1">
          <a:spLocks xmlns:a="http://schemas.openxmlformats.org/drawingml/2006/main" noChangeArrowheads="1"/>
        </cdr:cNvSpPr>
      </cdr:nvSpPr>
      <cdr:spPr bwMode="auto">
        <a:xfrm xmlns:a="http://schemas.openxmlformats.org/drawingml/2006/main">
          <a:off x="166782" y="4953624"/>
          <a:ext cx="1948482"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Bureau of Economic Analysis</a:t>
          </a:r>
        </a:p>
      </cdr:txBody>
    </cdr:sp>
  </cdr:relSizeAnchor>
</c:userShapes>
</file>

<file path=ppt/drawings/drawing4.xml><?xml version="1.0" encoding="utf-8"?>
<c:userShapes xmlns:c="http://schemas.openxmlformats.org/drawingml/2006/chart">
  <cdr:relSizeAnchor xmlns:cdr="http://schemas.openxmlformats.org/drawingml/2006/chartDrawing">
    <cdr:from>
      <cdr:x>0.002</cdr:x>
      <cdr:y>0.95717</cdr:y>
    </cdr:from>
    <cdr:to>
      <cdr:x>0.39683</cdr:x>
      <cdr:y>0.98913</cdr:y>
    </cdr:to>
    <cdr:sp macro="" textlink="">
      <cdr:nvSpPr>
        <cdr:cNvPr id="1025" name="Text Box 1">
          <a:extLst xmlns:a="http://schemas.openxmlformats.org/drawingml/2006/main">
            <a:ext uri="{FF2B5EF4-FFF2-40B4-BE49-F238E27FC236}">
              <a16:creationId xmlns:a16="http://schemas.microsoft.com/office/drawing/2014/main" xmlns="" id="{4F9442B1-6036-4248-AA84-64855AD5D0C9}"/>
            </a:ext>
          </a:extLst>
        </cdr:cNvPr>
        <cdr:cNvSpPr txBox="1">
          <a:spLocks xmlns:a="http://schemas.openxmlformats.org/drawingml/2006/main" noChangeArrowheads="1"/>
        </cdr:cNvSpPr>
      </cdr:nvSpPr>
      <cdr:spPr bwMode="auto">
        <a:xfrm xmlns:a="http://schemas.openxmlformats.org/drawingml/2006/main">
          <a:off x="8571" y="4839331"/>
          <a:ext cx="1692002"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CBO &amp; Federal Reserve</a:t>
          </a:r>
        </a:p>
      </cdr:txBody>
    </cdr:sp>
  </cdr:relSizeAnchor>
  <cdr:relSizeAnchor xmlns:cdr="http://schemas.openxmlformats.org/drawingml/2006/chartDrawing">
    <cdr:from>
      <cdr:x>0.5205</cdr:x>
      <cdr:y>0.59</cdr:y>
    </cdr:from>
    <cdr:to>
      <cdr:x>0.527</cdr:x>
      <cdr:y>0.62875</cdr:y>
    </cdr:to>
    <cdr:sp macro="" textlink="">
      <cdr:nvSpPr>
        <cdr:cNvPr id="1026" name="Text Box 2">
          <a:extLst xmlns:a="http://schemas.openxmlformats.org/drawingml/2006/main">
            <a:ext uri="{FF2B5EF4-FFF2-40B4-BE49-F238E27FC236}">
              <a16:creationId xmlns:a16="http://schemas.microsoft.com/office/drawing/2014/main" xmlns="" id="{FD89BD5F-D80C-4FD2-BCB8-4990DD5AC0B5}"/>
            </a:ext>
          </a:extLst>
        </cdr:cNvPr>
        <cdr:cNvSpPr txBox="1">
          <a:spLocks xmlns:a="http://schemas.openxmlformats.org/drawingml/2006/main" noChangeArrowheads="1"/>
        </cdr:cNvSpPr>
      </cdr:nvSpPr>
      <cdr:spPr bwMode="auto">
        <a:xfrm xmlns:a="http://schemas.openxmlformats.org/drawingml/2006/main">
          <a:off x="3068855" y="3192018"/>
          <a:ext cx="38324" cy="2096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sp>
  </cdr:relSizeAnchor>
</c:userShapes>
</file>

<file path=ppt/drawings/drawing5.xml><?xml version="1.0" encoding="utf-8"?>
<c:userShapes xmlns:c="http://schemas.openxmlformats.org/drawingml/2006/chart">
  <cdr:relSizeAnchor xmlns:cdr="http://schemas.openxmlformats.org/drawingml/2006/chartDrawing">
    <cdr:from>
      <cdr:x>0.0315</cdr:x>
      <cdr:y>0.955</cdr:y>
    </cdr:from>
    <cdr:to>
      <cdr:x>0.46925</cdr:x>
      <cdr:y>0.98925</cdr:y>
    </cdr:to>
    <cdr:sp macro="" textlink="">
      <cdr:nvSpPr>
        <cdr:cNvPr id="1025" name="Text Box 1">
          <a:extLst xmlns:a="http://schemas.openxmlformats.org/drawingml/2006/main">
            <a:ext uri="{FF2B5EF4-FFF2-40B4-BE49-F238E27FC236}">
              <a16:creationId xmlns:a16="http://schemas.microsoft.com/office/drawing/2014/main" xmlns="" id="{791F3C76-75CF-47A1-A422-1A6037BC5FC0}"/>
            </a:ext>
          </a:extLst>
        </cdr:cNvPr>
        <cdr:cNvSpPr txBox="1">
          <a:spLocks xmlns:a="http://schemas.openxmlformats.org/drawingml/2006/main" noChangeArrowheads="1"/>
        </cdr:cNvSpPr>
      </cdr:nvSpPr>
      <cdr:spPr bwMode="auto">
        <a:xfrm xmlns:a="http://schemas.openxmlformats.org/drawingml/2006/main">
          <a:off x="202825" y="5576078"/>
          <a:ext cx="2818629" cy="1999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Labor, NCUA,CUNA</a:t>
          </a:r>
        </a:p>
      </cdr:txBody>
    </cdr:sp>
  </cdr:relSizeAnchor>
</c:userShapes>
</file>

<file path=ppt/drawings/drawing6.xml><?xml version="1.0" encoding="utf-8"?>
<c:userShapes xmlns:c="http://schemas.openxmlformats.org/drawingml/2006/chart">
  <cdr:relSizeAnchor xmlns:cdr="http://schemas.openxmlformats.org/drawingml/2006/chartDrawing">
    <cdr:from>
      <cdr:x>0.03942</cdr:x>
      <cdr:y>0.96841</cdr:y>
    </cdr:from>
    <cdr:to>
      <cdr:x>0.5</cdr:x>
      <cdr:y>1</cdr:y>
    </cdr:to>
    <cdr:sp macro="" textlink="">
      <cdr:nvSpPr>
        <cdr:cNvPr id="1025" name="Text Box 1">
          <a:extLst xmlns:a="http://schemas.openxmlformats.org/drawingml/2006/main">
            <a:ext uri="{FF2B5EF4-FFF2-40B4-BE49-F238E27FC236}">
              <a16:creationId xmlns:a16="http://schemas.microsoft.com/office/drawing/2014/main" xmlns="" id="{CF41F6BE-DE55-43A4-B95C-34FE3EAF6152}"/>
            </a:ext>
          </a:extLst>
        </cdr:cNvPr>
        <cdr:cNvSpPr txBox="1">
          <a:spLocks xmlns:a="http://schemas.openxmlformats.org/drawingml/2006/main" noChangeArrowheads="1"/>
        </cdr:cNvSpPr>
      </cdr:nvSpPr>
      <cdr:spPr bwMode="auto">
        <a:xfrm xmlns:a="http://schemas.openxmlformats.org/drawingml/2006/main">
          <a:off x="166782" y="4953624"/>
          <a:ext cx="1948482"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Bureau of Economic Analysis</a:t>
          </a:r>
        </a:p>
      </cdr:txBody>
    </cdr:sp>
  </cdr:relSizeAnchor>
</c:userShapes>
</file>

<file path=ppt/drawings/drawing7.xml><?xml version="1.0" encoding="utf-8"?>
<c:userShapes xmlns:c="http://schemas.openxmlformats.org/drawingml/2006/chart">
  <cdr:relSizeAnchor xmlns:cdr="http://schemas.openxmlformats.org/drawingml/2006/chartDrawing">
    <cdr:from>
      <cdr:x>0.14306</cdr:x>
      <cdr:y>0.28977</cdr:y>
    </cdr:from>
    <cdr:to>
      <cdr:x>0.91193</cdr:x>
      <cdr:y>0.34127</cdr:y>
    </cdr:to>
    <cdr:sp macro="" textlink="">
      <cdr:nvSpPr>
        <cdr:cNvPr id="2" name="TextBox 1">
          <a:extLst xmlns:a="http://schemas.openxmlformats.org/drawingml/2006/main">
            <a:ext uri="{FF2B5EF4-FFF2-40B4-BE49-F238E27FC236}">
              <a16:creationId xmlns:a16="http://schemas.microsoft.com/office/drawing/2014/main" xmlns="" id="{28F9589F-AF89-4564-AD70-0BB73285B96B}"/>
            </a:ext>
          </a:extLst>
        </cdr:cNvPr>
        <cdr:cNvSpPr txBox="1"/>
      </cdr:nvSpPr>
      <cdr:spPr>
        <a:xfrm xmlns:a="http://schemas.openxmlformats.org/drawingml/2006/main">
          <a:off x="630552" y="1500613"/>
          <a:ext cx="3388970" cy="266700"/>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a:solidFill>
                <a:srgbClr val="0070C0"/>
              </a:solidFill>
            </a:rPr>
            <a:t>Nominal Interest Rates </a:t>
          </a:r>
          <a:r>
            <a:rPr lang="en-US" sz="900" b="1" dirty="0"/>
            <a:t>= Real Rates + </a:t>
          </a:r>
          <a:r>
            <a:rPr lang="en-US" sz="900" b="1" dirty="0">
              <a:solidFill>
                <a:srgbClr val="DC661D"/>
              </a:solidFill>
            </a:rPr>
            <a:t>Expected Inflation</a:t>
          </a:r>
        </a:p>
      </cdr:txBody>
    </cdr:sp>
  </cdr:relSizeAnchor>
  <cdr:relSizeAnchor xmlns:cdr="http://schemas.openxmlformats.org/drawingml/2006/chartDrawing">
    <cdr:from>
      <cdr:x>0.674</cdr:x>
      <cdr:y>0.41213</cdr:y>
    </cdr:from>
    <cdr:to>
      <cdr:x>0.91565</cdr:x>
      <cdr:y>0.44795</cdr:y>
    </cdr:to>
    <cdr:sp macro="" textlink="">
      <cdr:nvSpPr>
        <cdr:cNvPr id="3" name="TextBox 1">
          <a:extLst xmlns:a="http://schemas.openxmlformats.org/drawingml/2006/main">
            <a:ext uri="{FF2B5EF4-FFF2-40B4-BE49-F238E27FC236}">
              <a16:creationId xmlns:a16="http://schemas.microsoft.com/office/drawing/2014/main" xmlns="" id="{B2628FEE-41E5-49B6-878F-791003C6A6AB}"/>
            </a:ext>
          </a:extLst>
        </cdr:cNvPr>
        <cdr:cNvSpPr txBox="1"/>
      </cdr:nvSpPr>
      <cdr:spPr>
        <a:xfrm xmlns:a="http://schemas.openxmlformats.org/drawingml/2006/main">
          <a:off x="2970766" y="2134245"/>
          <a:ext cx="1065118" cy="185497"/>
        </a:xfrm>
        <a:prstGeom xmlns:a="http://schemas.openxmlformats.org/drawingml/2006/main" prst="rect">
          <a:avLst/>
        </a:prstGeom>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0070C0"/>
              </a:solidFill>
            </a:rPr>
            <a:t>Nominal Rates</a:t>
          </a:r>
        </a:p>
      </cdr:txBody>
    </cdr:sp>
  </cdr:relSizeAnchor>
  <cdr:relSizeAnchor xmlns:cdr="http://schemas.openxmlformats.org/drawingml/2006/chartDrawing">
    <cdr:from>
      <cdr:x>0.48207</cdr:x>
      <cdr:y>0.9144</cdr:y>
    </cdr:from>
    <cdr:to>
      <cdr:x>0.79021</cdr:x>
      <cdr:y>0.95249</cdr:y>
    </cdr:to>
    <cdr:sp macro="" textlink="">
      <cdr:nvSpPr>
        <cdr:cNvPr id="4" name="TextBox 1">
          <a:extLst xmlns:a="http://schemas.openxmlformats.org/drawingml/2006/main">
            <a:ext uri="{FF2B5EF4-FFF2-40B4-BE49-F238E27FC236}">
              <a16:creationId xmlns:a16="http://schemas.microsoft.com/office/drawing/2014/main" xmlns="" id="{B2628FEE-41E5-49B6-878F-791003C6A6AB}"/>
            </a:ext>
          </a:extLst>
        </cdr:cNvPr>
        <cdr:cNvSpPr txBox="1"/>
      </cdr:nvSpPr>
      <cdr:spPr>
        <a:xfrm xmlns:a="http://schemas.openxmlformats.org/drawingml/2006/main">
          <a:off x="2124827" y="4735293"/>
          <a:ext cx="1358186" cy="197252"/>
        </a:xfrm>
        <a:prstGeom xmlns:a="http://schemas.openxmlformats.org/drawingml/2006/main" prst="rect">
          <a:avLst/>
        </a:prstGeom>
        <a:ln xmlns:a="http://schemas.openxmlformats.org/drawingml/2006/main" w="12700">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t>Real Interest Rates</a:t>
          </a:r>
        </a:p>
      </cdr:txBody>
    </cdr:sp>
  </cdr:relSizeAnchor>
  <cdr:relSizeAnchor xmlns:cdr="http://schemas.openxmlformats.org/drawingml/2006/chartDrawing">
    <cdr:from>
      <cdr:x>0.36087</cdr:x>
      <cdr:y>0.45531</cdr:y>
    </cdr:from>
    <cdr:to>
      <cdr:x>0.63793</cdr:x>
      <cdr:y>0.4921</cdr:y>
    </cdr:to>
    <cdr:sp macro="" textlink="">
      <cdr:nvSpPr>
        <cdr:cNvPr id="5" name="TextBox 1">
          <a:extLst xmlns:a="http://schemas.openxmlformats.org/drawingml/2006/main">
            <a:ext uri="{FF2B5EF4-FFF2-40B4-BE49-F238E27FC236}">
              <a16:creationId xmlns:a16="http://schemas.microsoft.com/office/drawing/2014/main" xmlns="" id="{B2628FEE-41E5-49B6-878F-791003C6A6AB}"/>
            </a:ext>
          </a:extLst>
        </cdr:cNvPr>
        <cdr:cNvSpPr txBox="1"/>
      </cdr:nvSpPr>
      <cdr:spPr>
        <a:xfrm xmlns:a="http://schemas.openxmlformats.org/drawingml/2006/main">
          <a:off x="1590605" y="2357881"/>
          <a:ext cx="1221172" cy="190481"/>
        </a:xfrm>
        <a:prstGeom xmlns:a="http://schemas.openxmlformats.org/drawingml/2006/main" prst="rect">
          <a:avLst/>
        </a:prstGeom>
        <a:ln xmlns:a="http://schemas.openxmlformats.org/drawingml/2006/main" w="12700">
          <a:solidFill>
            <a:schemeClr val="accent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DC661D"/>
              </a:solidFill>
            </a:rPr>
            <a:t>Expected Inflation</a:t>
          </a:r>
        </a:p>
      </cdr:txBody>
    </cdr:sp>
  </cdr:relSizeAnchor>
  <cdr:relSizeAnchor xmlns:cdr="http://schemas.openxmlformats.org/drawingml/2006/chartDrawing">
    <cdr:from>
      <cdr:x>0.80216</cdr:x>
      <cdr:y>0.45163</cdr:y>
    </cdr:from>
    <cdr:to>
      <cdr:x>0.82593</cdr:x>
      <cdr:y>0.5436</cdr:y>
    </cdr:to>
    <cdr:cxnSp macro="">
      <cdr:nvCxnSpPr>
        <cdr:cNvPr id="7" name="Straight Arrow Connector 6">
          <a:extLst xmlns:a="http://schemas.openxmlformats.org/drawingml/2006/main">
            <a:ext uri="{FF2B5EF4-FFF2-40B4-BE49-F238E27FC236}">
              <a16:creationId xmlns:a16="http://schemas.microsoft.com/office/drawing/2014/main" xmlns="" id="{224E2319-E13E-4CD6-8852-E988A671B56B}"/>
            </a:ext>
          </a:extLst>
        </cdr:cNvPr>
        <cdr:cNvCxnSpPr/>
      </cdr:nvCxnSpPr>
      <cdr:spPr>
        <a:xfrm xmlns:a="http://schemas.openxmlformats.org/drawingml/2006/main" flipH="1">
          <a:off x="3535677" y="2338812"/>
          <a:ext cx="104776" cy="476250"/>
        </a:xfrm>
        <a:prstGeom xmlns:a="http://schemas.openxmlformats.org/drawingml/2006/main" prst="straightConnector1">
          <a:avLst/>
        </a:prstGeom>
        <a:ln xmlns:a="http://schemas.openxmlformats.org/drawingml/2006/main" w="1905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0.43263</cdr:x>
      <cdr:y>0.4921</cdr:y>
    </cdr:from>
    <cdr:to>
      <cdr:x>0.46505</cdr:x>
      <cdr:y>0.55463</cdr:y>
    </cdr:to>
    <cdr:cxnSp macro="">
      <cdr:nvCxnSpPr>
        <cdr:cNvPr id="8" name="Straight Arrow Connector 7">
          <a:extLst xmlns:a="http://schemas.openxmlformats.org/drawingml/2006/main">
            <a:ext uri="{FF2B5EF4-FFF2-40B4-BE49-F238E27FC236}">
              <a16:creationId xmlns:a16="http://schemas.microsoft.com/office/drawing/2014/main" xmlns="" id="{C0A20854-1FE3-4E86-AC66-C71B3E142F46}"/>
            </a:ext>
          </a:extLst>
        </cdr:cNvPr>
        <cdr:cNvCxnSpPr/>
      </cdr:nvCxnSpPr>
      <cdr:spPr>
        <a:xfrm xmlns:a="http://schemas.openxmlformats.org/drawingml/2006/main" flipH="1">
          <a:off x="1906903" y="2548362"/>
          <a:ext cx="142874" cy="323850"/>
        </a:xfrm>
        <a:prstGeom xmlns:a="http://schemas.openxmlformats.org/drawingml/2006/main" prst="straightConnector1">
          <a:avLst/>
        </a:prstGeom>
        <a:ln xmlns:a="http://schemas.openxmlformats.org/drawingml/2006/main" w="12700">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0.74814</cdr:x>
      <cdr:y>0.89123</cdr:y>
    </cdr:from>
    <cdr:to>
      <cdr:x>0.83674</cdr:x>
      <cdr:y>0.91514</cdr:y>
    </cdr:to>
    <cdr:cxnSp macro="">
      <cdr:nvCxnSpPr>
        <cdr:cNvPr id="10" name="Straight Arrow Connector 9">
          <a:extLst xmlns:a="http://schemas.openxmlformats.org/drawingml/2006/main">
            <a:ext uri="{FF2B5EF4-FFF2-40B4-BE49-F238E27FC236}">
              <a16:creationId xmlns:a16="http://schemas.microsoft.com/office/drawing/2014/main" xmlns="" id="{C0A20854-1FE3-4E86-AC66-C71B3E142F46}"/>
            </a:ext>
          </a:extLst>
        </cdr:cNvPr>
        <cdr:cNvCxnSpPr/>
      </cdr:nvCxnSpPr>
      <cdr:spPr>
        <a:xfrm xmlns:a="http://schemas.openxmlformats.org/drawingml/2006/main" flipV="1">
          <a:off x="3297552" y="4615287"/>
          <a:ext cx="390525" cy="123825"/>
        </a:xfrm>
        <a:prstGeom xmlns:a="http://schemas.openxmlformats.org/drawingml/2006/main" prst="straightConnector1">
          <a:avLst/>
        </a:prstGeom>
        <a:ln xmlns:a="http://schemas.openxmlformats.org/drawingml/2006/main" w="127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C9539FE0-93D5-485C-9691-F414A22DEA93}" type="slidenum">
              <a:rPr lang="en-US"/>
              <a:pPr>
                <a:defRPr/>
              </a:pPr>
              <a:t>‹#›</a:t>
            </a:fld>
            <a:endParaRPr lang="en-US"/>
          </a:p>
        </p:txBody>
      </p:sp>
    </p:spTree>
    <p:extLst>
      <p:ext uri="{BB962C8B-B14F-4D97-AF65-F5344CB8AC3E}">
        <p14:creationId xmlns:p14="http://schemas.microsoft.com/office/powerpoint/2010/main" val="28085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5" y="4416102"/>
            <a:ext cx="5607712"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719F38AC-A1FC-47AB-81BE-B8AD59C3D23E}" type="slidenum">
              <a:rPr lang="en-US"/>
              <a:pPr>
                <a:defRPr/>
              </a:pPr>
              <a:t>‹#›</a:t>
            </a:fld>
            <a:endParaRPr lang="en-US"/>
          </a:p>
        </p:txBody>
      </p:sp>
    </p:spTree>
    <p:extLst>
      <p:ext uri="{BB962C8B-B14F-4D97-AF65-F5344CB8AC3E}">
        <p14:creationId xmlns:p14="http://schemas.microsoft.com/office/powerpoint/2010/main" val="11565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a:t>
            </a:fld>
            <a:endParaRPr lang="en-US"/>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9</a:t>
            </a:r>
          </a:p>
        </p:txBody>
      </p:sp>
      <p:sp>
        <p:nvSpPr>
          <p:cNvPr id="4" name="Slide Number Placeholder 3"/>
          <p:cNvSpPr>
            <a:spLocks noGrp="1"/>
          </p:cNvSpPr>
          <p:nvPr>
            <p:ph type="sldNum" sz="quarter" idx="5"/>
          </p:nvPr>
        </p:nvSpPr>
        <p:spPr/>
        <p:txBody>
          <a:bodyPr/>
          <a:lstStyle/>
          <a:p>
            <a:fld id="{828F73E1-071C-7544-9BDE-63F830A0BBDB}" type="slidenum">
              <a:rPr lang="en-US" smtClean="0"/>
              <a:t>13</a:t>
            </a:fld>
            <a:endParaRPr lang="en-US"/>
          </a:p>
        </p:txBody>
      </p:sp>
    </p:spTree>
    <p:extLst>
      <p:ext uri="{BB962C8B-B14F-4D97-AF65-F5344CB8AC3E}">
        <p14:creationId xmlns:p14="http://schemas.microsoft.com/office/powerpoint/2010/main" val="317656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F73E1-071C-7544-9BDE-63F830A0BBDB}" type="slidenum">
              <a:rPr lang="en-US" smtClean="0"/>
              <a:t>15</a:t>
            </a:fld>
            <a:endParaRPr lang="en-US"/>
          </a:p>
        </p:txBody>
      </p:sp>
    </p:spTree>
    <p:extLst>
      <p:ext uri="{BB962C8B-B14F-4D97-AF65-F5344CB8AC3E}">
        <p14:creationId xmlns:p14="http://schemas.microsoft.com/office/powerpoint/2010/main" val="106220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F73E1-071C-7544-9BDE-63F830A0BBDB}" type="slidenum">
              <a:rPr lang="en-US" smtClean="0"/>
              <a:t>16</a:t>
            </a:fld>
            <a:endParaRPr lang="en-US"/>
          </a:p>
        </p:txBody>
      </p:sp>
    </p:spTree>
    <p:extLst>
      <p:ext uri="{BB962C8B-B14F-4D97-AF65-F5344CB8AC3E}">
        <p14:creationId xmlns:p14="http://schemas.microsoft.com/office/powerpoint/2010/main" val="72671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17</a:t>
            </a:fld>
            <a:endParaRPr lang="en-US"/>
          </a:p>
        </p:txBody>
      </p:sp>
    </p:spTree>
    <p:extLst>
      <p:ext uri="{BB962C8B-B14F-4D97-AF65-F5344CB8AC3E}">
        <p14:creationId xmlns:p14="http://schemas.microsoft.com/office/powerpoint/2010/main" val="404543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18</a:t>
            </a:fld>
            <a:endParaRPr lang="en-US"/>
          </a:p>
        </p:txBody>
      </p:sp>
    </p:spTree>
    <p:extLst>
      <p:ext uri="{BB962C8B-B14F-4D97-AF65-F5344CB8AC3E}">
        <p14:creationId xmlns:p14="http://schemas.microsoft.com/office/powerpoint/2010/main" val="60462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19</a:t>
            </a:fld>
            <a:endParaRPr lang="en-US"/>
          </a:p>
        </p:txBody>
      </p:sp>
    </p:spTree>
    <p:extLst>
      <p:ext uri="{BB962C8B-B14F-4D97-AF65-F5344CB8AC3E}">
        <p14:creationId xmlns:p14="http://schemas.microsoft.com/office/powerpoint/2010/main" val="327171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20</a:t>
            </a:fld>
            <a:endParaRPr lang="en-US"/>
          </a:p>
        </p:txBody>
      </p:sp>
    </p:spTree>
    <p:extLst>
      <p:ext uri="{BB962C8B-B14F-4D97-AF65-F5344CB8AC3E}">
        <p14:creationId xmlns:p14="http://schemas.microsoft.com/office/powerpoint/2010/main" val="238958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21</a:t>
            </a:fld>
            <a:endParaRPr lang="en-US"/>
          </a:p>
        </p:txBody>
      </p:sp>
    </p:spTree>
    <p:extLst>
      <p:ext uri="{BB962C8B-B14F-4D97-AF65-F5344CB8AC3E}">
        <p14:creationId xmlns:p14="http://schemas.microsoft.com/office/powerpoint/2010/main" val="232390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22</a:t>
            </a:fld>
            <a:endParaRPr lang="en-US"/>
          </a:p>
        </p:txBody>
      </p:sp>
    </p:spTree>
    <p:extLst>
      <p:ext uri="{BB962C8B-B14F-4D97-AF65-F5344CB8AC3E}">
        <p14:creationId xmlns:p14="http://schemas.microsoft.com/office/powerpoint/2010/main" val="425753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23</a:t>
            </a:fld>
            <a:endParaRPr lang="en-US"/>
          </a:p>
        </p:txBody>
      </p:sp>
    </p:spTree>
    <p:extLst>
      <p:ext uri="{BB962C8B-B14F-4D97-AF65-F5344CB8AC3E}">
        <p14:creationId xmlns:p14="http://schemas.microsoft.com/office/powerpoint/2010/main" val="7709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a:t>
            </a:fld>
            <a:endParaRPr lang="en-US"/>
          </a:p>
        </p:txBody>
      </p:sp>
    </p:spTree>
    <p:extLst>
      <p:ext uri="{BB962C8B-B14F-4D97-AF65-F5344CB8AC3E}">
        <p14:creationId xmlns:p14="http://schemas.microsoft.com/office/powerpoint/2010/main" val="21095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24</a:t>
            </a:fld>
            <a:endParaRPr lang="en-US"/>
          </a:p>
        </p:txBody>
      </p:sp>
    </p:spTree>
    <p:extLst>
      <p:ext uri="{BB962C8B-B14F-4D97-AF65-F5344CB8AC3E}">
        <p14:creationId xmlns:p14="http://schemas.microsoft.com/office/powerpoint/2010/main" val="12466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25</a:t>
            </a:fld>
            <a:endParaRPr lang="en-US"/>
          </a:p>
        </p:txBody>
      </p:sp>
    </p:spTree>
    <p:extLst>
      <p:ext uri="{BB962C8B-B14F-4D97-AF65-F5344CB8AC3E}">
        <p14:creationId xmlns:p14="http://schemas.microsoft.com/office/powerpoint/2010/main" val="87069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26</a:t>
            </a:fld>
            <a:endParaRPr lang="en-US"/>
          </a:p>
        </p:txBody>
      </p:sp>
    </p:spTree>
    <p:extLst>
      <p:ext uri="{BB962C8B-B14F-4D97-AF65-F5344CB8AC3E}">
        <p14:creationId xmlns:p14="http://schemas.microsoft.com/office/powerpoint/2010/main" val="359341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27</a:t>
            </a:fld>
            <a:endParaRPr lang="en-US"/>
          </a:p>
        </p:txBody>
      </p:sp>
    </p:spTree>
    <p:extLst>
      <p:ext uri="{BB962C8B-B14F-4D97-AF65-F5344CB8AC3E}">
        <p14:creationId xmlns:p14="http://schemas.microsoft.com/office/powerpoint/2010/main" val="411182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28</a:t>
            </a:fld>
            <a:endParaRPr lang="en-US"/>
          </a:p>
        </p:txBody>
      </p:sp>
    </p:spTree>
    <p:extLst>
      <p:ext uri="{BB962C8B-B14F-4D97-AF65-F5344CB8AC3E}">
        <p14:creationId xmlns:p14="http://schemas.microsoft.com/office/powerpoint/2010/main" val="1998948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29</a:t>
            </a:fld>
            <a:endParaRPr lang="en-US"/>
          </a:p>
        </p:txBody>
      </p:sp>
    </p:spTree>
    <p:extLst>
      <p:ext uri="{BB962C8B-B14F-4D97-AF65-F5344CB8AC3E}">
        <p14:creationId xmlns:p14="http://schemas.microsoft.com/office/powerpoint/2010/main" val="3128723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86468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31</a:t>
            </a:fld>
            <a:endParaRPr lang="en-US"/>
          </a:p>
        </p:txBody>
      </p:sp>
    </p:spTree>
    <p:extLst>
      <p:ext uri="{BB962C8B-B14F-4D97-AF65-F5344CB8AC3E}">
        <p14:creationId xmlns:p14="http://schemas.microsoft.com/office/powerpoint/2010/main" val="316523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32</a:t>
            </a:fld>
            <a:endParaRPr lang="en-US"/>
          </a:p>
        </p:txBody>
      </p:sp>
    </p:spTree>
    <p:extLst>
      <p:ext uri="{BB962C8B-B14F-4D97-AF65-F5344CB8AC3E}">
        <p14:creationId xmlns:p14="http://schemas.microsoft.com/office/powerpoint/2010/main" val="35336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33</a:t>
            </a:fld>
            <a:endParaRPr lang="en-US"/>
          </a:p>
        </p:txBody>
      </p:sp>
    </p:spTree>
    <p:extLst>
      <p:ext uri="{BB962C8B-B14F-4D97-AF65-F5344CB8AC3E}">
        <p14:creationId xmlns:p14="http://schemas.microsoft.com/office/powerpoint/2010/main" val="247406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a:t>
            </a:fld>
            <a:endParaRPr lang="en-US"/>
          </a:p>
        </p:txBody>
      </p:sp>
    </p:spTree>
    <p:extLst>
      <p:ext uri="{BB962C8B-B14F-4D97-AF65-F5344CB8AC3E}">
        <p14:creationId xmlns:p14="http://schemas.microsoft.com/office/powerpoint/2010/main" val="60462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34</a:t>
            </a:fld>
            <a:endParaRPr lang="en-US"/>
          </a:p>
        </p:txBody>
      </p:sp>
    </p:spTree>
    <p:extLst>
      <p:ext uri="{BB962C8B-B14F-4D97-AF65-F5344CB8AC3E}">
        <p14:creationId xmlns:p14="http://schemas.microsoft.com/office/powerpoint/2010/main" val="2632222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35</a:t>
            </a:fld>
            <a:endParaRPr lang="en-US"/>
          </a:p>
        </p:txBody>
      </p:sp>
    </p:spTree>
    <p:extLst>
      <p:ext uri="{BB962C8B-B14F-4D97-AF65-F5344CB8AC3E}">
        <p14:creationId xmlns:p14="http://schemas.microsoft.com/office/powerpoint/2010/main" val="1216687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37212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37</a:t>
            </a:fld>
            <a:endParaRPr lang="en-US"/>
          </a:p>
        </p:txBody>
      </p:sp>
    </p:spTree>
    <p:extLst>
      <p:ext uri="{BB962C8B-B14F-4D97-AF65-F5344CB8AC3E}">
        <p14:creationId xmlns:p14="http://schemas.microsoft.com/office/powerpoint/2010/main" val="296920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38</a:t>
            </a:fld>
            <a:endParaRPr lang="en-US"/>
          </a:p>
        </p:txBody>
      </p:sp>
    </p:spTree>
    <p:extLst>
      <p:ext uri="{BB962C8B-B14F-4D97-AF65-F5344CB8AC3E}">
        <p14:creationId xmlns:p14="http://schemas.microsoft.com/office/powerpoint/2010/main" val="157083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39</a:t>
            </a:fld>
            <a:endParaRPr lang="en-US"/>
          </a:p>
        </p:txBody>
      </p:sp>
    </p:spTree>
    <p:extLst>
      <p:ext uri="{BB962C8B-B14F-4D97-AF65-F5344CB8AC3E}">
        <p14:creationId xmlns:p14="http://schemas.microsoft.com/office/powerpoint/2010/main" val="2709332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40</a:t>
            </a:fld>
            <a:endParaRPr lang="en-US"/>
          </a:p>
        </p:txBody>
      </p:sp>
    </p:spTree>
    <p:extLst>
      <p:ext uri="{BB962C8B-B14F-4D97-AF65-F5344CB8AC3E}">
        <p14:creationId xmlns:p14="http://schemas.microsoft.com/office/powerpoint/2010/main" val="1875155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41</a:t>
            </a:fld>
            <a:endParaRPr lang="en-US"/>
          </a:p>
        </p:txBody>
      </p:sp>
    </p:spTree>
    <p:extLst>
      <p:ext uri="{BB962C8B-B14F-4D97-AF65-F5344CB8AC3E}">
        <p14:creationId xmlns:p14="http://schemas.microsoft.com/office/powerpoint/2010/main" val="139185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42</a:t>
            </a:fld>
            <a:endParaRPr lang="en-US"/>
          </a:p>
        </p:txBody>
      </p:sp>
    </p:spTree>
    <p:extLst>
      <p:ext uri="{BB962C8B-B14F-4D97-AF65-F5344CB8AC3E}">
        <p14:creationId xmlns:p14="http://schemas.microsoft.com/office/powerpoint/2010/main" val="1852819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43</a:t>
            </a:fld>
            <a:endParaRPr lang="en-US"/>
          </a:p>
        </p:txBody>
      </p:sp>
    </p:spTree>
    <p:extLst>
      <p:ext uri="{BB962C8B-B14F-4D97-AF65-F5344CB8AC3E}">
        <p14:creationId xmlns:p14="http://schemas.microsoft.com/office/powerpoint/2010/main" val="4841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a:t>
            </a:fld>
            <a:endParaRPr lang="en-US"/>
          </a:p>
        </p:txBody>
      </p:sp>
    </p:spTree>
    <p:extLst>
      <p:ext uri="{BB962C8B-B14F-4D97-AF65-F5344CB8AC3E}">
        <p14:creationId xmlns:p14="http://schemas.microsoft.com/office/powerpoint/2010/main" val="3942482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44</a:t>
            </a:fld>
            <a:endParaRPr lang="en-US"/>
          </a:p>
        </p:txBody>
      </p:sp>
    </p:spTree>
    <p:extLst>
      <p:ext uri="{BB962C8B-B14F-4D97-AF65-F5344CB8AC3E}">
        <p14:creationId xmlns:p14="http://schemas.microsoft.com/office/powerpoint/2010/main" val="3687865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45</a:t>
            </a:fld>
            <a:endParaRPr lang="en-US"/>
          </a:p>
        </p:txBody>
      </p:sp>
    </p:spTree>
    <p:extLst>
      <p:ext uri="{BB962C8B-B14F-4D97-AF65-F5344CB8AC3E}">
        <p14:creationId xmlns:p14="http://schemas.microsoft.com/office/powerpoint/2010/main" val="3802616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46</a:t>
            </a:fld>
            <a:endParaRPr lang="en-US"/>
          </a:p>
        </p:txBody>
      </p:sp>
    </p:spTree>
    <p:extLst>
      <p:ext uri="{BB962C8B-B14F-4D97-AF65-F5344CB8AC3E}">
        <p14:creationId xmlns:p14="http://schemas.microsoft.com/office/powerpoint/2010/main" val="59794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47</a:t>
            </a:fld>
            <a:endParaRPr lang="en-US"/>
          </a:p>
        </p:txBody>
      </p:sp>
    </p:spTree>
    <p:extLst>
      <p:ext uri="{BB962C8B-B14F-4D97-AF65-F5344CB8AC3E}">
        <p14:creationId xmlns:p14="http://schemas.microsoft.com/office/powerpoint/2010/main" val="119436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8</a:t>
            </a:fld>
            <a:endParaRPr lang="en-US"/>
          </a:p>
        </p:txBody>
      </p:sp>
    </p:spTree>
    <p:extLst>
      <p:ext uri="{BB962C8B-B14F-4D97-AF65-F5344CB8AC3E}">
        <p14:creationId xmlns:p14="http://schemas.microsoft.com/office/powerpoint/2010/main" val="16021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9</a:t>
            </a:fld>
            <a:endParaRPr lang="en-US"/>
          </a:p>
        </p:txBody>
      </p:sp>
    </p:spTree>
    <p:extLst>
      <p:ext uri="{BB962C8B-B14F-4D97-AF65-F5344CB8AC3E}">
        <p14:creationId xmlns:p14="http://schemas.microsoft.com/office/powerpoint/2010/main" val="157950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10</a:t>
            </a:fld>
            <a:endParaRPr lang="en-US"/>
          </a:p>
        </p:txBody>
      </p:sp>
    </p:spTree>
    <p:extLst>
      <p:ext uri="{BB962C8B-B14F-4D97-AF65-F5344CB8AC3E}">
        <p14:creationId xmlns:p14="http://schemas.microsoft.com/office/powerpoint/2010/main" val="83713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F73E1-071C-7544-9BDE-63F830A0BBDB}" type="slidenum">
              <a:rPr lang="en-US" smtClean="0"/>
              <a:t>11</a:t>
            </a:fld>
            <a:endParaRPr lang="en-US"/>
          </a:p>
        </p:txBody>
      </p:sp>
    </p:spTree>
    <p:extLst>
      <p:ext uri="{BB962C8B-B14F-4D97-AF65-F5344CB8AC3E}">
        <p14:creationId xmlns:p14="http://schemas.microsoft.com/office/powerpoint/2010/main" val="407155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7</a:t>
            </a:r>
          </a:p>
        </p:txBody>
      </p:sp>
      <p:sp>
        <p:nvSpPr>
          <p:cNvPr id="4" name="Slide Number Placeholder 3"/>
          <p:cNvSpPr>
            <a:spLocks noGrp="1"/>
          </p:cNvSpPr>
          <p:nvPr>
            <p:ph type="sldNum" sz="quarter" idx="5"/>
          </p:nvPr>
        </p:nvSpPr>
        <p:spPr/>
        <p:txBody>
          <a:bodyPr/>
          <a:lstStyle/>
          <a:p>
            <a:fld id="{828F73E1-071C-7544-9BDE-63F830A0BBDB}" type="slidenum">
              <a:rPr lang="en-US" smtClean="0"/>
              <a:t>12</a:t>
            </a:fld>
            <a:endParaRPr lang="en-US"/>
          </a:p>
        </p:txBody>
      </p:sp>
    </p:spTree>
    <p:extLst>
      <p:ext uri="{BB962C8B-B14F-4D97-AF65-F5344CB8AC3E}">
        <p14:creationId xmlns:p14="http://schemas.microsoft.com/office/powerpoint/2010/main" val="55426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hyperlink" Target="https://www.cunamutual.com/facebook" TargetMode="External"/><Relationship Id="rId1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15.png"/><Relationship Id="rId3" Type="http://schemas.openxmlformats.org/officeDocument/2006/relationships/hyperlink" Target="http://www.cunamutual.com/" TargetMode="External"/><Relationship Id="rId7" Type="http://schemas.openxmlformats.org/officeDocument/2006/relationships/image" Target="../media/image12.png"/><Relationship Id="rId12" Type="http://schemas.openxmlformats.org/officeDocument/2006/relationships/hyperlink" Target="https://www.cunamutual.com/blog" TargetMode="External"/><Relationship Id="rId2" Type="http://schemas.openxmlformats.org/officeDocument/2006/relationships/image" Target="../media/image10.gif"/><Relationship Id="rId1" Type="http://schemas.openxmlformats.org/officeDocument/2006/relationships/slideMaster" Target="../slideMasters/slideMaster1.xml"/><Relationship Id="rId6" Type="http://schemas.openxmlformats.org/officeDocument/2006/relationships/hyperlink" Target="https://www.cunamutual.com/linkedin"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13.png"/><Relationship Id="rId14" Type="http://schemas.openxmlformats.org/officeDocument/2006/relationships/hyperlink" Target="https://www.cunamutual.com/googleplu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9144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692150" y="2491488"/>
            <a:ext cx="77724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692150" y="3163889"/>
            <a:ext cx="77724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9144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74613" y="6286165"/>
            <a:ext cx="3937000"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2018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3842" y="5367649"/>
            <a:ext cx="2057400" cy="1028700"/>
          </a:xfrm>
          <a:prstGeom prst="rect">
            <a:avLst/>
          </a:prstGeom>
        </p:spPr>
      </p:pic>
    </p:spTree>
    <p:extLst>
      <p:ext uri="{BB962C8B-B14F-4D97-AF65-F5344CB8AC3E}">
        <p14:creationId xmlns:p14="http://schemas.microsoft.com/office/powerpoint/2010/main" val="321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387350" y="1040131"/>
            <a:ext cx="4046538"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6292" y="1040131"/>
            <a:ext cx="4048125"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9144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36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988054" y="3339682"/>
            <a:ext cx="1717097"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891868" y="1561555"/>
            <a:ext cx="4942048"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Click to edit Master text styles</a:t>
            </a:r>
          </a:p>
        </p:txBody>
      </p:sp>
      <p:sp>
        <p:nvSpPr>
          <p:cNvPr id="20" name="Text Placeholder 2"/>
          <p:cNvSpPr>
            <a:spLocks noGrp="1"/>
          </p:cNvSpPr>
          <p:nvPr>
            <p:ph type="body" sz="quarter" idx="11"/>
          </p:nvPr>
        </p:nvSpPr>
        <p:spPr>
          <a:xfrm>
            <a:off x="891868" y="3744685"/>
            <a:ext cx="4942048" cy="1691640"/>
          </a:xfrm>
        </p:spPr>
        <p:txBody>
          <a:bodyPr anchor="t"/>
          <a:lstStyle>
            <a:lvl1pPr marL="0" indent="0">
              <a:buNone/>
              <a:defRPr lang="en-US" sz="2000" dirty="0">
                <a:solidFill>
                  <a:schemeClr val="tx2"/>
                </a:solidFill>
                <a:latin typeface="+mn-lt"/>
                <a:ea typeface="+mn-ea"/>
                <a:cs typeface="+mn-cs"/>
              </a:defRPr>
            </a:lvl1pPr>
          </a:lstStyle>
          <a:p>
            <a:pPr lvl="0"/>
            <a:r>
              <a:rPr lang="en-US"/>
              <a:t>Click to edit Master text styles</a:t>
            </a:r>
          </a:p>
        </p:txBody>
      </p:sp>
      <p:grpSp>
        <p:nvGrpSpPr>
          <p:cNvPr id="33" name="Group 32"/>
          <p:cNvGrpSpPr/>
          <p:nvPr userDrawn="1"/>
        </p:nvGrpSpPr>
        <p:grpSpPr>
          <a:xfrm>
            <a:off x="0" y="6345034"/>
            <a:ext cx="9144004"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a:srcRect l="3557" b="21347"/>
          <a:stretch/>
        </p:blipFill>
        <p:spPr>
          <a:xfrm>
            <a:off x="-1" y="3814098"/>
            <a:ext cx="2682896" cy="2549077"/>
          </a:xfrm>
          <a:prstGeom prst="rect">
            <a:avLst/>
          </a:prstGeom>
        </p:spPr>
      </p:pic>
      <p:sp>
        <p:nvSpPr>
          <p:cNvPr id="21"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21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1806844" y="3988786"/>
            <a:ext cx="539496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1460091" y="1661020"/>
            <a:ext cx="602619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587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4485481" y="-442402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89"/>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722313" y="4406901"/>
            <a:ext cx="77724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663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2743202"/>
            <a:ext cx="82296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387354" y="3291843"/>
            <a:ext cx="8247063"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4446591"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14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3988384" y="1171157"/>
            <a:ext cx="4759520" cy="55517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5153298" y="2873829"/>
            <a:ext cx="3664132"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2"/>
          <p:cNvSpPr>
            <a:spLocks noGrp="1"/>
          </p:cNvSpPr>
          <p:nvPr>
            <p:ph idx="1"/>
          </p:nvPr>
        </p:nvSpPr>
        <p:spPr>
          <a:xfrm>
            <a:off x="387354" y="733431"/>
            <a:ext cx="8247063"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4946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938" t="38194"/>
          <a:stretch/>
        </p:blipFill>
        <p:spPr>
          <a:xfrm>
            <a:off x="0" y="-1"/>
            <a:ext cx="9144000" cy="6371027"/>
          </a:xfrm>
          <a:prstGeom prst="rect">
            <a:avLst/>
          </a:prstGeom>
        </p:spPr>
      </p:pic>
      <p:sp>
        <p:nvSpPr>
          <p:cNvPr id="25" name="Content Placeholder 5"/>
          <p:cNvSpPr>
            <a:spLocks noGrp="1"/>
          </p:cNvSpPr>
          <p:nvPr>
            <p:ph sz="quarter" idx="4"/>
          </p:nvPr>
        </p:nvSpPr>
        <p:spPr>
          <a:xfrm>
            <a:off x="2593123" y="1588770"/>
            <a:ext cx="5687498"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18326" y="154787"/>
            <a:ext cx="3424986"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8090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4"/>
            <a:ext cx="3621024"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3384035" y="1775378"/>
            <a:ext cx="695033" cy="2210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587376" y="822121"/>
            <a:ext cx="2709863"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4429388" y="828676"/>
            <a:ext cx="4194175"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580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76246"/>
            <a:ext cx="82296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003624"/>
            <a:ext cx="4040188"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43379"/>
            <a:ext cx="4040188"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8829" y="1003624"/>
            <a:ext cx="4041775"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9" y="1643379"/>
            <a:ext cx="4041775"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2476501" y="3119033"/>
            <a:ext cx="5782361"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2485030" y="3791433"/>
            <a:ext cx="5782361"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1890033" y="-14423"/>
            <a:ext cx="1023194"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2913227" y="-14423"/>
            <a:ext cx="621536"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05877" y="851626"/>
            <a:ext cx="3858768"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3759230" y="6512333"/>
            <a:ext cx="5206046"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9144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5312904"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2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1042" r="10572"/>
          <a:stretch/>
        </p:blipFill>
        <p:spPr>
          <a:xfrm>
            <a:off x="0" y="0"/>
            <a:ext cx="9144000" cy="6335714"/>
          </a:xfrm>
          <a:prstGeom prst="rect">
            <a:avLst/>
          </a:prstGeom>
        </p:spPr>
      </p:pic>
      <p:sp>
        <p:nvSpPr>
          <p:cNvPr id="6" name="Title 5"/>
          <p:cNvSpPr>
            <a:spLocks noGrp="1"/>
          </p:cNvSpPr>
          <p:nvPr>
            <p:ph type="title"/>
          </p:nvPr>
        </p:nvSpPr>
        <p:spPr>
          <a:xfrm>
            <a:off x="387350" y="1453198"/>
            <a:ext cx="2375444" cy="129266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4784598" y="1170965"/>
            <a:ext cx="3736467"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4544568" y="478039"/>
            <a:ext cx="4216527"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381000" y="2906713"/>
            <a:ext cx="4040188"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59"/>
            <a:ext cx="9144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7843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0548" y="-7938"/>
            <a:ext cx="4733301"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3456264" y="-1"/>
            <a:ext cx="4786398"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683938"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4570053" y="568788"/>
            <a:ext cx="4034402" cy="892552"/>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4572000" y="1670201"/>
            <a:ext cx="406908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5479" b="6451"/>
          <a:stretch/>
        </p:blipFill>
        <p:spPr>
          <a:xfrm>
            <a:off x="0" y="2560034"/>
            <a:ext cx="927510" cy="4297966"/>
          </a:xfrm>
          <a:prstGeom prst="rect">
            <a:avLst/>
          </a:prstGeom>
        </p:spPr>
      </p:pic>
      <p:grpSp>
        <p:nvGrpSpPr>
          <p:cNvPr id="32" name="Group 31"/>
          <p:cNvGrpSpPr/>
          <p:nvPr userDrawn="1"/>
        </p:nvGrpSpPr>
        <p:grpSpPr>
          <a:xfrm>
            <a:off x="0" y="6324601"/>
            <a:ext cx="9144004"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072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3549333" y="377197"/>
            <a:ext cx="5111750"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361633" y="1434736"/>
            <a:ext cx="3084512"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11" name="Title 5"/>
          <p:cNvSpPr>
            <a:spLocks noGrp="1"/>
          </p:cNvSpPr>
          <p:nvPr>
            <p:ph type="title"/>
          </p:nvPr>
        </p:nvSpPr>
        <p:spPr>
          <a:xfrm>
            <a:off x="361632" y="378778"/>
            <a:ext cx="3079750"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9980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1792288" y="4874897"/>
            <a:ext cx="54864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1792288" y="1143000"/>
            <a:ext cx="54864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34667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p>
            <a:r>
              <a:rPr lang="en-US"/>
              <a:t>Click to edit Master title style</a:t>
            </a:r>
          </a:p>
        </p:txBody>
      </p:sp>
      <p:sp>
        <p:nvSpPr>
          <p:cNvPr id="3" name="SmartArt Placeholder 2"/>
          <p:cNvSpPr>
            <a:spLocks noGrp="1"/>
          </p:cNvSpPr>
          <p:nvPr>
            <p:ph type="dgm" idx="1"/>
          </p:nvPr>
        </p:nvSpPr>
        <p:spPr>
          <a:xfrm>
            <a:off x="387354" y="1040131"/>
            <a:ext cx="8247063" cy="5055876"/>
          </a:xfrm>
        </p:spPr>
        <p:txBody>
          <a:bodyPr/>
          <a:lstStyle/>
          <a:p>
            <a:pPr lvl="0"/>
            <a:r>
              <a:rPr lang="en-US" noProof="0"/>
              <a:t>Click icon to add SmartArt graphic</a:t>
            </a:r>
          </a:p>
        </p:txBody>
      </p:sp>
    </p:spTree>
    <p:extLst>
      <p:ext uri="{BB962C8B-B14F-4D97-AF65-F5344CB8AC3E}">
        <p14:creationId xmlns:p14="http://schemas.microsoft.com/office/powerpoint/2010/main" val="211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9144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87350" y="1838832"/>
            <a:ext cx="82296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387351" y="2567669"/>
            <a:ext cx="3643111"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4361199"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4674710" y="2594233"/>
            <a:ext cx="3924269"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570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5008228"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97932" y="3004595"/>
            <a:ext cx="441113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387351" y="3784074"/>
            <a:ext cx="4373336"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5008228" y="0"/>
            <a:ext cx="4135772"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8249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9144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2382137" y="1634641"/>
            <a:ext cx="4379725" cy="2544285"/>
            <a:chOff x="2242690" y="1898895"/>
            <a:chExt cx="4866360" cy="2120238"/>
          </a:xfrm>
        </p:grpSpPr>
        <p:sp>
          <p:nvSpPr>
            <p:cNvPr id="5" name="Rectangle 4"/>
            <p:cNvSpPr/>
            <p:nvPr userDrawn="1"/>
          </p:nvSpPr>
          <p:spPr>
            <a:xfrm>
              <a:off x="2242690" y="1898895"/>
              <a:ext cx="4866360" cy="2120238"/>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6" name="Rectangle 5"/>
            <p:cNvSpPr/>
            <p:nvPr userDrawn="1"/>
          </p:nvSpPr>
          <p:spPr>
            <a:xfrm>
              <a:off x="4285408" y="2330637"/>
              <a:ext cx="1079712" cy="1256754"/>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145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a:srcRect l="3557" b="21347"/>
          <a:stretch/>
        </p:blipFill>
        <p:spPr>
          <a:xfrm>
            <a:off x="0" y="3815894"/>
            <a:ext cx="3201808" cy="3042107"/>
          </a:xfrm>
          <a:prstGeom prst="rect">
            <a:avLst/>
          </a:prstGeom>
        </p:spPr>
      </p:pic>
      <p:sp>
        <p:nvSpPr>
          <p:cNvPr id="28" name="TextBox 27">
            <a:hlinkClick r:id="rId3"/>
          </p:cNvPr>
          <p:cNvSpPr txBox="1"/>
          <p:nvPr userDrawn="1"/>
        </p:nvSpPr>
        <p:spPr>
          <a:xfrm>
            <a:off x="6665409" y="6329882"/>
            <a:ext cx="2201754"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932" y="2159967"/>
            <a:ext cx="5650992" cy="654134"/>
          </a:xfrm>
          <a:prstGeom prst="rect">
            <a:avLst/>
          </a:prstGeom>
        </p:spPr>
      </p:pic>
      <p:grpSp>
        <p:nvGrpSpPr>
          <p:cNvPr id="14" name="Group 13"/>
          <p:cNvGrpSpPr/>
          <p:nvPr userDrawn="1"/>
        </p:nvGrpSpPr>
        <p:grpSpPr>
          <a:xfrm>
            <a:off x="6364338" y="5872682"/>
            <a:ext cx="2803895" cy="457200"/>
            <a:chOff x="6380421" y="6096131"/>
            <a:chExt cx="2803895" cy="457200"/>
          </a:xfrm>
        </p:grpSpPr>
        <p:pic>
          <p:nvPicPr>
            <p:cNvPr id="15" name="Picture 4">
              <a:hlinkClick r:id="rId5"/>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a:biLevel thresh="25000"/>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a:biLevel thresh="25000"/>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11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4485481" y="-4423222"/>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4474459" y="2187036"/>
            <a:ext cx="195090"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783153" y="2689564"/>
            <a:ext cx="5577694"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3511149" y="4148745"/>
            <a:ext cx="2201754"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3170052" y="3691545"/>
            <a:ext cx="2803895" cy="457200"/>
            <a:chOff x="6380421" y="6096131"/>
            <a:chExt cx="2803895" cy="457200"/>
          </a:xfrm>
        </p:grpSpPr>
        <p:pic>
          <p:nvPicPr>
            <p:cNvPr id="22" name="Picture 4">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7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0"/>
            <a:ext cx="4228748"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323033" y="2204261"/>
            <a:ext cx="3190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56" y="6473952"/>
            <a:ext cx="2623930" cy="301752"/>
          </a:xfrm>
          <a:prstGeom prst="rect">
            <a:avLst/>
          </a:prstGeom>
        </p:spPr>
      </p:pic>
      <p:sp>
        <p:nvSpPr>
          <p:cNvPr id="3" name="Text Placeholder 2"/>
          <p:cNvSpPr>
            <a:spLocks noGrp="1"/>
          </p:cNvSpPr>
          <p:nvPr>
            <p:ph type="body" sz="quarter" idx="13" hasCustomPrompt="1"/>
          </p:nvPr>
        </p:nvSpPr>
        <p:spPr>
          <a:xfrm>
            <a:off x="323033" y="1246562"/>
            <a:ext cx="3190774"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322898" y="2278380"/>
            <a:ext cx="3190910"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709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xmlns="" id="{E6E7D4BE-62EF-468A-A268-8F8643585383}"/>
              </a:ext>
            </a:extLst>
          </p:cNvPr>
          <p:cNvSpPr>
            <a:spLocks noChangeShapeType="1"/>
          </p:cNvSpPr>
          <p:nvPr/>
        </p:nvSpPr>
        <p:spPr bwMode="auto">
          <a:xfrm>
            <a:off x="762000" y="1600200"/>
            <a:ext cx="7543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culogo">
            <a:extLst>
              <a:ext uri="{FF2B5EF4-FFF2-40B4-BE49-F238E27FC236}">
                <a16:creationId xmlns:a16="http://schemas.microsoft.com/office/drawing/2014/main" xmlns="" id="{F592665F-108B-49E6-9E39-6418B17F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5363" y="-12806363"/>
            <a:ext cx="7721600"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609600" y="609600"/>
            <a:ext cx="7772400" cy="8382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endParaRPr lang="en-US"/>
          </a:p>
        </p:txBody>
      </p:sp>
      <p:sp>
        <p:nvSpPr>
          <p:cNvPr id="79875" name="Rectangle 3"/>
          <p:cNvSpPr>
            <a:spLocks noGrp="1" noChangeArrowheads="1"/>
          </p:cNvSpPr>
          <p:nvPr>
            <p:ph type="subTitle" idx="1"/>
          </p:nvPr>
        </p:nvSpPr>
        <p:spPr bwMode="auto">
          <a:xfrm>
            <a:off x="685800" y="1828800"/>
            <a:ext cx="7772400" cy="434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8146559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0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7980" t="20895" b="6024"/>
          <a:stretch/>
        </p:blipFill>
        <p:spPr>
          <a:xfrm>
            <a:off x="0" y="0"/>
            <a:ext cx="7556500" cy="6341308"/>
          </a:xfrm>
          <a:prstGeom prst="rect">
            <a:avLst/>
          </a:prstGeom>
        </p:spPr>
      </p:pic>
      <p:sp>
        <p:nvSpPr>
          <p:cNvPr id="11" name="Content Placeholder 3"/>
          <p:cNvSpPr>
            <a:spLocks noGrp="1"/>
          </p:cNvSpPr>
          <p:nvPr>
            <p:ph sz="half" idx="10"/>
          </p:nvPr>
        </p:nvSpPr>
        <p:spPr>
          <a:xfrm>
            <a:off x="365760" y="2873829"/>
            <a:ext cx="3664132"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2"/>
          <p:cNvSpPr>
            <a:spLocks noGrp="1"/>
          </p:cNvSpPr>
          <p:nvPr>
            <p:ph idx="1"/>
          </p:nvPr>
        </p:nvSpPr>
        <p:spPr>
          <a:xfrm>
            <a:off x="2751731" y="733431"/>
            <a:ext cx="5948132"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0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7980" t="20895" b="6024"/>
          <a:stretch/>
        </p:blipFill>
        <p:spPr>
          <a:xfrm flipH="1">
            <a:off x="1587501" y="0"/>
            <a:ext cx="7556500" cy="6341308"/>
          </a:xfrm>
          <a:prstGeom prst="rect">
            <a:avLst/>
          </a:prstGeom>
        </p:spPr>
      </p:pic>
      <p:sp>
        <p:nvSpPr>
          <p:cNvPr id="23" name="Content Placeholder 3"/>
          <p:cNvSpPr>
            <a:spLocks noGrp="1"/>
          </p:cNvSpPr>
          <p:nvPr>
            <p:ph sz="half" idx="2"/>
          </p:nvPr>
        </p:nvSpPr>
        <p:spPr>
          <a:xfrm>
            <a:off x="380999" y="880292"/>
            <a:ext cx="565404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397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7351" y="1037065"/>
            <a:ext cx="8247063"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91523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850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712082" y="90209"/>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5023" y="1545149"/>
            <a:ext cx="8624018" cy="3767701"/>
            <a:chOff x="5023" y="1545149"/>
            <a:chExt cx="8624018" cy="3767701"/>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081654" y="2626846"/>
              <a:ext cx="3657348"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1494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411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7350" y="180026"/>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387354" y="1120141"/>
            <a:ext cx="8247063"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2" name="Rectangle 7"/>
          <p:cNvSpPr>
            <a:spLocks noChangeArrowheads="1"/>
          </p:cNvSpPr>
          <p:nvPr/>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4485481" y="-368144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9144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812" r:id="rId2"/>
    <p:sldLayoutId id="2147483814" r:id="rId3"/>
    <p:sldLayoutId id="2147483767" r:id="rId4"/>
    <p:sldLayoutId id="2147483795" r:id="rId5"/>
    <p:sldLayoutId id="2147483790" r:id="rId6"/>
    <p:sldLayoutId id="2147483808" r:id="rId7"/>
    <p:sldLayoutId id="2147483815" r:id="rId8"/>
    <p:sldLayoutId id="2147483766" r:id="rId9"/>
    <p:sldLayoutId id="2147483768" r:id="rId10"/>
    <p:sldLayoutId id="2147483775" r:id="rId11"/>
    <p:sldLayoutId id="2147483778" r:id="rId12"/>
    <p:sldLayoutId id="2147483805" r:id="rId13"/>
    <p:sldLayoutId id="2147483806" r:id="rId14"/>
    <p:sldLayoutId id="2147483773" r:id="rId15"/>
    <p:sldLayoutId id="2147483791" r:id="rId16"/>
    <p:sldLayoutId id="2147483794" r:id="rId17"/>
    <p:sldLayoutId id="2147483807" r:id="rId18"/>
    <p:sldLayoutId id="2147483769" r:id="rId19"/>
    <p:sldLayoutId id="2147483770" r:id="rId20"/>
    <p:sldLayoutId id="2147483796" r:id="rId21"/>
    <p:sldLayoutId id="2147483800" r:id="rId22"/>
    <p:sldLayoutId id="2147483801" r:id="rId23"/>
    <p:sldLayoutId id="2147483772" r:id="rId24"/>
    <p:sldLayoutId id="2147483809" r:id="rId25"/>
    <p:sldLayoutId id="2147483810" r:id="rId26"/>
    <p:sldLayoutId id="2147483792" r:id="rId27"/>
    <p:sldLayoutId id="2147483813" r:id="rId28"/>
    <p:sldLayoutId id="2147483776" r:id="rId29"/>
    <p:sldLayoutId id="214748381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package" Target="../embeddings/Microsoft_Excel_Worksheet11.xlsx"/><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Excel_Worksheet12.xlsx"/><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31.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chart" Target="../charts/chart41.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4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0819" y="2567439"/>
            <a:ext cx="5782361" cy="1107996"/>
          </a:xfrm>
        </p:spPr>
        <p:txBody>
          <a:bodyPr/>
          <a:lstStyle/>
          <a:p>
            <a:pPr algn="ctr"/>
            <a:r>
              <a:rPr lang="en-US" dirty="0"/>
              <a:t>Economic &amp; </a:t>
            </a:r>
            <a:br>
              <a:rPr lang="en-US" dirty="0"/>
            </a:br>
            <a:r>
              <a:rPr lang="en-US" dirty="0"/>
              <a:t>Credit Union Update </a:t>
            </a:r>
          </a:p>
        </p:txBody>
      </p:sp>
      <p:sp>
        <p:nvSpPr>
          <p:cNvPr id="5" name="Text Placeholder 4"/>
          <p:cNvSpPr>
            <a:spLocks noGrp="1"/>
          </p:cNvSpPr>
          <p:nvPr>
            <p:ph type="body" sz="quarter" idx="10"/>
          </p:nvPr>
        </p:nvSpPr>
        <p:spPr>
          <a:xfrm>
            <a:off x="3958553" y="3756912"/>
            <a:ext cx="2031186" cy="382215"/>
          </a:xfrm>
        </p:spPr>
        <p:txBody>
          <a:bodyPr/>
          <a:lstStyle/>
          <a:p>
            <a:pPr algn="ctr"/>
            <a:r>
              <a:rPr lang="en-US" dirty="0"/>
              <a:t>September 2020</a:t>
            </a:r>
          </a:p>
        </p:txBody>
      </p:sp>
      <p:sp>
        <p:nvSpPr>
          <p:cNvPr id="2" name="TextBox 1">
            <a:extLst>
              <a:ext uri="{FF2B5EF4-FFF2-40B4-BE49-F238E27FC236}">
                <a16:creationId xmlns:a16="http://schemas.microsoft.com/office/drawing/2014/main" xmlns="" id="{CBFEAA7F-5CB6-48A5-B44A-3CA17AB44089}"/>
              </a:ext>
            </a:extLst>
          </p:cNvPr>
          <p:cNvSpPr txBox="1"/>
          <p:nvPr/>
        </p:nvSpPr>
        <p:spPr>
          <a:xfrm>
            <a:off x="81481" y="5483779"/>
            <a:ext cx="2525917" cy="1200329"/>
          </a:xfrm>
          <a:prstGeom prst="rect">
            <a:avLst/>
          </a:prstGeom>
          <a:noFill/>
          <a:ln>
            <a:solidFill>
              <a:schemeClr val="tx1"/>
            </a:solidFill>
          </a:ln>
        </p:spPr>
        <p:txBody>
          <a:bodyPr wrap="square" rtlCol="0">
            <a:spAutoFit/>
          </a:bodyPr>
          <a:lstStyle/>
          <a:p>
            <a:r>
              <a:rPr lang="en-US" sz="1200" dirty="0"/>
              <a:t>If you have any questions or comments, please contact: </a:t>
            </a:r>
          </a:p>
          <a:p>
            <a:r>
              <a:rPr lang="en-US" sz="1200" b="1" dirty="0"/>
              <a:t>Steven Rick, Chief Economist</a:t>
            </a:r>
          </a:p>
          <a:p>
            <a:r>
              <a:rPr lang="en-US" sz="1200" dirty="0"/>
              <a:t>CUNA Mutual Group – Economics</a:t>
            </a:r>
          </a:p>
          <a:p>
            <a:r>
              <a:rPr lang="en-US" sz="1200" dirty="0"/>
              <a:t>800.356.2644, Ext. 665.5454</a:t>
            </a:r>
          </a:p>
          <a:p>
            <a:r>
              <a:rPr lang="en-US" sz="1200" dirty="0">
                <a:hlinkClick r:id="rId3"/>
              </a:rPr>
              <a:t>Steve.rick@cunamutual.com</a:t>
            </a:r>
            <a:r>
              <a:rPr lang="en-US" sz="1200" dirty="0"/>
              <a:t> </a:t>
            </a:r>
          </a:p>
        </p:txBody>
      </p:sp>
    </p:spTree>
    <p:extLst>
      <p:ext uri="{BB962C8B-B14F-4D97-AF65-F5344CB8AC3E}">
        <p14:creationId xmlns:p14="http://schemas.microsoft.com/office/powerpoint/2010/main" val="12993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209" y="-36212"/>
            <a:ext cx="8367351" cy="830997"/>
          </a:xfrm>
        </p:spPr>
        <p:txBody>
          <a:bodyPr/>
          <a:lstStyle/>
          <a:p>
            <a:pPr algn="ctr"/>
            <a:r>
              <a:rPr lang="en-US" sz="2400" dirty="0"/>
              <a:t>Hysteresis: </a:t>
            </a:r>
            <a:r>
              <a:rPr lang="en-US" sz="2400" b="0" dirty="0"/>
              <a:t>The Degree to Which an Economic System Returns to Its Original State after an External Shock</a:t>
            </a:r>
          </a:p>
        </p:txBody>
      </p:sp>
      <p:sp>
        <p:nvSpPr>
          <p:cNvPr id="3" name="Content Placeholder 2"/>
          <p:cNvSpPr>
            <a:spLocks noGrp="1"/>
          </p:cNvSpPr>
          <p:nvPr>
            <p:ph idx="1"/>
          </p:nvPr>
        </p:nvSpPr>
        <p:spPr/>
        <p:txBody>
          <a:bodyPr/>
          <a:lstStyle/>
          <a:p>
            <a:pPr marL="0" indent="0" algn="ctr">
              <a:spcAft>
                <a:spcPts val="1800"/>
              </a:spcAft>
              <a:buNone/>
              <a:defRPr/>
            </a:pPr>
            <a:r>
              <a:rPr lang="en-US" altLang="en-US" sz="2800" b="1" dirty="0">
                <a:solidFill>
                  <a:srgbClr val="0070C0"/>
                </a:solidFill>
              </a:rPr>
              <a:t>Top 10 Corporate Sector Behavioral Changes:</a:t>
            </a:r>
          </a:p>
          <a:p>
            <a:pPr marL="514350" indent="-514350">
              <a:buFont typeface="+mj-lt"/>
              <a:buAutoNum type="arabicPeriod"/>
              <a:defRPr/>
            </a:pPr>
            <a:r>
              <a:rPr lang="en-US" altLang="en-US" sz="1800" dirty="0"/>
              <a:t>Less global business travel, more video conferencing</a:t>
            </a:r>
          </a:p>
          <a:p>
            <a:pPr marL="514350" indent="-514350">
              <a:buFont typeface="+mj-lt"/>
              <a:buAutoNum type="arabicPeriod"/>
              <a:defRPr/>
            </a:pPr>
            <a:r>
              <a:rPr lang="en-US" altLang="en-US" sz="1800" dirty="0"/>
              <a:t>More disaster planning</a:t>
            </a:r>
          </a:p>
          <a:p>
            <a:pPr marL="514350" indent="-514350">
              <a:buFont typeface="+mj-lt"/>
              <a:buAutoNum type="arabicPeriod"/>
              <a:defRPr/>
            </a:pPr>
            <a:r>
              <a:rPr lang="en-US" altLang="en-US" sz="1800" dirty="0"/>
              <a:t>More permanent work from home solutions</a:t>
            </a:r>
          </a:p>
          <a:p>
            <a:pPr marL="514350" indent="-514350">
              <a:buFont typeface="+mj-lt"/>
              <a:buAutoNum type="arabicPeriod"/>
              <a:defRPr/>
            </a:pPr>
            <a:r>
              <a:rPr lang="en-US" altLang="en-US" sz="1800" dirty="0"/>
              <a:t>Staggered work schedules, more distance between seats in offices, fewer cubicles</a:t>
            </a:r>
          </a:p>
          <a:p>
            <a:pPr marL="514350" indent="-514350">
              <a:buFont typeface="+mj-lt"/>
              <a:buAutoNum type="arabicPeriod"/>
              <a:defRPr/>
            </a:pPr>
            <a:r>
              <a:rPr lang="en-US" altLang="en-US" sz="1800" dirty="0"/>
              <a:t>Fewer stock buybacks, lower dividend payouts</a:t>
            </a:r>
          </a:p>
          <a:p>
            <a:pPr marL="514350" indent="-514350">
              <a:buFont typeface="+mj-lt"/>
              <a:buAutoNum type="arabicPeriod"/>
              <a:defRPr/>
            </a:pPr>
            <a:r>
              <a:rPr lang="en-US" altLang="en-US" sz="1800" dirty="0"/>
              <a:t>Health insurance costs going up, higher insurance premiums</a:t>
            </a:r>
          </a:p>
          <a:p>
            <a:pPr marL="514350" indent="-514350">
              <a:buFont typeface="+mj-lt"/>
              <a:buAutoNum type="arabicPeriod"/>
              <a:defRPr/>
            </a:pPr>
            <a:r>
              <a:rPr lang="en-US" altLang="en-US" sz="1800" dirty="0"/>
              <a:t>Increased pressure for paid sick leave</a:t>
            </a:r>
          </a:p>
          <a:p>
            <a:pPr marL="514350" indent="-514350">
              <a:buFont typeface="+mj-lt"/>
              <a:buAutoNum type="arabicPeriod"/>
              <a:defRPr/>
            </a:pPr>
            <a:r>
              <a:rPr lang="en-US" altLang="en-US" sz="1800" dirty="0"/>
              <a:t>Increased pressure for health benefits</a:t>
            </a:r>
          </a:p>
          <a:p>
            <a:pPr marL="514350" indent="-514350">
              <a:buFont typeface="+mj-lt"/>
              <a:buAutoNum type="arabicPeriod"/>
              <a:defRPr/>
            </a:pPr>
            <a:r>
              <a:rPr lang="en-US" altLang="en-US" sz="1800" dirty="0"/>
              <a:t>Regulations forcing corporations to hold 3 months of emergency cash.</a:t>
            </a:r>
          </a:p>
          <a:p>
            <a:pPr marL="514350" indent="-514350">
              <a:buFont typeface="+mj-lt"/>
              <a:buAutoNum type="arabicPeriod"/>
              <a:defRPr/>
            </a:pPr>
            <a:r>
              <a:rPr lang="en-US" altLang="en-US" sz="1800" dirty="0"/>
              <a:t>Increased health safety regulations for retirement homes</a:t>
            </a:r>
          </a:p>
          <a:p>
            <a:endParaRPr lang="en-US" dirty="0"/>
          </a:p>
        </p:txBody>
      </p:sp>
    </p:spTree>
    <p:extLst>
      <p:ext uri="{BB962C8B-B14F-4D97-AF65-F5344CB8AC3E}">
        <p14:creationId xmlns:p14="http://schemas.microsoft.com/office/powerpoint/2010/main" val="393792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958707-E469-FE40-BEA9-8118A9C505F1}"/>
              </a:ext>
            </a:extLst>
          </p:cNvPr>
          <p:cNvSpPr>
            <a:spLocks noGrp="1"/>
          </p:cNvSpPr>
          <p:nvPr>
            <p:ph type="title"/>
          </p:nvPr>
        </p:nvSpPr>
        <p:spPr>
          <a:xfrm>
            <a:off x="628649" y="152400"/>
            <a:ext cx="8045567" cy="1362075"/>
          </a:xfrm>
        </p:spPr>
        <p:txBody>
          <a:bodyPr>
            <a:normAutofit fontScale="90000"/>
          </a:bodyPr>
          <a:lstStyle/>
          <a:p>
            <a:pPr algn="ctr"/>
            <a:r>
              <a:rPr lang="en-US" sz="4000" dirty="0"/>
              <a:t>Confirmed COVID Cases </a:t>
            </a:r>
            <a:br>
              <a:rPr lang="en-US" sz="4000" dirty="0"/>
            </a:br>
            <a:r>
              <a:rPr lang="en-US" sz="3100" dirty="0"/>
              <a:t>Per 1 million population</a:t>
            </a:r>
            <a:r>
              <a:rPr lang="en-US" sz="2400" dirty="0"/>
              <a:t/>
            </a:r>
            <a:br>
              <a:rPr lang="en-US" sz="2400" dirty="0"/>
            </a:br>
            <a:r>
              <a:rPr lang="en-US" sz="2400" dirty="0"/>
              <a:t>(Days since reaching 5 cases per million, to September 6)</a:t>
            </a:r>
            <a:endParaRPr lang="en-US" sz="4000" dirty="0"/>
          </a:p>
        </p:txBody>
      </p:sp>
      <p:graphicFrame>
        <p:nvGraphicFramePr>
          <p:cNvPr id="6" name="Content Placeholder 5">
            <a:extLst>
              <a:ext uri="{FF2B5EF4-FFF2-40B4-BE49-F238E27FC236}">
                <a16:creationId xmlns:a16="http://schemas.microsoft.com/office/drawing/2014/main" xmlns="" id="{580F39CB-28B1-A14C-855B-B4B6910EE081}"/>
              </a:ext>
            </a:extLst>
          </p:cNvPr>
          <p:cNvGraphicFramePr>
            <a:graphicFrameLocks noGrp="1"/>
          </p:cNvGraphicFramePr>
          <p:nvPr>
            <p:ph idx="1"/>
            <p:extLst>
              <p:ext uri="{D42A27DB-BD31-4B8C-83A1-F6EECF244321}">
                <p14:modId xmlns:p14="http://schemas.microsoft.com/office/powerpoint/2010/main" val="1610041369"/>
              </p:ext>
            </p:extLst>
          </p:nvPr>
        </p:nvGraphicFramePr>
        <p:xfrm>
          <a:off x="628650" y="1663700"/>
          <a:ext cx="78867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17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580FC-9F99-D341-B31A-4D195EB233BE}"/>
              </a:ext>
            </a:extLst>
          </p:cNvPr>
          <p:cNvSpPr>
            <a:spLocks noGrp="1"/>
          </p:cNvSpPr>
          <p:nvPr>
            <p:ph type="title"/>
          </p:nvPr>
        </p:nvSpPr>
        <p:spPr>
          <a:xfrm>
            <a:off x="323740" y="103367"/>
            <a:ext cx="8229600" cy="1465373"/>
          </a:xfrm>
        </p:spPr>
        <p:txBody>
          <a:bodyPr>
            <a:normAutofit fontScale="90000"/>
          </a:bodyPr>
          <a:lstStyle/>
          <a:p>
            <a:pPr algn="ctr"/>
            <a:r>
              <a:rPr lang="en-US" sz="4000" dirty="0"/>
              <a:t>COVID DEATHS  </a:t>
            </a:r>
            <a:br>
              <a:rPr lang="en-US" sz="4000" dirty="0"/>
            </a:br>
            <a:r>
              <a:rPr lang="en-US" sz="3100" dirty="0"/>
              <a:t>Per 1 million population</a:t>
            </a:r>
            <a:r>
              <a:rPr lang="en-US" sz="2400" dirty="0"/>
              <a:t/>
            </a:r>
            <a:br>
              <a:rPr lang="en-US" sz="2400" dirty="0"/>
            </a:br>
            <a:r>
              <a:rPr lang="en-US" sz="2400" dirty="0"/>
              <a:t>(Days since reaching 1 death per million, to September 9)</a:t>
            </a:r>
            <a:endParaRPr lang="en-US" sz="4000" dirty="0"/>
          </a:p>
        </p:txBody>
      </p:sp>
      <p:graphicFrame>
        <p:nvGraphicFramePr>
          <p:cNvPr id="4" name="Content Placeholder 3">
            <a:extLst>
              <a:ext uri="{FF2B5EF4-FFF2-40B4-BE49-F238E27FC236}">
                <a16:creationId xmlns:a16="http://schemas.microsoft.com/office/drawing/2014/main" xmlns="" id="{65C535FA-8898-8C45-9A06-9CEEA3906B5E}"/>
              </a:ext>
            </a:extLst>
          </p:cNvPr>
          <p:cNvGraphicFramePr>
            <a:graphicFrameLocks noGrp="1"/>
          </p:cNvGraphicFramePr>
          <p:nvPr>
            <p:ph idx="1"/>
            <p:extLst>
              <p:ext uri="{D42A27DB-BD31-4B8C-83A1-F6EECF244321}">
                <p14:modId xmlns:p14="http://schemas.microsoft.com/office/powerpoint/2010/main" val="667649404"/>
              </p:ext>
            </p:extLst>
          </p:nvPr>
        </p:nvGraphicFramePr>
        <p:xfrm>
          <a:off x="155863" y="1384301"/>
          <a:ext cx="8359487" cy="5143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6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380B6-C7CB-7A44-8502-F2111C50BE1B}"/>
              </a:ext>
            </a:extLst>
          </p:cNvPr>
          <p:cNvSpPr>
            <a:spLocks noGrp="1"/>
          </p:cNvSpPr>
          <p:nvPr>
            <p:ph type="title"/>
          </p:nvPr>
        </p:nvSpPr>
        <p:spPr>
          <a:xfrm>
            <a:off x="323740" y="310102"/>
            <a:ext cx="8229600" cy="1224500"/>
          </a:xfrm>
        </p:spPr>
        <p:txBody>
          <a:bodyPr>
            <a:normAutofit/>
          </a:bodyPr>
          <a:lstStyle/>
          <a:p>
            <a:pPr algn="ctr"/>
            <a:r>
              <a:rPr lang="en-US" dirty="0"/>
              <a:t>Confirmed Cases and Deaths in the US</a:t>
            </a:r>
            <a:br>
              <a:rPr lang="en-US" dirty="0"/>
            </a:br>
            <a:r>
              <a:rPr lang="en-US" dirty="0"/>
              <a:t>to September 9</a:t>
            </a:r>
            <a:br>
              <a:rPr lang="en-US" dirty="0"/>
            </a:br>
            <a:r>
              <a:rPr lang="en-US" sz="1800" dirty="0"/>
              <a:t>(Daily Changes, Seven Day Moving Average)</a:t>
            </a:r>
          </a:p>
        </p:txBody>
      </p:sp>
      <p:graphicFrame>
        <p:nvGraphicFramePr>
          <p:cNvPr id="5" name="Content Placeholder 4">
            <a:extLst>
              <a:ext uri="{FF2B5EF4-FFF2-40B4-BE49-F238E27FC236}">
                <a16:creationId xmlns:a16="http://schemas.microsoft.com/office/drawing/2014/main" xmlns="" id="{CA9E2964-F15E-C741-903D-FD23977FDCD5}"/>
              </a:ext>
            </a:extLst>
          </p:cNvPr>
          <p:cNvGraphicFramePr>
            <a:graphicFrameLocks noGrp="1"/>
          </p:cNvGraphicFramePr>
          <p:nvPr>
            <p:ph idx="1"/>
            <p:extLst>
              <p:ext uri="{D42A27DB-BD31-4B8C-83A1-F6EECF244321}">
                <p14:modId xmlns:p14="http://schemas.microsoft.com/office/powerpoint/2010/main" val="1807194098"/>
              </p:ext>
            </p:extLst>
          </p:nvPr>
        </p:nvGraphicFramePr>
        <p:xfrm>
          <a:off x="259773" y="1825625"/>
          <a:ext cx="825557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23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2FB3B-03A2-8440-8990-1E5C1D4CEDA6}"/>
              </a:ext>
            </a:extLst>
          </p:cNvPr>
          <p:cNvSpPr>
            <a:spLocks noGrp="1"/>
          </p:cNvSpPr>
          <p:nvPr>
            <p:ph type="title"/>
          </p:nvPr>
        </p:nvSpPr>
        <p:spPr>
          <a:xfrm>
            <a:off x="362714" y="826093"/>
            <a:ext cx="8219747" cy="815608"/>
          </a:xfrm>
        </p:spPr>
        <p:txBody>
          <a:bodyPr/>
          <a:lstStyle/>
          <a:p>
            <a:r>
              <a:rPr lang="en-US" dirty="0"/>
              <a:t>Daily COVID Tests, and Percent of Tests Positive</a:t>
            </a:r>
            <a:br>
              <a:rPr lang="en-US" dirty="0"/>
            </a:br>
            <a:r>
              <a:rPr lang="en-US" sz="2100" dirty="0"/>
              <a:t>Seven Day Moving Averages, to September 9</a:t>
            </a:r>
            <a:endParaRPr lang="en-US" dirty="0"/>
          </a:p>
        </p:txBody>
      </p:sp>
      <p:graphicFrame>
        <p:nvGraphicFramePr>
          <p:cNvPr id="4" name="Content Placeholder 3">
            <a:extLst>
              <a:ext uri="{FF2B5EF4-FFF2-40B4-BE49-F238E27FC236}">
                <a16:creationId xmlns:a16="http://schemas.microsoft.com/office/drawing/2014/main" xmlns="" id="{22745CE6-8913-7246-857C-1A4908C61261}"/>
              </a:ext>
            </a:extLst>
          </p:cNvPr>
          <p:cNvGraphicFramePr>
            <a:graphicFrameLocks noGrp="1"/>
          </p:cNvGraphicFramePr>
          <p:nvPr>
            <p:ph idx="1"/>
            <p:extLst>
              <p:ext uri="{D42A27DB-BD31-4B8C-83A1-F6EECF244321}">
                <p14:modId xmlns:p14="http://schemas.microsoft.com/office/powerpoint/2010/main" val="2683350526"/>
              </p:ext>
            </p:extLst>
          </p:nvPr>
        </p:nvGraphicFramePr>
        <p:xfrm>
          <a:off x="209725" y="1641702"/>
          <a:ext cx="8716161" cy="4608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35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1C0CD-640C-CD47-A5C7-FE47D9CC7665}"/>
              </a:ext>
            </a:extLst>
          </p:cNvPr>
          <p:cNvSpPr>
            <a:spLocks noGrp="1"/>
          </p:cNvSpPr>
          <p:nvPr>
            <p:ph type="title"/>
          </p:nvPr>
        </p:nvSpPr>
        <p:spPr>
          <a:xfrm>
            <a:off x="571499" y="55658"/>
            <a:ext cx="7886700" cy="389613"/>
          </a:xfrm>
        </p:spPr>
        <p:txBody>
          <a:bodyPr>
            <a:noAutofit/>
          </a:bodyPr>
          <a:lstStyle/>
          <a:p>
            <a:r>
              <a:rPr lang="en-US" sz="1600" dirty="0"/>
              <a:t>Daily Change in COVID-19 Cases per Million, </a:t>
            </a:r>
            <a:br>
              <a:rPr lang="en-US" sz="1600" dirty="0"/>
            </a:br>
            <a:r>
              <a:rPr lang="en-US" sz="1600" dirty="0"/>
              <a:t>Seven Day Moving Average, to 8/23</a:t>
            </a:r>
          </a:p>
        </p:txBody>
      </p:sp>
      <p:graphicFrame>
        <p:nvGraphicFramePr>
          <p:cNvPr id="5" name="Object 4">
            <a:extLst>
              <a:ext uri="{FF2B5EF4-FFF2-40B4-BE49-F238E27FC236}">
                <a16:creationId xmlns:a16="http://schemas.microsoft.com/office/drawing/2014/main" xmlns="" id="{69192E84-3683-4580-AA36-C1D4464188DE}"/>
              </a:ext>
            </a:extLst>
          </p:cNvPr>
          <p:cNvGraphicFramePr>
            <a:graphicFrameLocks noChangeAspect="1"/>
          </p:cNvGraphicFramePr>
          <p:nvPr>
            <p:extLst>
              <p:ext uri="{D42A27DB-BD31-4B8C-83A1-F6EECF244321}">
                <p14:modId xmlns:p14="http://schemas.microsoft.com/office/powerpoint/2010/main" val="852746896"/>
              </p:ext>
            </p:extLst>
          </p:nvPr>
        </p:nvGraphicFramePr>
        <p:xfrm>
          <a:off x="279400" y="671118"/>
          <a:ext cx="8713598" cy="6059881"/>
        </p:xfrm>
        <a:graphic>
          <a:graphicData uri="http://schemas.openxmlformats.org/presentationml/2006/ole">
            <mc:AlternateContent xmlns:mc="http://schemas.openxmlformats.org/markup-compatibility/2006">
              <mc:Choice xmlns:v="urn:schemas-microsoft-com:vml" Requires="v">
                <p:oleObj spid="_x0000_s4118" name="Worksheet" r:id="rId5" imgW="14871700" imgH="9359900" progId="Excel.Sheet.12">
                  <p:embed/>
                </p:oleObj>
              </mc:Choice>
              <mc:Fallback>
                <p:oleObj name="Worksheet" r:id="rId5" imgW="14871700" imgH="9359900" progId="Excel.Sheet.12">
                  <p:embed/>
                  <p:pic>
                    <p:nvPicPr>
                      <p:cNvPr id="5" name="Object 4">
                        <a:extLst>
                          <a:ext uri="{FF2B5EF4-FFF2-40B4-BE49-F238E27FC236}">
                            <a16:creationId xmlns:a16="http://schemas.microsoft.com/office/drawing/2014/main" xmlns="" id="{69192E84-3683-4580-AA36-C1D4464188DE}"/>
                          </a:ext>
                        </a:extLst>
                      </p:cNvPr>
                      <p:cNvPicPr/>
                      <p:nvPr/>
                    </p:nvPicPr>
                    <p:blipFill>
                      <a:blip r:embed="rId6"/>
                      <a:stretch>
                        <a:fillRect/>
                      </a:stretch>
                    </p:blipFill>
                    <p:spPr>
                      <a:xfrm>
                        <a:off x="279400" y="671118"/>
                        <a:ext cx="8713598" cy="6059881"/>
                      </a:xfrm>
                      <a:prstGeom prst="rect">
                        <a:avLst/>
                      </a:prstGeom>
                    </p:spPr>
                  </p:pic>
                </p:oleObj>
              </mc:Fallback>
            </mc:AlternateContent>
          </a:graphicData>
        </a:graphic>
      </p:graphicFrame>
    </p:spTree>
    <p:extLst>
      <p:ext uri="{BB962C8B-B14F-4D97-AF65-F5344CB8AC3E}">
        <p14:creationId xmlns:p14="http://schemas.microsoft.com/office/powerpoint/2010/main" val="411743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959A5-92AB-7A4D-96C3-B6B24079C588}"/>
              </a:ext>
            </a:extLst>
          </p:cNvPr>
          <p:cNvSpPr>
            <a:spLocks noGrp="1"/>
          </p:cNvSpPr>
          <p:nvPr>
            <p:ph type="title"/>
          </p:nvPr>
        </p:nvSpPr>
        <p:spPr>
          <a:xfrm>
            <a:off x="389365" y="86830"/>
            <a:ext cx="8189595" cy="412115"/>
          </a:xfrm>
        </p:spPr>
        <p:txBody>
          <a:bodyPr>
            <a:noAutofit/>
          </a:bodyPr>
          <a:lstStyle/>
          <a:p>
            <a:r>
              <a:rPr lang="en-US" sz="1800" dirty="0"/>
              <a:t>Daily Change, COVID-19 Deaths per Million, </a:t>
            </a:r>
            <a:br>
              <a:rPr lang="en-US" sz="1800" dirty="0"/>
            </a:br>
            <a:r>
              <a:rPr lang="en-US" sz="1800" dirty="0"/>
              <a:t>Seven Day Moving Average, </a:t>
            </a:r>
            <a:r>
              <a:rPr lang="en-US" sz="1800"/>
              <a:t>to 8/23</a:t>
            </a:r>
            <a:endParaRPr lang="en-US" sz="1800" dirty="0"/>
          </a:p>
        </p:txBody>
      </p:sp>
      <p:graphicFrame>
        <p:nvGraphicFramePr>
          <p:cNvPr id="4" name="Object 3">
            <a:extLst>
              <a:ext uri="{FF2B5EF4-FFF2-40B4-BE49-F238E27FC236}">
                <a16:creationId xmlns:a16="http://schemas.microsoft.com/office/drawing/2014/main" xmlns="" id="{75DA1404-2177-441B-ABBC-8EFB534B8050}"/>
              </a:ext>
            </a:extLst>
          </p:cNvPr>
          <p:cNvGraphicFramePr>
            <a:graphicFrameLocks noChangeAspect="1"/>
          </p:cNvGraphicFramePr>
          <p:nvPr>
            <p:extLst>
              <p:ext uri="{D42A27DB-BD31-4B8C-83A1-F6EECF244321}">
                <p14:modId xmlns:p14="http://schemas.microsoft.com/office/powerpoint/2010/main" val="2372607452"/>
              </p:ext>
            </p:extLst>
          </p:nvPr>
        </p:nvGraphicFramePr>
        <p:xfrm>
          <a:off x="434341" y="645952"/>
          <a:ext cx="8541880" cy="5945348"/>
        </p:xfrm>
        <a:graphic>
          <a:graphicData uri="http://schemas.openxmlformats.org/presentationml/2006/ole">
            <mc:AlternateContent xmlns:mc="http://schemas.openxmlformats.org/markup-compatibility/2006">
              <mc:Choice xmlns:v="urn:schemas-microsoft-com:vml" Requires="v">
                <p:oleObj spid="_x0000_s5142" name="Worksheet" r:id="rId5" imgW="14046200" imgH="9359900" progId="Excel.Sheet.12">
                  <p:embed/>
                </p:oleObj>
              </mc:Choice>
              <mc:Fallback>
                <p:oleObj name="Worksheet" r:id="rId5" imgW="14046200" imgH="9359900" progId="Excel.Sheet.12">
                  <p:embed/>
                  <p:pic>
                    <p:nvPicPr>
                      <p:cNvPr id="4" name="Object 3">
                        <a:extLst>
                          <a:ext uri="{FF2B5EF4-FFF2-40B4-BE49-F238E27FC236}">
                            <a16:creationId xmlns:a16="http://schemas.microsoft.com/office/drawing/2014/main" xmlns="" id="{75DA1404-2177-441B-ABBC-8EFB534B8050}"/>
                          </a:ext>
                        </a:extLst>
                      </p:cNvPr>
                      <p:cNvPicPr/>
                      <p:nvPr/>
                    </p:nvPicPr>
                    <p:blipFill>
                      <a:blip r:embed="rId6"/>
                      <a:stretch>
                        <a:fillRect/>
                      </a:stretch>
                    </p:blipFill>
                    <p:spPr>
                      <a:xfrm>
                        <a:off x="434341" y="645952"/>
                        <a:ext cx="8541880" cy="5945348"/>
                      </a:xfrm>
                      <a:prstGeom prst="rect">
                        <a:avLst/>
                      </a:prstGeom>
                    </p:spPr>
                  </p:pic>
                </p:oleObj>
              </mc:Fallback>
            </mc:AlternateContent>
          </a:graphicData>
        </a:graphic>
      </p:graphicFrame>
    </p:spTree>
    <p:extLst>
      <p:ext uri="{BB962C8B-B14F-4D97-AF65-F5344CB8AC3E}">
        <p14:creationId xmlns:p14="http://schemas.microsoft.com/office/powerpoint/2010/main" val="18702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069" y="114048"/>
            <a:ext cx="8845236" cy="461665"/>
          </a:xfrm>
        </p:spPr>
        <p:txBody>
          <a:bodyPr/>
          <a:lstStyle/>
          <a:p>
            <a:pPr algn="ctr"/>
            <a:r>
              <a:rPr lang="en-US" sz="2400" dirty="0"/>
              <a:t>Record Low Interest Rates and Yield Curve Shifting Down</a:t>
            </a:r>
          </a:p>
        </p:txBody>
      </p:sp>
      <p:sp>
        <p:nvSpPr>
          <p:cNvPr id="3" name="Content Placeholder 2"/>
          <p:cNvSpPr>
            <a:spLocks noGrp="1"/>
          </p:cNvSpPr>
          <p:nvPr>
            <p:ph idx="1"/>
          </p:nvPr>
        </p:nvSpPr>
        <p:spPr>
          <a:xfrm>
            <a:off x="118754" y="5210798"/>
            <a:ext cx="8914292" cy="942352"/>
          </a:xfrm>
          <a:solidFill>
            <a:schemeClr val="tx1">
              <a:lumMod val="10000"/>
              <a:lumOff val="90000"/>
            </a:schemeClr>
          </a:solidFill>
          <a:ln w="19050">
            <a:solidFill>
              <a:schemeClr val="tx1"/>
            </a:solidFill>
          </a:ln>
        </p:spPr>
        <p:txBody>
          <a:bodyPr/>
          <a:lstStyle/>
          <a:p>
            <a:pPr marL="0" indent="0">
              <a:spcBef>
                <a:spcPct val="0"/>
              </a:spcBef>
              <a:buClrTx/>
              <a:buNone/>
              <a:defRPr/>
            </a:pPr>
            <a:r>
              <a:rPr lang="en-US" altLang="en-US" sz="1100" dirty="0">
                <a:solidFill>
                  <a:srgbClr val="292934"/>
                </a:solidFill>
                <a:cs typeface="Times New Roman" panose="02020603050405020304" pitchFamily="18" charset="0"/>
              </a:rPr>
              <a:t>We expect the Fed to keep the fed funds rate at 0.1% during 2020 and 2021.  The Fed believes the new </a:t>
            </a:r>
            <a:r>
              <a:rPr lang="en-US" altLang="en-US" sz="1100" b="1" dirty="0">
                <a:solidFill>
                  <a:srgbClr val="292934"/>
                </a:solidFill>
                <a:cs typeface="Times New Roman" panose="02020603050405020304" pitchFamily="18" charset="0"/>
              </a:rPr>
              <a:t>neutral/equilibrium fed funds rate</a:t>
            </a:r>
            <a:r>
              <a:rPr lang="en-US" altLang="en-US" sz="1100" dirty="0">
                <a:solidFill>
                  <a:srgbClr val="292934"/>
                </a:solidFill>
                <a:cs typeface="Times New Roman" panose="02020603050405020304" pitchFamily="18" charset="0"/>
              </a:rPr>
              <a:t> is 2.5%, the rate which is neither accommodative or restrictive.  Interest rates will “normalize” in 2021 at levels below previous plateaus due to lower </a:t>
            </a:r>
            <a:r>
              <a:rPr lang="en-US" altLang="en-US" sz="1100" u="sng" dirty="0">
                <a:solidFill>
                  <a:srgbClr val="292934"/>
                </a:solidFill>
                <a:cs typeface="Times New Roman" panose="02020603050405020304" pitchFamily="18" charset="0"/>
              </a:rPr>
              <a:t>real interest rates</a:t>
            </a:r>
            <a:r>
              <a:rPr lang="en-US" altLang="en-US" sz="1100" dirty="0">
                <a:solidFill>
                  <a:srgbClr val="292934"/>
                </a:solidFill>
                <a:cs typeface="Times New Roman" panose="02020603050405020304" pitchFamily="18" charset="0"/>
              </a:rPr>
              <a:t> and lower </a:t>
            </a:r>
            <a:r>
              <a:rPr lang="en-US" altLang="en-US" sz="1100" u="sng" dirty="0">
                <a:solidFill>
                  <a:srgbClr val="292934"/>
                </a:solidFill>
                <a:cs typeface="Times New Roman" panose="02020603050405020304" pitchFamily="18" charset="0"/>
              </a:rPr>
              <a:t>expected inflation</a:t>
            </a:r>
            <a:r>
              <a:rPr lang="en-US" altLang="en-US" sz="1100" dirty="0">
                <a:solidFill>
                  <a:srgbClr val="292934"/>
                </a:solidFill>
                <a:cs typeface="Times New Roman" panose="02020603050405020304" pitchFamily="18" charset="0"/>
              </a:rPr>
              <a:t>.</a:t>
            </a:r>
            <a:r>
              <a:rPr lang="en-US" sz="1100" dirty="0">
                <a:solidFill>
                  <a:srgbClr val="292934"/>
                </a:solidFill>
                <a:cs typeface="Times New Roman" panose="02020603050405020304" pitchFamily="18" charset="0"/>
              </a:rPr>
              <a:t>  The increase of the size of the Fed’s balance sheet will lower the term premium on long-term bonds. Expect the 10-year Treasury bond interest rate to stay below 1.5% during 2020-2021. Expect the yield curve to remain flat over the next two years, which typically leads to downward pressure on financial institutions’ net interest margins. </a:t>
            </a:r>
            <a:endParaRPr lang="en-US" dirty="0"/>
          </a:p>
        </p:txBody>
      </p:sp>
      <p:graphicFrame>
        <p:nvGraphicFramePr>
          <p:cNvPr id="5" name="Object 1">
            <a:extLst>
              <a:ext uri="{FF2B5EF4-FFF2-40B4-BE49-F238E27FC236}">
                <a16:creationId xmlns:a16="http://schemas.microsoft.com/office/drawing/2014/main" xmlns="" id="{9A2849D1-BB11-4CA8-BA46-66343B120728}"/>
              </a:ext>
            </a:extLst>
          </p:cNvPr>
          <p:cNvGraphicFramePr>
            <a:graphicFrameLocks noGrp="1" noChangeAspect="1"/>
          </p:cNvGraphicFramePr>
          <p:nvPr>
            <p:extLst>
              <p:ext uri="{D42A27DB-BD31-4B8C-83A1-F6EECF244321}">
                <p14:modId xmlns:p14="http://schemas.microsoft.com/office/powerpoint/2010/main" val="829865316"/>
              </p:ext>
            </p:extLst>
          </p:nvPr>
        </p:nvGraphicFramePr>
        <p:xfrm>
          <a:off x="121443" y="936381"/>
          <a:ext cx="4442937" cy="4052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a:extLst>
              <a:ext uri="{FF2B5EF4-FFF2-40B4-BE49-F238E27FC236}">
                <a16:creationId xmlns:a16="http://schemas.microsoft.com/office/drawing/2014/main" xmlns="" id="{5447B855-B286-444B-B519-E8652C8DA9B8}"/>
              </a:ext>
            </a:extLst>
          </p:cNvPr>
          <p:cNvGraphicFramePr>
            <a:graphicFrameLocks noChangeAspect="1"/>
          </p:cNvGraphicFramePr>
          <p:nvPr>
            <p:extLst>
              <p:ext uri="{D42A27DB-BD31-4B8C-83A1-F6EECF244321}">
                <p14:modId xmlns:p14="http://schemas.microsoft.com/office/powerpoint/2010/main" val="2858675249"/>
              </p:ext>
            </p:extLst>
          </p:nvPr>
        </p:nvGraphicFramePr>
        <p:xfrm>
          <a:off x="4617720" y="936381"/>
          <a:ext cx="4404837" cy="4052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24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0748"/>
            <a:ext cx="8229600" cy="830997"/>
          </a:xfrm>
        </p:spPr>
        <p:txBody>
          <a:bodyPr/>
          <a:lstStyle/>
          <a:p>
            <a:pPr algn="ctr"/>
            <a:r>
              <a:rPr lang="en-US" sz="2400" dirty="0"/>
              <a:t>Inflation Expected to Remain Below Fed’s Target of 2% for Years to Come</a:t>
            </a:r>
          </a:p>
        </p:txBody>
      </p:sp>
      <p:graphicFrame>
        <p:nvGraphicFramePr>
          <p:cNvPr id="8" name="Object 4">
            <a:extLst>
              <a:ext uri="{FF2B5EF4-FFF2-40B4-BE49-F238E27FC236}">
                <a16:creationId xmlns:a16="http://schemas.microsoft.com/office/drawing/2014/main" xmlns="" id="{39B8925E-CDBA-444A-AE46-131695E3369C}"/>
              </a:ext>
            </a:extLst>
          </p:cNvPr>
          <p:cNvGraphicFramePr>
            <a:graphicFrameLocks noChangeAspect="1"/>
          </p:cNvGraphicFramePr>
          <p:nvPr/>
        </p:nvGraphicFramePr>
        <p:xfrm>
          <a:off x="180975" y="995881"/>
          <a:ext cx="8870158" cy="5115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85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530" y="17893"/>
            <a:ext cx="8466939" cy="707886"/>
          </a:xfrm>
        </p:spPr>
        <p:txBody>
          <a:bodyPr/>
          <a:lstStyle/>
          <a:p>
            <a:pPr algn="ctr"/>
            <a:r>
              <a:rPr lang="en-US" sz="2000" dirty="0"/>
              <a:t>Zero Real Interest Rates, Lower Inflation &amp; Falling Inflation Expectations are Pushing Nominal Interest Rates to Record Lows</a:t>
            </a:r>
          </a:p>
        </p:txBody>
      </p:sp>
      <p:graphicFrame>
        <p:nvGraphicFramePr>
          <p:cNvPr id="5" name="Object 1">
            <a:extLst>
              <a:ext uri="{FF2B5EF4-FFF2-40B4-BE49-F238E27FC236}">
                <a16:creationId xmlns:a16="http://schemas.microsoft.com/office/drawing/2014/main" xmlns="" id="{8424C58C-55FA-4E7E-B021-6659D4656871}"/>
              </a:ext>
            </a:extLst>
          </p:cNvPr>
          <p:cNvGraphicFramePr>
            <a:graphicFrameLocks noGrp="1" noChangeAspect="1"/>
          </p:cNvGraphicFramePr>
          <p:nvPr>
            <p:extLst>
              <p:ext uri="{D42A27DB-BD31-4B8C-83A1-F6EECF244321}">
                <p14:modId xmlns:p14="http://schemas.microsoft.com/office/powerpoint/2010/main" val="3189180500"/>
              </p:ext>
            </p:extLst>
          </p:nvPr>
        </p:nvGraphicFramePr>
        <p:xfrm>
          <a:off x="118587" y="1013988"/>
          <a:ext cx="4407693" cy="517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a:extLst>
              <a:ext uri="{FF2B5EF4-FFF2-40B4-BE49-F238E27FC236}">
                <a16:creationId xmlns:a16="http://schemas.microsoft.com/office/drawing/2014/main" xmlns="" id="{CDA0B365-3775-4807-9E27-705C04150BE4}"/>
              </a:ext>
            </a:extLst>
          </p:cNvPr>
          <p:cNvGraphicFramePr>
            <a:graphicFrameLocks noGrp="1" noChangeAspect="1"/>
          </p:cNvGraphicFramePr>
          <p:nvPr>
            <p:extLst>
              <p:ext uri="{D42A27DB-BD31-4B8C-83A1-F6EECF244321}">
                <p14:modId xmlns:p14="http://schemas.microsoft.com/office/powerpoint/2010/main" val="3646972946"/>
              </p:ext>
            </p:extLst>
          </p:nvPr>
        </p:nvGraphicFramePr>
        <p:xfrm>
          <a:off x="4617723" y="1013988"/>
          <a:ext cx="4407690" cy="5178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45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56240"/>
            <a:ext cx="8229600" cy="892552"/>
          </a:xfrm>
        </p:spPr>
        <p:txBody>
          <a:bodyPr/>
          <a:lstStyle/>
          <a:p>
            <a:pPr algn="ctr"/>
            <a:r>
              <a:rPr lang="en-US" dirty="0"/>
              <a:t>The COVID-19 Recession </a:t>
            </a:r>
            <a:r>
              <a:rPr lang="en-US" dirty="0" err="1"/>
              <a:t>Reducd</a:t>
            </a:r>
            <a:r>
              <a:rPr lang="en-US" dirty="0"/>
              <a:t> Output by 33% in the 2</a:t>
            </a:r>
            <a:r>
              <a:rPr lang="en-US" baseline="30000" dirty="0"/>
              <a:t>nd</a:t>
            </a:r>
            <a:r>
              <a:rPr lang="en-US" dirty="0"/>
              <a:t> Quarter of 2020</a:t>
            </a:r>
          </a:p>
        </p:txBody>
      </p:sp>
      <p:sp>
        <p:nvSpPr>
          <p:cNvPr id="3" name="Content Placeholder 2"/>
          <p:cNvSpPr>
            <a:spLocks noGrp="1"/>
          </p:cNvSpPr>
          <p:nvPr>
            <p:ph idx="1"/>
          </p:nvPr>
        </p:nvSpPr>
        <p:spPr>
          <a:xfrm>
            <a:off x="172298" y="5340585"/>
            <a:ext cx="8799404" cy="937375"/>
          </a:xfrm>
          <a:solidFill>
            <a:schemeClr val="tx1">
              <a:lumMod val="10000"/>
              <a:lumOff val="90000"/>
            </a:schemeClr>
          </a:solidFill>
          <a:ln w="19050">
            <a:solidFill>
              <a:schemeClr val="tx1"/>
            </a:solidFill>
          </a:ln>
        </p:spPr>
        <p:txBody>
          <a:bodyPr/>
          <a:lstStyle/>
          <a:p>
            <a:pPr marL="0" indent="0">
              <a:buNone/>
            </a:pPr>
            <a:r>
              <a:rPr lang="en-US" sz="1100" b="1" dirty="0"/>
              <a:t>The Coronavirus (COVID-19) Recession. </a:t>
            </a:r>
            <a:r>
              <a:rPr lang="en-US" sz="1100" dirty="0"/>
              <a:t>Five external shocks are simultaneously impacting the US economy which has increased the probability and severity of a 2020 recession: (COVID-19), OPEC oil price war, trade war, Boeing 737 Max airplane, and election uncertainty. We expect gross domestic product, GDP, to decline in the 1</a:t>
            </a:r>
            <a:r>
              <a:rPr lang="en-US" sz="1100" baseline="30000" dirty="0"/>
              <a:t>st</a:t>
            </a:r>
            <a:r>
              <a:rPr lang="en-US" sz="1100" dirty="0"/>
              <a:t> and 2</a:t>
            </a:r>
            <a:r>
              <a:rPr lang="en-US" sz="1100" baseline="30000" dirty="0"/>
              <a:t>nd</a:t>
            </a:r>
            <a:r>
              <a:rPr lang="en-US" sz="1100" dirty="0"/>
              <a:t> quarters of 2020, which economists typically classify as a recession. We expect the economy to contract 5% at a seasonally adjusted annual rate in the first quarter and then a massive 35% in the second quarter. Expect 15% growth in the second half of 2020 as the economy slowly reopens. </a:t>
            </a:r>
          </a:p>
          <a:p>
            <a:endParaRPr lang="en-US" sz="1100" dirty="0"/>
          </a:p>
        </p:txBody>
      </p:sp>
      <p:graphicFrame>
        <p:nvGraphicFramePr>
          <p:cNvPr id="6" name="Object 2">
            <a:extLst>
              <a:ext uri="{FF2B5EF4-FFF2-40B4-BE49-F238E27FC236}">
                <a16:creationId xmlns:a16="http://schemas.microsoft.com/office/drawing/2014/main" xmlns="" id="{90A2D893-587B-4FED-B83A-0BE93AD3550E}"/>
              </a:ext>
            </a:extLst>
          </p:cNvPr>
          <p:cNvGraphicFramePr>
            <a:graphicFrameLocks noGrp="1" noChangeAspect="1"/>
          </p:cNvGraphicFramePr>
          <p:nvPr>
            <p:extLst>
              <p:ext uri="{D42A27DB-BD31-4B8C-83A1-F6EECF244321}">
                <p14:modId xmlns:p14="http://schemas.microsoft.com/office/powerpoint/2010/main" val="3769559572"/>
              </p:ext>
            </p:extLst>
          </p:nvPr>
        </p:nvGraphicFramePr>
        <p:xfrm>
          <a:off x="172298" y="1048727"/>
          <a:ext cx="8799404" cy="421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153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90366"/>
            <a:ext cx="8229600" cy="892552"/>
          </a:xfrm>
        </p:spPr>
        <p:txBody>
          <a:bodyPr/>
          <a:lstStyle/>
          <a:p>
            <a:pPr algn="ctr"/>
            <a:r>
              <a:rPr lang="en-US" dirty="0"/>
              <a:t>Falling Deposit Pricing and </a:t>
            </a:r>
            <a:br>
              <a:rPr lang="en-US" dirty="0"/>
            </a:br>
            <a:r>
              <a:rPr lang="en-US" dirty="0"/>
              <a:t>Lower Fed Funds Interest Rate</a:t>
            </a:r>
          </a:p>
        </p:txBody>
      </p:sp>
      <p:sp>
        <p:nvSpPr>
          <p:cNvPr id="3" name="Content Placeholder 2"/>
          <p:cNvSpPr>
            <a:spLocks noGrp="1"/>
          </p:cNvSpPr>
          <p:nvPr>
            <p:ph idx="1"/>
          </p:nvPr>
        </p:nvSpPr>
        <p:spPr>
          <a:xfrm>
            <a:off x="152400" y="5544464"/>
            <a:ext cx="8854805" cy="636231"/>
          </a:xfrm>
          <a:solidFill>
            <a:schemeClr val="tx1">
              <a:lumMod val="10000"/>
              <a:lumOff val="90000"/>
            </a:schemeClr>
          </a:solidFill>
          <a:ln w="19050">
            <a:solidFill>
              <a:schemeClr val="tx1"/>
            </a:solidFill>
          </a:ln>
        </p:spPr>
        <p:txBody>
          <a:bodyPr/>
          <a:lstStyle/>
          <a:p>
            <a:pPr marL="0" indent="0">
              <a:spcBef>
                <a:spcPct val="0"/>
              </a:spcBef>
              <a:buClrTx/>
              <a:buNone/>
              <a:defRPr/>
            </a:pPr>
            <a:r>
              <a:rPr lang="en-US" sz="1100" dirty="0">
                <a:solidFill>
                  <a:srgbClr val="292934"/>
                </a:solidFill>
                <a:cs typeface="Times New Roman" panose="02020603050405020304" pitchFamily="18" charset="0"/>
              </a:rPr>
              <a:t>Credit union deposit interest rates will fall significantly in 2020 due to the Federal Reserve pushing the Fed Funds interest rates to around zero.  Certificate of deposit rates will fall below 1% and MMDA interest rates will fall to 0.25%.  </a:t>
            </a:r>
          </a:p>
          <a:p>
            <a:pPr marL="0" indent="0">
              <a:spcBef>
                <a:spcPct val="0"/>
              </a:spcBef>
              <a:buClrTx/>
              <a:buNone/>
              <a:defRPr/>
            </a:pPr>
            <a:r>
              <a:rPr lang="en-US" sz="1100" dirty="0">
                <a:solidFill>
                  <a:srgbClr val="292934"/>
                </a:solidFill>
                <a:cs typeface="Times New Roman" panose="02020603050405020304" pitchFamily="18" charset="0"/>
              </a:rPr>
              <a:t>Expect the Federal Reserve to keep short-term interest rates around zero until late 2023.</a:t>
            </a:r>
            <a:endParaRPr lang="en-US" altLang="en-US" sz="1100" dirty="0">
              <a:solidFill>
                <a:srgbClr val="292934"/>
              </a:solidFill>
              <a:cs typeface="Times New Roman" panose="02020603050405020304" pitchFamily="18" charset="0"/>
            </a:endParaRPr>
          </a:p>
          <a:p>
            <a:endParaRPr lang="en-US" sz="1100" dirty="0"/>
          </a:p>
        </p:txBody>
      </p:sp>
      <p:graphicFrame>
        <p:nvGraphicFramePr>
          <p:cNvPr id="5" name="Object 2">
            <a:extLst>
              <a:ext uri="{FF2B5EF4-FFF2-40B4-BE49-F238E27FC236}">
                <a16:creationId xmlns:a16="http://schemas.microsoft.com/office/drawing/2014/main" xmlns="" id="{B1C62803-B9CD-4CDF-A139-699799BBC514}"/>
              </a:ext>
            </a:extLst>
          </p:cNvPr>
          <p:cNvGraphicFramePr>
            <a:graphicFrameLocks noGrp="1" noChangeAspect="1"/>
          </p:cNvGraphicFramePr>
          <p:nvPr>
            <p:extLst>
              <p:ext uri="{D42A27DB-BD31-4B8C-83A1-F6EECF244321}">
                <p14:modId xmlns:p14="http://schemas.microsoft.com/office/powerpoint/2010/main" val="1852041432"/>
              </p:ext>
            </p:extLst>
          </p:nvPr>
        </p:nvGraphicFramePr>
        <p:xfrm>
          <a:off x="163992" y="961163"/>
          <a:ext cx="8816016" cy="4436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5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45146"/>
            <a:ext cx="8229600" cy="707886"/>
          </a:xfrm>
        </p:spPr>
        <p:txBody>
          <a:bodyPr/>
          <a:lstStyle/>
          <a:p>
            <a:pPr algn="ctr"/>
            <a:r>
              <a:rPr lang="en-US" sz="2000" dirty="0"/>
              <a:t>CU Yield on Assets Could Fall to Record Low 3% in 2020 as Interest Rates Fall to Record Lows and Loan Growth Slows</a:t>
            </a:r>
          </a:p>
        </p:txBody>
      </p:sp>
      <p:graphicFrame>
        <p:nvGraphicFramePr>
          <p:cNvPr id="5" name="Object 3">
            <a:extLst>
              <a:ext uri="{FF2B5EF4-FFF2-40B4-BE49-F238E27FC236}">
                <a16:creationId xmlns:a16="http://schemas.microsoft.com/office/drawing/2014/main" xmlns="" id="{44690755-1DFB-44F3-95D4-0BDF14691382}"/>
              </a:ext>
            </a:extLst>
          </p:cNvPr>
          <p:cNvGraphicFramePr>
            <a:graphicFrameLocks noChangeAspect="1"/>
          </p:cNvGraphicFramePr>
          <p:nvPr>
            <p:extLst>
              <p:ext uri="{D42A27DB-BD31-4B8C-83A1-F6EECF244321}">
                <p14:modId xmlns:p14="http://schemas.microsoft.com/office/powerpoint/2010/main" val="4096398452"/>
              </p:ext>
            </p:extLst>
          </p:nvPr>
        </p:nvGraphicFramePr>
        <p:xfrm>
          <a:off x="108585" y="1059255"/>
          <a:ext cx="8989695" cy="50156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C3F04C8B-B6CA-451E-8415-3F17AB341D5B}"/>
              </a:ext>
            </a:extLst>
          </p:cNvPr>
          <p:cNvSpPr txBox="1"/>
          <p:nvPr/>
        </p:nvSpPr>
        <p:spPr>
          <a:xfrm>
            <a:off x="919529" y="4911237"/>
            <a:ext cx="3856892" cy="338554"/>
          </a:xfrm>
          <a:prstGeom prst="rect">
            <a:avLst/>
          </a:prstGeom>
          <a:noFill/>
          <a:ln w="28575">
            <a:solidFill>
              <a:schemeClr val="tx1"/>
            </a:solidFill>
          </a:ln>
        </p:spPr>
        <p:txBody>
          <a:bodyPr wrap="square" rtlCol="0">
            <a:spAutoFit/>
          </a:bodyPr>
          <a:lstStyle/>
          <a:p>
            <a:r>
              <a:rPr lang="en-US" sz="1600" dirty="0">
                <a:latin typeface="Rockwell" panose="02060603020205020403" pitchFamily="18" charset="0"/>
              </a:rPr>
              <a:t>CU YOA lags Treasury Rates by 1-Year</a:t>
            </a:r>
          </a:p>
        </p:txBody>
      </p:sp>
    </p:spTree>
    <p:extLst>
      <p:ext uri="{BB962C8B-B14F-4D97-AF65-F5344CB8AC3E}">
        <p14:creationId xmlns:p14="http://schemas.microsoft.com/office/powerpoint/2010/main" val="291411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49" y="133134"/>
            <a:ext cx="8334619" cy="492443"/>
          </a:xfrm>
        </p:spPr>
        <p:txBody>
          <a:bodyPr/>
          <a:lstStyle/>
          <a:p>
            <a:pPr algn="ctr"/>
            <a:r>
              <a:rPr lang="en-US" dirty="0"/>
              <a:t>Weak Auto Sales But Home Sales Bounced Back</a:t>
            </a:r>
          </a:p>
        </p:txBody>
      </p:sp>
      <p:sp>
        <p:nvSpPr>
          <p:cNvPr id="3" name="Content Placeholder 2"/>
          <p:cNvSpPr>
            <a:spLocks noGrp="1"/>
          </p:cNvSpPr>
          <p:nvPr>
            <p:ph sz="half" idx="1"/>
          </p:nvPr>
        </p:nvSpPr>
        <p:spPr>
          <a:xfrm>
            <a:off x="152644" y="4451546"/>
            <a:ext cx="8838711" cy="1843746"/>
          </a:xfrm>
          <a:solidFill>
            <a:schemeClr val="tx1">
              <a:lumMod val="10000"/>
              <a:lumOff val="90000"/>
            </a:schemeClr>
          </a:solidFill>
          <a:ln w="19050">
            <a:solidFill>
              <a:schemeClr val="tx1"/>
            </a:solidFill>
          </a:ln>
        </p:spPr>
        <p:txBody>
          <a:bodyPr/>
          <a:lstStyle/>
          <a:p>
            <a:pPr>
              <a:buClr>
                <a:srgbClr val="881635"/>
              </a:buClr>
              <a:defRPr/>
            </a:pPr>
            <a:r>
              <a:rPr lang="en-US" sz="1100" dirty="0">
                <a:solidFill>
                  <a:srgbClr val="292934"/>
                </a:solidFill>
                <a:cs typeface="Times New Roman" panose="02020603050405020304" pitchFamily="18" charset="0"/>
              </a:rPr>
              <a:t>Expect </a:t>
            </a:r>
            <a:r>
              <a:rPr lang="en-US" sz="1100" b="1" dirty="0">
                <a:solidFill>
                  <a:srgbClr val="292934"/>
                </a:solidFill>
                <a:cs typeface="Times New Roman" panose="02020603050405020304" pitchFamily="18" charset="0"/>
              </a:rPr>
              <a:t>vehicle sales </a:t>
            </a:r>
            <a:r>
              <a:rPr lang="en-US" sz="1100" dirty="0">
                <a:solidFill>
                  <a:srgbClr val="292934"/>
                </a:solidFill>
                <a:cs typeface="Times New Roman" panose="02020603050405020304" pitchFamily="18" charset="0"/>
              </a:rPr>
              <a:t>to plummet in the second quarter to around 8 million, approximately half the 16.5 million pace considered normal due to the COVID-19 recession.  U.S. </a:t>
            </a:r>
            <a:r>
              <a:rPr lang="en-US" sz="1100" b="1" dirty="0">
                <a:solidFill>
                  <a:srgbClr val="292934"/>
                </a:solidFill>
                <a:cs typeface="Times New Roman" panose="02020603050405020304" pitchFamily="18" charset="0"/>
              </a:rPr>
              <a:t>vehicle sales </a:t>
            </a:r>
            <a:r>
              <a:rPr lang="en-US" sz="1100" dirty="0">
                <a:solidFill>
                  <a:srgbClr val="292934"/>
                </a:solidFill>
                <a:cs typeface="Times New Roman" panose="02020603050405020304" pitchFamily="18" charset="0"/>
              </a:rPr>
              <a:t>fell to 8.582 million unit seasonally-adjusted annualized pace in April, down from 16.5 million units one year earlier, a 48% drop, due to closed dealerships and a stay-at-home order. The need for new cars is reduced as people are not putting miles on their vehicles. Vehicle sales will fall to levels not seen in 40 years due to fewer people employed, high levels of pandemic uncertainty and low stock prices.</a:t>
            </a:r>
          </a:p>
          <a:p>
            <a:pPr>
              <a:buClr>
                <a:srgbClr val="881635"/>
              </a:buClr>
              <a:defRPr/>
            </a:pPr>
            <a:r>
              <a:rPr lang="en-US" sz="1100" b="1" dirty="0">
                <a:solidFill>
                  <a:srgbClr val="292934"/>
                </a:solidFill>
                <a:cs typeface="Times New Roman" panose="02020603050405020304" pitchFamily="18" charset="0"/>
              </a:rPr>
              <a:t>The Pandemic Recession </a:t>
            </a:r>
            <a:r>
              <a:rPr lang="en-US" sz="1100" dirty="0">
                <a:solidFill>
                  <a:srgbClr val="292934"/>
                </a:solidFill>
                <a:cs typeface="Times New Roman" panose="02020603050405020304" pitchFamily="18" charset="0"/>
              </a:rPr>
              <a:t>will reduce potential homebuyers’ jobs, income and confidence and therefore lead to a 30% drop in home sales.  Home prices will fall but not as far as sales. Mortgage agreements effectively constrain many homeowners from selling properties at a loss.  So sellers must delay any planned sale until the economy recovers and home prices increase.</a:t>
            </a:r>
            <a:endParaRPr lang="en-US" sz="1100" b="1" dirty="0">
              <a:solidFill>
                <a:srgbClr val="292934"/>
              </a:solidFill>
              <a:cs typeface="Times New Roman" panose="02020603050405020304" pitchFamily="18" charset="0"/>
            </a:endParaRPr>
          </a:p>
          <a:p>
            <a:pPr>
              <a:buClr>
                <a:srgbClr val="881635"/>
              </a:buClr>
              <a:defRPr/>
            </a:pPr>
            <a:r>
              <a:rPr lang="en-US" sz="1100" b="1" dirty="0">
                <a:solidFill>
                  <a:srgbClr val="292934"/>
                </a:solidFill>
                <a:cs typeface="Times New Roman" panose="02020603050405020304" pitchFamily="18" charset="0"/>
              </a:rPr>
              <a:t>Existing home sales </a:t>
            </a:r>
            <a:r>
              <a:rPr lang="en-US" sz="1100" dirty="0" err="1">
                <a:solidFill>
                  <a:srgbClr val="292934"/>
                </a:solidFill>
                <a:cs typeface="Times New Roman" panose="02020603050405020304" pitchFamily="18" charset="0"/>
              </a:rPr>
              <a:t>frose</a:t>
            </a:r>
            <a:r>
              <a:rPr lang="en-US" sz="1100" dirty="0">
                <a:solidFill>
                  <a:srgbClr val="292934"/>
                </a:solidFill>
                <a:cs typeface="Times New Roman" panose="02020603050405020304" pitchFamily="18" charset="0"/>
              </a:rPr>
              <a:t> 24% in July from a year earlier, falling to a 5.8 million annual rate. Home inventories remain tight (1.88 million) leading to median home prices rising 8.5% year over year.</a:t>
            </a:r>
          </a:p>
        </p:txBody>
      </p:sp>
      <p:graphicFrame>
        <p:nvGraphicFramePr>
          <p:cNvPr id="6" name="Object 3">
            <a:extLst>
              <a:ext uri="{FF2B5EF4-FFF2-40B4-BE49-F238E27FC236}">
                <a16:creationId xmlns:a16="http://schemas.microsoft.com/office/drawing/2014/main" xmlns="" id="{AADA125C-8596-4582-9486-603D669BD13B}"/>
              </a:ext>
            </a:extLst>
          </p:cNvPr>
          <p:cNvGraphicFramePr>
            <a:graphicFrameLocks noChangeAspect="1"/>
          </p:cNvGraphicFramePr>
          <p:nvPr>
            <p:extLst>
              <p:ext uri="{D42A27DB-BD31-4B8C-83A1-F6EECF244321}">
                <p14:modId xmlns:p14="http://schemas.microsoft.com/office/powerpoint/2010/main" val="579104404"/>
              </p:ext>
            </p:extLst>
          </p:nvPr>
        </p:nvGraphicFramePr>
        <p:xfrm>
          <a:off x="152644" y="880292"/>
          <a:ext cx="4421981" cy="3524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2">
            <a:extLst>
              <a:ext uri="{FF2B5EF4-FFF2-40B4-BE49-F238E27FC236}">
                <a16:creationId xmlns:a16="http://schemas.microsoft.com/office/drawing/2014/main" xmlns="" id="{FF6658A7-CF55-4B90-A61D-8C79FD9C85BC}"/>
              </a:ext>
            </a:extLst>
          </p:cNvPr>
          <p:cNvGraphicFramePr>
            <a:graphicFrameLocks noChangeAspect="1"/>
          </p:cNvGraphicFramePr>
          <p:nvPr>
            <p:extLst>
              <p:ext uri="{D42A27DB-BD31-4B8C-83A1-F6EECF244321}">
                <p14:modId xmlns:p14="http://schemas.microsoft.com/office/powerpoint/2010/main" val="2905573160"/>
              </p:ext>
            </p:extLst>
          </p:nvPr>
        </p:nvGraphicFramePr>
        <p:xfrm>
          <a:off x="4705598" y="880293"/>
          <a:ext cx="4266952" cy="3513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73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25218"/>
            <a:ext cx="8838711" cy="769441"/>
          </a:xfrm>
        </p:spPr>
        <p:txBody>
          <a:bodyPr/>
          <a:lstStyle/>
          <a:p>
            <a:pPr algn="ctr"/>
            <a:r>
              <a:rPr lang="en-US" sz="2200" dirty="0"/>
              <a:t>Lower Stock Prices and Slower Home Price Growth Rates will Reduce Household Wealth and Consumer Spending</a:t>
            </a:r>
          </a:p>
        </p:txBody>
      </p:sp>
      <p:sp>
        <p:nvSpPr>
          <p:cNvPr id="3" name="Content Placeholder 2"/>
          <p:cNvSpPr>
            <a:spLocks noGrp="1"/>
          </p:cNvSpPr>
          <p:nvPr>
            <p:ph sz="half" idx="1"/>
          </p:nvPr>
        </p:nvSpPr>
        <p:spPr>
          <a:xfrm>
            <a:off x="118753" y="4916032"/>
            <a:ext cx="8906493" cy="1379260"/>
          </a:xfrm>
          <a:solidFill>
            <a:schemeClr val="tx1">
              <a:lumMod val="10000"/>
              <a:lumOff val="90000"/>
            </a:schemeClr>
          </a:solidFill>
          <a:ln w="19050">
            <a:solidFill>
              <a:schemeClr val="tx1"/>
            </a:solidFill>
          </a:ln>
        </p:spPr>
        <p:txBody>
          <a:bodyPr/>
          <a:lstStyle/>
          <a:p>
            <a:pPr>
              <a:buClr>
                <a:srgbClr val="881635"/>
              </a:buClr>
              <a:defRPr/>
            </a:pPr>
            <a:r>
              <a:rPr lang="en-US" altLang="en-US" sz="1100" dirty="0">
                <a:solidFill>
                  <a:srgbClr val="292934"/>
                </a:solidFill>
              </a:rPr>
              <a:t>Household balance sheets have deteriorated significantly as stock prices have fallen into “Bear Market” territory. This will cause a negative wealth effect and reduce spending on consumer durables.</a:t>
            </a:r>
          </a:p>
          <a:p>
            <a:pPr>
              <a:buClr>
                <a:srgbClr val="881635"/>
              </a:buClr>
              <a:defRPr/>
            </a:pPr>
            <a:r>
              <a:rPr lang="en-US" altLang="en-US" sz="1100" dirty="0">
                <a:solidFill>
                  <a:srgbClr val="292934"/>
                </a:solidFill>
              </a:rPr>
              <a:t>The S&amp;P 500 </a:t>
            </a:r>
            <a:r>
              <a:rPr lang="en-US" altLang="en-US" sz="1100" b="1" dirty="0">
                <a:solidFill>
                  <a:srgbClr val="292934"/>
                </a:solidFill>
              </a:rPr>
              <a:t>Price-Earnings ratio fell </a:t>
            </a:r>
            <a:r>
              <a:rPr lang="en-US" altLang="en-US" sz="1100" dirty="0">
                <a:solidFill>
                  <a:srgbClr val="292934"/>
                </a:solidFill>
              </a:rPr>
              <a:t>to 22.93 in March 2019,  below the  past 22-year average price-earnings ratio of 26.8 but above the average since 1950 of 19.1.  This price-earnings ratio is the Shiller </a:t>
            </a:r>
            <a:r>
              <a:rPr lang="en-US" altLang="en-US" sz="1100" i="1" u="sng" dirty="0">
                <a:solidFill>
                  <a:srgbClr val="292934"/>
                </a:solidFill>
              </a:rPr>
              <a:t>Cyclically Adjusted Price-Earnings</a:t>
            </a:r>
            <a:r>
              <a:rPr lang="en-US" altLang="en-US" sz="1100" dirty="0">
                <a:solidFill>
                  <a:srgbClr val="292934"/>
                </a:solidFill>
              </a:rPr>
              <a:t> ratio (CAPE) which is based on the average inflation-adjusted earnings from the previous 10 years. </a:t>
            </a:r>
          </a:p>
          <a:p>
            <a:pPr>
              <a:buClr>
                <a:srgbClr val="881635"/>
              </a:buClr>
              <a:defRPr/>
            </a:pPr>
            <a:r>
              <a:rPr lang="en-US" altLang="en-US" sz="1100" b="1" dirty="0">
                <a:solidFill>
                  <a:srgbClr val="292934"/>
                </a:solidFill>
              </a:rPr>
              <a:t>Home prices</a:t>
            </a:r>
            <a:r>
              <a:rPr lang="en-US" altLang="en-US" sz="1100" dirty="0">
                <a:solidFill>
                  <a:srgbClr val="292934"/>
                </a:solidFill>
              </a:rPr>
              <a:t> rose 5.0% over the last year, due to rising home demand colliding with a lack of housing inventory for sale. We expect home price growth to turn negative (-2%) in 2020 due to falling demand and increasing supply from the COVID-19 recession.</a:t>
            </a:r>
            <a:endParaRPr lang="en-US" sz="1100" dirty="0">
              <a:solidFill>
                <a:srgbClr val="292934"/>
              </a:solidFill>
              <a:cs typeface="Times New Roman" panose="02020603050405020304" pitchFamily="18" charset="0"/>
            </a:endParaRPr>
          </a:p>
        </p:txBody>
      </p:sp>
      <p:graphicFrame>
        <p:nvGraphicFramePr>
          <p:cNvPr id="7" name="Object 2">
            <a:extLst>
              <a:ext uri="{FF2B5EF4-FFF2-40B4-BE49-F238E27FC236}">
                <a16:creationId xmlns:a16="http://schemas.microsoft.com/office/drawing/2014/main" xmlns="" id="{FF8910F3-3902-481B-BB6D-1C75FC1006F5}"/>
              </a:ext>
            </a:extLst>
          </p:cNvPr>
          <p:cNvGraphicFramePr>
            <a:graphicFrameLocks noGrp="1" noChangeAspect="1"/>
          </p:cNvGraphicFramePr>
          <p:nvPr>
            <p:extLst>
              <p:ext uri="{D42A27DB-BD31-4B8C-83A1-F6EECF244321}">
                <p14:modId xmlns:p14="http://schemas.microsoft.com/office/powerpoint/2010/main" val="757122319"/>
              </p:ext>
            </p:extLst>
          </p:nvPr>
        </p:nvGraphicFramePr>
        <p:xfrm>
          <a:off x="121443" y="977774"/>
          <a:ext cx="4404837" cy="3865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a:extLst>
              <a:ext uri="{FF2B5EF4-FFF2-40B4-BE49-F238E27FC236}">
                <a16:creationId xmlns:a16="http://schemas.microsoft.com/office/drawing/2014/main" xmlns="" id="{EBFD95AC-47C8-4B87-A14D-4EF9267A198C}"/>
              </a:ext>
            </a:extLst>
          </p:cNvPr>
          <p:cNvGraphicFramePr>
            <a:graphicFrameLocks noGrp="1" noChangeAspect="1"/>
          </p:cNvGraphicFramePr>
          <p:nvPr>
            <p:extLst>
              <p:ext uri="{D42A27DB-BD31-4B8C-83A1-F6EECF244321}">
                <p14:modId xmlns:p14="http://schemas.microsoft.com/office/powerpoint/2010/main" val="2835227675"/>
              </p:ext>
            </p:extLst>
          </p:nvPr>
        </p:nvGraphicFramePr>
        <p:xfrm>
          <a:off x="4683443" y="977774"/>
          <a:ext cx="4339114" cy="386583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xmlns="" id="{CD2FD9F8-AA22-4A11-AD2D-C8EA0BFF3219}"/>
              </a:ext>
            </a:extLst>
          </p:cNvPr>
          <p:cNvSpPr txBox="1"/>
          <p:nvPr/>
        </p:nvSpPr>
        <p:spPr>
          <a:xfrm>
            <a:off x="5143499" y="4273046"/>
            <a:ext cx="1408967" cy="400110"/>
          </a:xfrm>
          <a:prstGeom prst="rect">
            <a:avLst/>
          </a:prstGeom>
          <a:solidFill>
            <a:schemeClr val="bg1"/>
          </a:solidFill>
          <a:ln w="3175">
            <a:solidFill>
              <a:schemeClr val="accent2"/>
            </a:solidFill>
          </a:ln>
        </p:spPr>
        <p:txBody>
          <a:bodyPr wrap="square" rtlCol="0">
            <a:spAutoFit/>
          </a:bodyPr>
          <a:lstStyle/>
          <a:p>
            <a:pPr algn="ctr"/>
            <a:r>
              <a:rPr lang="en-US" sz="1000" dirty="0"/>
              <a:t>Seasonally-Adjusted Purchase-Only Index</a:t>
            </a:r>
          </a:p>
        </p:txBody>
      </p:sp>
    </p:spTree>
    <p:extLst>
      <p:ext uri="{BB962C8B-B14F-4D97-AF65-F5344CB8AC3E}">
        <p14:creationId xmlns:p14="http://schemas.microsoft.com/office/powerpoint/2010/main" val="35023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3"/>
            <a:ext cx="8838711" cy="492443"/>
          </a:xfrm>
        </p:spPr>
        <p:txBody>
          <a:bodyPr/>
          <a:lstStyle/>
          <a:p>
            <a:pPr algn="ctr"/>
            <a:r>
              <a:rPr lang="en-US" dirty="0"/>
              <a:t>Consumers’ Confidence Has Plummeted in 2020</a:t>
            </a:r>
          </a:p>
        </p:txBody>
      </p:sp>
      <p:sp>
        <p:nvSpPr>
          <p:cNvPr id="3" name="Content Placeholder 2"/>
          <p:cNvSpPr>
            <a:spLocks noGrp="1"/>
          </p:cNvSpPr>
          <p:nvPr>
            <p:ph sz="half" idx="1"/>
          </p:nvPr>
        </p:nvSpPr>
        <p:spPr>
          <a:xfrm>
            <a:off x="118753" y="4620411"/>
            <a:ext cx="8918369" cy="1713714"/>
          </a:xfrm>
          <a:solidFill>
            <a:schemeClr val="tx1">
              <a:lumMod val="10000"/>
              <a:lumOff val="90000"/>
            </a:schemeClr>
          </a:solidFill>
          <a:ln w="19050">
            <a:solidFill>
              <a:schemeClr val="tx1"/>
            </a:solidFill>
          </a:ln>
        </p:spPr>
        <p:txBody>
          <a:bodyPr/>
          <a:lstStyle/>
          <a:p>
            <a:pPr>
              <a:buClr>
                <a:srgbClr val="881635"/>
              </a:buClr>
              <a:defRPr/>
            </a:pPr>
            <a:r>
              <a:rPr lang="en-US" altLang="en-US" sz="1100" b="1" dirty="0">
                <a:solidFill>
                  <a:srgbClr val="292934"/>
                </a:solidFill>
              </a:rPr>
              <a:t>The saving rate </a:t>
            </a:r>
            <a:r>
              <a:rPr lang="en-US" altLang="en-US" sz="1100" dirty="0">
                <a:solidFill>
                  <a:srgbClr val="292934"/>
                </a:solidFill>
              </a:rPr>
              <a:t>(savings / disposable personal income) rose to 8.1% in December from 7.2% in December 2018. Savings should remain high as lower consumer confidence leads consumers to save rather than spend.  In this environment of rising savings, spending gains will be highly dependent on income growth and consumers preferences for additional savings.</a:t>
            </a:r>
          </a:p>
          <a:p>
            <a:pPr>
              <a:buClr>
                <a:srgbClr val="881635"/>
              </a:buClr>
              <a:defRPr/>
            </a:pPr>
            <a:r>
              <a:rPr lang="en-US" altLang="en-US" sz="1100" b="1" dirty="0">
                <a:solidFill>
                  <a:srgbClr val="292934"/>
                </a:solidFill>
              </a:rPr>
              <a:t>Consumer Confidence</a:t>
            </a:r>
            <a:r>
              <a:rPr lang="en-US" altLang="en-US" sz="1100" dirty="0">
                <a:solidFill>
                  <a:srgbClr val="292934"/>
                </a:solidFill>
              </a:rPr>
              <a:t> continues to fall rapidly, not surprising given the continued expansion of shutdowns and massive job losses.  The stay-in-place orders are limiting consumers movement and opportunities to shop and spend. Confidence will fall further.  There is uncertainty related to how far and how fast will confidence decline.</a:t>
            </a:r>
            <a:endParaRPr lang="en-US" altLang="en-US" sz="1100" b="1" dirty="0">
              <a:solidFill>
                <a:srgbClr val="292934"/>
              </a:solidFill>
            </a:endParaRPr>
          </a:p>
          <a:p>
            <a:pPr>
              <a:buClr>
                <a:srgbClr val="881635"/>
              </a:buClr>
              <a:defRPr/>
            </a:pPr>
            <a:r>
              <a:rPr lang="en-US" altLang="en-US" sz="1100" b="1" dirty="0">
                <a:solidFill>
                  <a:srgbClr val="292934"/>
                </a:solidFill>
              </a:rPr>
              <a:t>Consumer Confidence Index will fall </a:t>
            </a:r>
            <a:r>
              <a:rPr lang="en-US" altLang="en-US" sz="1100" dirty="0">
                <a:solidFill>
                  <a:srgbClr val="292934"/>
                </a:solidFill>
              </a:rPr>
              <a:t>due to slowing labor market.</a:t>
            </a:r>
          </a:p>
          <a:p>
            <a:pPr>
              <a:buClr>
                <a:srgbClr val="881635"/>
              </a:buClr>
              <a:defRPr/>
            </a:pPr>
            <a:r>
              <a:rPr lang="en-US" altLang="en-US" sz="1100" b="1" dirty="0">
                <a:solidFill>
                  <a:srgbClr val="292934"/>
                </a:solidFill>
              </a:rPr>
              <a:t>Consumer Sentiment Index</a:t>
            </a:r>
            <a:r>
              <a:rPr lang="en-US" altLang="en-US" sz="1100" dirty="0">
                <a:solidFill>
                  <a:srgbClr val="292934"/>
                </a:solidFill>
              </a:rPr>
              <a:t> will fall due to more volatile stock prices. Slowing GDP growth will lower consumer confidence and also lower the demand for credit.</a:t>
            </a:r>
          </a:p>
        </p:txBody>
      </p:sp>
      <p:graphicFrame>
        <p:nvGraphicFramePr>
          <p:cNvPr id="8" name="Object 1">
            <a:extLst>
              <a:ext uri="{FF2B5EF4-FFF2-40B4-BE49-F238E27FC236}">
                <a16:creationId xmlns:a16="http://schemas.microsoft.com/office/drawing/2014/main" xmlns="" id="{5FE7F1DC-C191-4219-9144-3F54B1306FFF}"/>
              </a:ext>
            </a:extLst>
          </p:cNvPr>
          <p:cNvGraphicFramePr>
            <a:graphicFrameLocks noChangeAspect="1"/>
          </p:cNvGraphicFramePr>
          <p:nvPr>
            <p:extLst>
              <p:ext uri="{D42A27DB-BD31-4B8C-83A1-F6EECF244321}">
                <p14:modId xmlns:p14="http://schemas.microsoft.com/office/powerpoint/2010/main" val="1237229105"/>
              </p:ext>
            </p:extLst>
          </p:nvPr>
        </p:nvGraphicFramePr>
        <p:xfrm>
          <a:off x="113868" y="905347"/>
          <a:ext cx="4300538" cy="3703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3">
            <a:extLst>
              <a:ext uri="{FF2B5EF4-FFF2-40B4-BE49-F238E27FC236}">
                <a16:creationId xmlns:a16="http://schemas.microsoft.com/office/drawing/2014/main" xmlns="" id="{FFC669EC-4B1E-4D9F-A588-81269CD1FF83}"/>
              </a:ext>
            </a:extLst>
          </p:cNvPr>
          <p:cNvGraphicFramePr>
            <a:graphicFrameLocks noChangeAspect="1"/>
          </p:cNvGraphicFramePr>
          <p:nvPr>
            <p:extLst>
              <p:ext uri="{D42A27DB-BD31-4B8C-83A1-F6EECF244321}">
                <p14:modId xmlns:p14="http://schemas.microsoft.com/office/powerpoint/2010/main" val="3364740649"/>
              </p:ext>
            </p:extLst>
          </p:nvPr>
        </p:nvGraphicFramePr>
        <p:xfrm>
          <a:off x="4572000" y="905347"/>
          <a:ext cx="4458132" cy="3695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50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The Dollar is Rising and Oil Prices Crashing</a:t>
            </a:r>
          </a:p>
        </p:txBody>
      </p:sp>
      <p:sp>
        <p:nvSpPr>
          <p:cNvPr id="3" name="Content Placeholder 2"/>
          <p:cNvSpPr>
            <a:spLocks noGrp="1"/>
          </p:cNvSpPr>
          <p:nvPr>
            <p:ph sz="half" idx="1"/>
          </p:nvPr>
        </p:nvSpPr>
        <p:spPr>
          <a:xfrm>
            <a:off x="106878" y="4900196"/>
            <a:ext cx="8942119" cy="1395095"/>
          </a:xfrm>
          <a:solidFill>
            <a:schemeClr val="tx1">
              <a:lumMod val="10000"/>
              <a:lumOff val="90000"/>
            </a:schemeClr>
          </a:solidFill>
          <a:ln w="19050">
            <a:solidFill>
              <a:schemeClr val="tx1"/>
            </a:solidFill>
          </a:ln>
        </p:spPr>
        <p:txBody>
          <a:bodyPr/>
          <a:lstStyle/>
          <a:p>
            <a:pPr>
              <a:buClr>
                <a:srgbClr val="881635"/>
              </a:buClr>
              <a:defRPr/>
            </a:pPr>
            <a:r>
              <a:rPr lang="en-US" sz="1100" dirty="0">
                <a:solidFill>
                  <a:srgbClr val="292934"/>
                </a:solidFill>
                <a:cs typeface="Times New Roman" panose="02020603050405020304" pitchFamily="18" charset="0"/>
              </a:rPr>
              <a:t>The </a:t>
            </a:r>
            <a:r>
              <a:rPr lang="en-US" sz="1100" b="1" dirty="0">
                <a:solidFill>
                  <a:srgbClr val="292934"/>
                </a:solidFill>
                <a:cs typeface="Times New Roman" panose="02020603050405020304" pitchFamily="18" charset="0"/>
              </a:rPr>
              <a:t>U.S. dollar rose 2.0</a:t>
            </a:r>
            <a:r>
              <a:rPr lang="en-US" sz="1100" dirty="0">
                <a:solidFill>
                  <a:srgbClr val="292934"/>
                </a:solidFill>
                <a:cs typeface="Times New Roman" panose="02020603050405020304" pitchFamily="18" charset="0"/>
              </a:rPr>
              <a:t>%  over the last year. Market expectations are for the Fed to reduce interest rates over the next year which will reduce the value of the dollar. The past rise in the  value of the dollar will reduce the cost of imports to U.S. residents but raise the cost of exports from the point of view of foreign buyers. This will worsen the trade deficit and slow economic growth.</a:t>
            </a:r>
          </a:p>
          <a:p>
            <a:pPr>
              <a:buClr>
                <a:srgbClr val="881635"/>
              </a:buClr>
              <a:defRPr/>
            </a:pPr>
            <a:r>
              <a:rPr lang="en-US" sz="1100" dirty="0">
                <a:solidFill>
                  <a:srgbClr val="292934"/>
                </a:solidFill>
                <a:cs typeface="Times New Roman" panose="02020603050405020304" pitchFamily="18" charset="0"/>
              </a:rPr>
              <a:t>A country’s exchange rate partly represents international investors’ confidence in its government policies.</a:t>
            </a:r>
          </a:p>
          <a:p>
            <a:pPr>
              <a:buClr>
                <a:srgbClr val="881635"/>
              </a:buClr>
              <a:defRPr/>
            </a:pPr>
            <a:r>
              <a:rPr lang="en-US" sz="1100" dirty="0">
                <a:solidFill>
                  <a:srgbClr val="292934"/>
                </a:solidFill>
                <a:cs typeface="Times New Roman" panose="02020603050405020304" pitchFamily="18" charset="0"/>
              </a:rPr>
              <a:t>The </a:t>
            </a:r>
            <a:r>
              <a:rPr lang="en-US" sz="1100" b="1" dirty="0">
                <a:solidFill>
                  <a:srgbClr val="292934"/>
                </a:solidFill>
                <a:cs typeface="Times New Roman" panose="02020603050405020304" pitchFamily="18" charset="0"/>
              </a:rPr>
              <a:t>price of a barrel of oil</a:t>
            </a:r>
            <a:r>
              <a:rPr lang="en-US" sz="1100" dirty="0">
                <a:solidFill>
                  <a:srgbClr val="292934"/>
                </a:solidFill>
                <a:cs typeface="Times New Roman" panose="02020603050405020304" pitchFamily="18" charset="0"/>
              </a:rPr>
              <a:t> fell to 23.59 in March due to the OPEC/Russian Price War, below  the $56.96 one year earlier, a 58% decrease. This will decelerate energy investment but increase consumer spending.</a:t>
            </a:r>
            <a:r>
              <a:rPr lang="en-US" altLang="en-US" sz="1100" dirty="0">
                <a:solidFill>
                  <a:srgbClr val="292934"/>
                </a:solidFill>
                <a:cs typeface="Times New Roman" pitchFamily="18" charset="0"/>
              </a:rPr>
              <a:t> </a:t>
            </a:r>
          </a:p>
          <a:p>
            <a:pPr>
              <a:buClr>
                <a:srgbClr val="881635"/>
              </a:buClr>
              <a:defRPr/>
            </a:pPr>
            <a:r>
              <a:rPr lang="en-US" altLang="en-US" sz="1100" dirty="0">
                <a:solidFill>
                  <a:srgbClr val="292934"/>
                </a:solidFill>
                <a:cs typeface="Times New Roman" pitchFamily="18" charset="0"/>
              </a:rPr>
              <a:t>Oil Economics: </a:t>
            </a:r>
            <a:r>
              <a:rPr lang="en-US" altLang="en-US" sz="1100" dirty="0">
                <a:solidFill>
                  <a:srgbClr val="292934"/>
                </a:solidFill>
                <a:latin typeface="Symbol" panose="05050102010706020507" pitchFamily="18" charset="2"/>
                <a:cs typeface="Arial" charset="0"/>
              </a:rPr>
              <a:t></a:t>
            </a:r>
            <a:r>
              <a:rPr lang="en-US" altLang="en-US" sz="1100" dirty="0">
                <a:solidFill>
                  <a:srgbClr val="292934"/>
                </a:solidFill>
                <a:cs typeface="Arial" charset="0"/>
              </a:rPr>
              <a:t> </a:t>
            </a:r>
            <a:r>
              <a:rPr lang="en-US" altLang="en-US" sz="1100" dirty="0" err="1">
                <a:solidFill>
                  <a:srgbClr val="292934"/>
                </a:solidFill>
                <a:cs typeface="Arial" charset="0"/>
              </a:rPr>
              <a:t>P</a:t>
            </a:r>
            <a:r>
              <a:rPr lang="en-US" altLang="en-US" sz="1100" baseline="-25000" dirty="0" err="1">
                <a:solidFill>
                  <a:srgbClr val="292934"/>
                </a:solidFill>
                <a:cs typeface="Arial" charset="0"/>
              </a:rPr>
              <a:t>oil</a:t>
            </a:r>
            <a:r>
              <a:rPr lang="en-US" altLang="en-US" sz="1100" dirty="0">
                <a:solidFill>
                  <a:srgbClr val="292934"/>
                </a:solidFill>
                <a:cs typeface="Arial" charset="0"/>
              </a:rPr>
              <a:t> </a:t>
            </a:r>
            <a:r>
              <a:rPr lang="en-US" altLang="en-US" sz="1100" dirty="0">
                <a:solidFill>
                  <a:srgbClr val="292934"/>
                </a:solidFill>
                <a:cs typeface="Times New Roman" panose="02020603050405020304" pitchFamily="18" charset="0"/>
              </a:rPr>
              <a:t>= $10 =&gt; </a:t>
            </a:r>
            <a:r>
              <a:rPr lang="en-US" altLang="en-US" sz="1100" dirty="0">
                <a:solidFill>
                  <a:srgbClr val="292934"/>
                </a:solidFill>
                <a:latin typeface="Symbol" panose="05050102010706020507" pitchFamily="18" charset="2"/>
                <a:cs typeface="Arial" charset="0"/>
              </a:rPr>
              <a:t></a:t>
            </a:r>
            <a:r>
              <a:rPr lang="en-US" altLang="en-US" sz="1100" dirty="0">
                <a:solidFill>
                  <a:srgbClr val="292934"/>
                </a:solidFill>
                <a:cs typeface="Arial" charset="0"/>
              </a:rPr>
              <a:t> </a:t>
            </a:r>
            <a:r>
              <a:rPr lang="en-US" altLang="en-US" sz="1100" dirty="0" err="1">
                <a:solidFill>
                  <a:srgbClr val="292934"/>
                </a:solidFill>
                <a:cs typeface="Arial" charset="0"/>
              </a:rPr>
              <a:t>P</a:t>
            </a:r>
            <a:r>
              <a:rPr lang="en-US" altLang="en-US" sz="1100" baseline="-25000" dirty="0" err="1">
                <a:solidFill>
                  <a:srgbClr val="292934"/>
                </a:solidFill>
                <a:cs typeface="Arial" charset="0"/>
              </a:rPr>
              <a:t>Gas</a:t>
            </a:r>
            <a:r>
              <a:rPr lang="en-US" altLang="en-US" sz="1100" dirty="0">
                <a:solidFill>
                  <a:srgbClr val="292934"/>
                </a:solidFill>
                <a:cs typeface="Arial" charset="0"/>
              </a:rPr>
              <a:t> </a:t>
            </a:r>
            <a:r>
              <a:rPr lang="en-US" altLang="en-US" sz="1100" dirty="0">
                <a:solidFill>
                  <a:srgbClr val="292934"/>
                </a:solidFill>
                <a:cs typeface="Times New Roman" panose="02020603050405020304" pitchFamily="18" charset="0"/>
              </a:rPr>
              <a:t>= $0.25 =&gt; </a:t>
            </a:r>
            <a:r>
              <a:rPr lang="en-US" altLang="en-US" sz="1100" dirty="0">
                <a:solidFill>
                  <a:srgbClr val="292934"/>
                </a:solidFill>
                <a:latin typeface="Symbol" panose="05050102010706020507" pitchFamily="18" charset="2"/>
                <a:cs typeface="Arial" charset="0"/>
              </a:rPr>
              <a:t></a:t>
            </a:r>
            <a:r>
              <a:rPr lang="en-US" altLang="en-US" sz="1100" dirty="0">
                <a:solidFill>
                  <a:srgbClr val="292934"/>
                </a:solidFill>
                <a:cs typeface="Arial" charset="0"/>
              </a:rPr>
              <a:t> </a:t>
            </a:r>
            <a:r>
              <a:rPr lang="en-US" altLang="en-US" sz="1100" dirty="0">
                <a:solidFill>
                  <a:srgbClr val="292934"/>
                </a:solidFill>
                <a:cs typeface="Times New Roman" panose="02020603050405020304" pitchFamily="18" charset="0"/>
              </a:rPr>
              <a:t>growth 0.3% - 0.5% over next two years.</a:t>
            </a:r>
          </a:p>
        </p:txBody>
      </p:sp>
      <p:graphicFrame>
        <p:nvGraphicFramePr>
          <p:cNvPr id="6" name="Object 1">
            <a:extLst>
              <a:ext uri="{FF2B5EF4-FFF2-40B4-BE49-F238E27FC236}">
                <a16:creationId xmlns:a16="http://schemas.microsoft.com/office/drawing/2014/main" xmlns="" id="{B3E0B3BD-F31C-45BB-ABFC-CAA90A85898A}"/>
              </a:ext>
            </a:extLst>
          </p:cNvPr>
          <p:cNvGraphicFramePr>
            <a:graphicFrameLocks noChangeAspect="1"/>
          </p:cNvGraphicFramePr>
          <p:nvPr>
            <p:extLst>
              <p:ext uri="{D42A27DB-BD31-4B8C-83A1-F6EECF244321}">
                <p14:modId xmlns:p14="http://schemas.microsoft.com/office/powerpoint/2010/main" val="4166629319"/>
              </p:ext>
            </p:extLst>
          </p:nvPr>
        </p:nvGraphicFramePr>
        <p:xfrm>
          <a:off x="102869" y="926122"/>
          <a:ext cx="4499612" cy="3880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
            <a:extLst>
              <a:ext uri="{FF2B5EF4-FFF2-40B4-BE49-F238E27FC236}">
                <a16:creationId xmlns:a16="http://schemas.microsoft.com/office/drawing/2014/main" xmlns="" id="{355534F4-1F6C-4FCF-AEA4-41A59B15928A}"/>
              </a:ext>
            </a:extLst>
          </p:cNvPr>
          <p:cNvGraphicFramePr>
            <a:graphicFrameLocks noGrp="1" noChangeAspect="1"/>
          </p:cNvGraphicFramePr>
          <p:nvPr>
            <p:extLst>
              <p:ext uri="{D42A27DB-BD31-4B8C-83A1-F6EECF244321}">
                <p14:modId xmlns:p14="http://schemas.microsoft.com/office/powerpoint/2010/main" val="2834499456"/>
              </p:ext>
            </p:extLst>
          </p:nvPr>
        </p:nvGraphicFramePr>
        <p:xfrm>
          <a:off x="4734878" y="914400"/>
          <a:ext cx="4306253" cy="39069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29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6% Credit Union Loan Growth in 2020</a:t>
            </a:r>
          </a:p>
        </p:txBody>
      </p:sp>
      <p:sp>
        <p:nvSpPr>
          <p:cNvPr id="3" name="Content Placeholder 2"/>
          <p:cNvSpPr>
            <a:spLocks noGrp="1"/>
          </p:cNvSpPr>
          <p:nvPr>
            <p:ph sz="half" idx="1"/>
          </p:nvPr>
        </p:nvSpPr>
        <p:spPr>
          <a:xfrm>
            <a:off x="130630" y="5103106"/>
            <a:ext cx="8882742" cy="1168435"/>
          </a:xfrm>
          <a:solidFill>
            <a:schemeClr val="tx1">
              <a:lumMod val="10000"/>
              <a:lumOff val="90000"/>
            </a:schemeClr>
          </a:solidFill>
          <a:ln w="19050">
            <a:solidFill>
              <a:schemeClr val="tx1"/>
            </a:solidFill>
          </a:ln>
        </p:spPr>
        <p:txBody>
          <a:bodyPr/>
          <a:lstStyle/>
          <a:p>
            <a:pPr>
              <a:defRPr/>
            </a:pPr>
            <a:r>
              <a:rPr lang="en-US" sz="1100" dirty="0">
                <a:cs typeface="Times New Roman" panose="02020603050405020304" pitchFamily="18" charset="0"/>
              </a:rPr>
              <a:t>Expect loan balances to grow only 2% in 2020 as the economy enters a recession, consumer confidence falls and pent up demand for cars and appliances becomes satiated.</a:t>
            </a:r>
          </a:p>
          <a:p>
            <a:pPr>
              <a:defRPr/>
            </a:pPr>
            <a:r>
              <a:rPr lang="en-US" sz="1100" dirty="0">
                <a:cs typeface="Times New Roman" panose="02020603050405020304" pitchFamily="18" charset="0"/>
              </a:rPr>
              <a:t>The COVID-19 pandemic will push the economy into recession and increase the unemployment to over 15%.  Consumer will pay off existing debt and increase savings to prepare for potential layoffs. The government decreed shutdown has reduced consumer spending and therefore credit demand.  Credit unions may tighten lending standards on credit card and auto loans as credit quality deteriorates. As the unemployment rate rises, delinquencies will rise and credit worthiness will fall dramatically.</a:t>
            </a:r>
          </a:p>
        </p:txBody>
      </p:sp>
      <p:graphicFrame>
        <p:nvGraphicFramePr>
          <p:cNvPr id="8" name="Object 5">
            <a:extLst>
              <a:ext uri="{FF2B5EF4-FFF2-40B4-BE49-F238E27FC236}">
                <a16:creationId xmlns:a16="http://schemas.microsoft.com/office/drawing/2014/main" xmlns="" id="{A02B2EF8-C9CC-49BF-8656-F52D49377A02}"/>
              </a:ext>
            </a:extLst>
          </p:cNvPr>
          <p:cNvGraphicFramePr>
            <a:graphicFrameLocks noChangeAspect="1"/>
          </p:cNvGraphicFramePr>
          <p:nvPr>
            <p:extLst>
              <p:ext uri="{D42A27DB-BD31-4B8C-83A1-F6EECF244321}">
                <p14:modId xmlns:p14="http://schemas.microsoft.com/office/powerpoint/2010/main" val="2838745171"/>
              </p:ext>
            </p:extLst>
          </p:nvPr>
        </p:nvGraphicFramePr>
        <p:xfrm>
          <a:off x="141447" y="950025"/>
          <a:ext cx="4486625" cy="4044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
            <a:extLst>
              <a:ext uri="{FF2B5EF4-FFF2-40B4-BE49-F238E27FC236}">
                <a16:creationId xmlns:a16="http://schemas.microsoft.com/office/drawing/2014/main" xmlns="" id="{0D34D0B1-FF53-4AA8-8C7A-13C4611A5679}"/>
              </a:ext>
            </a:extLst>
          </p:cNvPr>
          <p:cNvGraphicFramePr>
            <a:graphicFrameLocks noChangeAspect="1"/>
          </p:cNvGraphicFramePr>
          <p:nvPr>
            <p:extLst>
              <p:ext uri="{D42A27DB-BD31-4B8C-83A1-F6EECF244321}">
                <p14:modId xmlns:p14="http://schemas.microsoft.com/office/powerpoint/2010/main" val="1530171121"/>
              </p:ext>
            </p:extLst>
          </p:nvPr>
        </p:nvGraphicFramePr>
        <p:xfrm>
          <a:off x="4767324" y="937183"/>
          <a:ext cx="4238045" cy="4062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134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18.6% Credit Union Saving Growth in 2020</a:t>
            </a:r>
          </a:p>
        </p:txBody>
      </p:sp>
      <p:sp>
        <p:nvSpPr>
          <p:cNvPr id="3" name="Content Placeholder 2"/>
          <p:cNvSpPr>
            <a:spLocks noGrp="1"/>
          </p:cNvSpPr>
          <p:nvPr>
            <p:ph sz="half" idx="1"/>
          </p:nvPr>
        </p:nvSpPr>
        <p:spPr>
          <a:xfrm>
            <a:off x="152645" y="5205743"/>
            <a:ext cx="8801350" cy="1089548"/>
          </a:xfrm>
          <a:solidFill>
            <a:schemeClr val="tx1">
              <a:lumMod val="10000"/>
              <a:lumOff val="90000"/>
            </a:schemeClr>
          </a:solidFill>
          <a:ln w="19050">
            <a:solidFill>
              <a:schemeClr val="tx1"/>
            </a:solidFill>
          </a:ln>
        </p:spPr>
        <p:txBody>
          <a:bodyPr/>
          <a:lstStyle/>
          <a:p>
            <a:pPr>
              <a:defRPr/>
            </a:pPr>
            <a:r>
              <a:rPr lang="en-US" sz="1100" dirty="0">
                <a:cs typeface="Times New Roman" panose="02020603050405020304" pitchFamily="18" charset="0"/>
              </a:rPr>
              <a:t>Savings balances are expected to rise 12% in 2020 due to fears of the COVID 19, savings at the gas pump, falling consumer confidence, and modest membership growth. Savings balances are driven by the following 9 factors: 1)</a:t>
            </a:r>
            <a:r>
              <a:rPr lang="en-US" sz="1100" dirty="0">
                <a:latin typeface="Times New Roman" panose="02020603050405020304" pitchFamily="18" charset="0"/>
                <a:cs typeface="Times New Roman" panose="02020603050405020304" pitchFamily="18" charset="0"/>
              </a:rPr>
              <a:t> </a:t>
            </a:r>
            <a:r>
              <a:rPr lang="en-US" altLang="en-US" sz="1100" dirty="0">
                <a:latin typeface="Symbol" pitchFamily="18" charset="2"/>
              </a:rPr>
              <a:t></a:t>
            </a:r>
            <a:r>
              <a:rPr lang="en-US" altLang="en-US" sz="1100" b="1" dirty="0">
                <a:solidFill>
                  <a:schemeClr val="folHlink"/>
                </a:solidFill>
                <a:latin typeface="Symbol" pitchFamily="18" charset="2"/>
              </a:rPr>
              <a:t> </a:t>
            </a:r>
            <a:r>
              <a:rPr lang="en-US" sz="1100" dirty="0">
                <a:cs typeface="Times New Roman" panose="02020603050405020304" pitchFamily="18" charset="0"/>
              </a:rPr>
              <a:t>Wealth/Income</a:t>
            </a:r>
            <a:r>
              <a:rPr lang="en-US" sz="1100" dirty="0">
                <a:latin typeface="Times New Roman" panose="02020603050405020304" pitchFamily="18" charset="0"/>
                <a:cs typeface="Times New Roman" panose="02020603050405020304" pitchFamily="18" charset="0"/>
              </a:rPr>
              <a:t> =&gt;</a:t>
            </a:r>
            <a:r>
              <a:rPr lang="en-US" altLang="en-US" sz="1100" dirty="0">
                <a:latin typeface="Symbol" pitchFamily="18" charset="2"/>
              </a:rPr>
              <a:t> </a:t>
            </a:r>
            <a:r>
              <a:rPr lang="en-US" sz="1100" dirty="0">
                <a:latin typeface="Times New Roman" panose="02020603050405020304" pitchFamily="18" charset="0"/>
                <a:cs typeface="Times New Roman" panose="02020603050405020304" pitchFamily="18" charset="0"/>
              </a:rPr>
              <a:t> </a:t>
            </a:r>
            <a:r>
              <a:rPr lang="en-US" sz="1100" dirty="0">
                <a:cs typeface="Times New Roman" panose="02020603050405020304" pitchFamily="18" charset="0"/>
              </a:rPr>
              <a:t>Savings, 2)</a:t>
            </a:r>
            <a:r>
              <a:rPr lang="en-US" altLang="en-US" sz="1100" dirty="0"/>
              <a:t> </a:t>
            </a:r>
            <a:r>
              <a:rPr lang="en-US" altLang="en-US" sz="1100" dirty="0">
                <a:latin typeface="Symbol" pitchFamily="18" charset="2"/>
              </a:rPr>
              <a:t></a:t>
            </a:r>
            <a:r>
              <a:rPr lang="en-US" sz="1100" dirty="0">
                <a:latin typeface="Times New Roman" panose="02020603050405020304" pitchFamily="18" charset="0"/>
                <a:cs typeface="Times New Roman" panose="02020603050405020304" pitchFamily="18" charset="0"/>
              </a:rPr>
              <a:t> </a:t>
            </a:r>
            <a:r>
              <a:rPr lang="en-US" sz="1100" dirty="0">
                <a:cs typeface="Times New Roman" panose="02020603050405020304" pitchFamily="18" charset="0"/>
              </a:rPr>
              <a:t>Interest Rates </a:t>
            </a:r>
            <a:r>
              <a:rPr lang="en-US" sz="1100" dirty="0">
                <a:latin typeface="Times New Roman" panose="02020603050405020304" pitchFamily="18" charset="0"/>
                <a:cs typeface="Times New Roman" panose="02020603050405020304" pitchFamily="18" charset="0"/>
              </a:rPr>
              <a:t>=&gt; </a:t>
            </a:r>
            <a:r>
              <a:rPr lang="en-US" altLang="en-US" sz="1100" dirty="0">
                <a:latin typeface="Symbol" pitchFamily="18" charset="2"/>
              </a:rPr>
              <a:t> </a:t>
            </a:r>
            <a:r>
              <a:rPr lang="en-US" sz="1100" dirty="0">
                <a:cs typeface="Times New Roman" panose="02020603050405020304" pitchFamily="18" charset="0"/>
              </a:rPr>
              <a:t>Savings, 3)</a:t>
            </a:r>
            <a:r>
              <a:rPr lang="en-US" altLang="en-US" sz="1100" dirty="0">
                <a:latin typeface="Symbol" pitchFamily="18" charset="2"/>
              </a:rPr>
              <a:t> </a:t>
            </a:r>
            <a:r>
              <a:rPr lang="en-US" sz="1100" dirty="0">
                <a:cs typeface="Times New Roman" panose="02020603050405020304" pitchFamily="18" charset="0"/>
              </a:rPr>
              <a:t>Price Oil =&gt; </a:t>
            </a:r>
            <a:r>
              <a:rPr lang="en-US" altLang="en-US" sz="1100" dirty="0">
                <a:latin typeface="Symbol" pitchFamily="18" charset="2"/>
              </a:rPr>
              <a:t></a:t>
            </a:r>
            <a:r>
              <a:rPr lang="en-US" altLang="en-US" sz="1100" dirty="0">
                <a:latin typeface="Times New Roman" pitchFamily="18" charset="0"/>
              </a:rPr>
              <a:t> </a:t>
            </a:r>
            <a:r>
              <a:rPr lang="en-US" sz="1100" dirty="0">
                <a:cs typeface="Times New Roman" panose="02020603050405020304" pitchFamily="18" charset="0"/>
              </a:rPr>
              <a:t>Savings, 4) </a:t>
            </a:r>
            <a:r>
              <a:rPr lang="en-US" altLang="en-US" sz="1100" dirty="0">
                <a:latin typeface="Symbol" pitchFamily="18" charset="2"/>
              </a:rPr>
              <a:t> </a:t>
            </a:r>
            <a:r>
              <a:rPr lang="en-US" sz="1100" dirty="0">
                <a:cs typeface="Times New Roman" panose="02020603050405020304" pitchFamily="18" charset="0"/>
              </a:rPr>
              <a:t>Income Growth Expectations =&gt; </a:t>
            </a:r>
            <a:r>
              <a:rPr lang="en-US" altLang="en-US" sz="1100" dirty="0">
                <a:latin typeface="Symbol" pitchFamily="18" charset="2"/>
              </a:rPr>
              <a:t> </a:t>
            </a:r>
            <a:r>
              <a:rPr lang="en-US" sz="1100" dirty="0">
                <a:cs typeface="Times New Roman" panose="02020603050405020304" pitchFamily="18" charset="0"/>
              </a:rPr>
              <a:t>Savings Incentives,            5) </a:t>
            </a:r>
            <a:r>
              <a:rPr lang="en-US" altLang="en-US" sz="1100" dirty="0">
                <a:latin typeface="Symbol" pitchFamily="18" charset="2"/>
              </a:rPr>
              <a:t> </a:t>
            </a:r>
            <a:r>
              <a:rPr lang="en-US" sz="1100" dirty="0">
                <a:cs typeface="Times New Roman" panose="02020603050405020304" pitchFamily="18" charset="0"/>
              </a:rPr>
              <a:t>Balance Sheet Repair =&gt;</a:t>
            </a:r>
            <a:r>
              <a:rPr lang="en-US" altLang="en-US" sz="1100" dirty="0">
                <a:latin typeface="Symbol" pitchFamily="18" charset="2"/>
              </a:rPr>
              <a:t> </a:t>
            </a:r>
            <a:r>
              <a:rPr lang="en-US" sz="1100" dirty="0">
                <a:latin typeface="Times New Roman" panose="02020603050405020304" pitchFamily="18" charset="0"/>
                <a:cs typeface="Times New Roman" panose="02020603050405020304" pitchFamily="18" charset="0"/>
              </a:rPr>
              <a:t> </a:t>
            </a:r>
            <a:r>
              <a:rPr lang="en-US" sz="1100" dirty="0">
                <a:cs typeface="Times New Roman" panose="02020603050405020304" pitchFamily="18" charset="0"/>
              </a:rPr>
              <a:t>Savings, 6) </a:t>
            </a:r>
            <a:r>
              <a:rPr lang="en-US" altLang="en-US" sz="1100" dirty="0">
                <a:latin typeface="Symbol" pitchFamily="18" charset="2"/>
              </a:rPr>
              <a:t> </a:t>
            </a:r>
            <a:r>
              <a:rPr lang="en-US" sz="1100" dirty="0">
                <a:cs typeface="Times New Roman" panose="02020603050405020304" pitchFamily="18" charset="0"/>
              </a:rPr>
              <a:t>Retirement Catchup (underfunded HHs near retirement) =&gt; </a:t>
            </a:r>
            <a:r>
              <a:rPr lang="en-US" altLang="en-US" sz="1100" dirty="0">
                <a:latin typeface="Symbol" pitchFamily="18" charset="2"/>
              </a:rPr>
              <a:t> </a:t>
            </a:r>
            <a:r>
              <a:rPr lang="en-US" sz="1100" dirty="0">
                <a:cs typeface="Times New Roman" panose="02020603050405020304" pitchFamily="18" charset="0"/>
              </a:rPr>
              <a:t>Savings, 7)</a:t>
            </a:r>
            <a:r>
              <a:rPr lang="en-US" altLang="en-US" sz="1100" dirty="0"/>
              <a:t> </a:t>
            </a:r>
            <a:r>
              <a:rPr lang="en-US" altLang="en-US" sz="1100" dirty="0">
                <a:latin typeface="Symbol" pitchFamily="18" charset="2"/>
              </a:rPr>
              <a:t></a:t>
            </a:r>
            <a:r>
              <a:rPr lang="en-US" sz="1100" dirty="0">
                <a:latin typeface="Times New Roman" panose="02020603050405020304" pitchFamily="18" charset="0"/>
                <a:cs typeface="Times New Roman" panose="02020603050405020304" pitchFamily="18" charset="0"/>
              </a:rPr>
              <a:t> </a:t>
            </a:r>
            <a:r>
              <a:rPr lang="en-US" sz="1100" dirty="0">
                <a:cs typeface="Times New Roman" panose="02020603050405020304" pitchFamily="18" charset="0"/>
              </a:rPr>
              <a:t>Risk/Uncertainty =&gt; </a:t>
            </a:r>
            <a:r>
              <a:rPr lang="en-US" altLang="en-US" sz="1100" dirty="0">
                <a:latin typeface="Symbol" pitchFamily="18" charset="2"/>
              </a:rPr>
              <a:t> </a:t>
            </a:r>
            <a:r>
              <a:rPr lang="en-US" sz="1100" dirty="0">
                <a:cs typeface="Times New Roman" panose="02020603050405020304" pitchFamily="18" charset="0"/>
              </a:rPr>
              <a:t>Precautionary Savings,  8)</a:t>
            </a:r>
            <a:r>
              <a:rPr lang="en-US" altLang="en-US" sz="1100" dirty="0"/>
              <a:t> </a:t>
            </a:r>
            <a:r>
              <a:rPr lang="en-US" altLang="en-US" sz="1100" dirty="0">
                <a:latin typeface="Symbol" pitchFamily="18" charset="2"/>
              </a:rPr>
              <a:t></a:t>
            </a:r>
            <a:r>
              <a:rPr lang="en-US" sz="1100" dirty="0">
                <a:latin typeface="Times New Roman" panose="02020603050405020304" pitchFamily="18" charset="0"/>
                <a:cs typeface="Times New Roman" panose="02020603050405020304" pitchFamily="18" charset="0"/>
              </a:rPr>
              <a:t> </a:t>
            </a:r>
            <a:r>
              <a:rPr lang="en-US" sz="1100" dirty="0">
                <a:cs typeface="Times New Roman" panose="02020603050405020304" pitchFamily="18" charset="0"/>
              </a:rPr>
              <a:t>Demographic Changes (fewer households in working age group) =&gt; </a:t>
            </a:r>
            <a:r>
              <a:rPr lang="en-US" altLang="en-US" sz="1100" dirty="0">
                <a:latin typeface="Symbol" pitchFamily="18" charset="2"/>
              </a:rPr>
              <a:t> </a:t>
            </a:r>
            <a:r>
              <a:rPr lang="en-US" altLang="en-US" sz="1100" dirty="0"/>
              <a:t>A</a:t>
            </a:r>
            <a:r>
              <a:rPr lang="en-US" sz="1100" dirty="0">
                <a:cs typeface="Times New Roman" panose="02020603050405020304" pitchFamily="18" charset="0"/>
              </a:rPr>
              <a:t>ggregate Savings, 9) </a:t>
            </a:r>
            <a:r>
              <a:rPr lang="en-US" altLang="en-US" sz="1100" dirty="0">
                <a:latin typeface="Symbol" pitchFamily="18" charset="2"/>
              </a:rPr>
              <a:t> </a:t>
            </a:r>
            <a:r>
              <a:rPr lang="en-US" sz="1100" dirty="0">
                <a:cs typeface="Times New Roman" panose="02020603050405020304" pitchFamily="18" charset="0"/>
              </a:rPr>
              <a:t>Income Inequality =&gt;</a:t>
            </a:r>
            <a:r>
              <a:rPr lang="en-US" altLang="en-US" sz="1100" dirty="0"/>
              <a:t> </a:t>
            </a:r>
            <a:r>
              <a:rPr lang="en-US" altLang="en-US" sz="1100" dirty="0">
                <a:latin typeface="Symbol" pitchFamily="18" charset="2"/>
              </a:rPr>
              <a:t> </a:t>
            </a:r>
            <a:r>
              <a:rPr lang="en-US" sz="1100" dirty="0">
                <a:cs typeface="Times New Roman" panose="02020603050405020304" pitchFamily="18" charset="0"/>
              </a:rPr>
              <a:t>Savings of High Income Households</a:t>
            </a:r>
            <a:r>
              <a:rPr lang="en-US" sz="1100" dirty="0">
                <a:latin typeface="Times New Roman" panose="02020603050405020304" pitchFamily="18" charset="0"/>
                <a:cs typeface="Times New Roman" panose="02020603050405020304" pitchFamily="18" charset="0"/>
              </a:rPr>
              <a:t>. </a:t>
            </a:r>
          </a:p>
        </p:txBody>
      </p:sp>
      <p:graphicFrame>
        <p:nvGraphicFramePr>
          <p:cNvPr id="6" name="Object 1">
            <a:extLst>
              <a:ext uri="{FF2B5EF4-FFF2-40B4-BE49-F238E27FC236}">
                <a16:creationId xmlns:a16="http://schemas.microsoft.com/office/drawing/2014/main" xmlns="" id="{0DAF789A-2AE5-4079-A0B0-62FD850F769A}"/>
              </a:ext>
            </a:extLst>
          </p:cNvPr>
          <p:cNvGraphicFramePr>
            <a:graphicFrameLocks noChangeAspect="1"/>
          </p:cNvGraphicFramePr>
          <p:nvPr>
            <p:extLst>
              <p:ext uri="{D42A27DB-BD31-4B8C-83A1-F6EECF244321}">
                <p14:modId xmlns:p14="http://schemas.microsoft.com/office/powerpoint/2010/main" val="665543834"/>
              </p:ext>
            </p:extLst>
          </p:nvPr>
        </p:nvGraphicFramePr>
        <p:xfrm>
          <a:off x="150019" y="977775"/>
          <a:ext cx="4478053" cy="4140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2">
            <a:extLst>
              <a:ext uri="{FF2B5EF4-FFF2-40B4-BE49-F238E27FC236}">
                <a16:creationId xmlns:a16="http://schemas.microsoft.com/office/drawing/2014/main" xmlns="" id="{291EE5A2-2C08-4490-BCC1-4CEB4389B2F3}"/>
              </a:ext>
            </a:extLst>
          </p:cNvPr>
          <p:cNvGraphicFramePr>
            <a:graphicFrameLocks noChangeAspect="1"/>
          </p:cNvGraphicFramePr>
          <p:nvPr>
            <p:extLst>
              <p:ext uri="{D42A27DB-BD31-4B8C-83A1-F6EECF244321}">
                <p14:modId xmlns:p14="http://schemas.microsoft.com/office/powerpoint/2010/main" val="3565887731"/>
              </p:ext>
            </p:extLst>
          </p:nvPr>
        </p:nvGraphicFramePr>
        <p:xfrm>
          <a:off x="4723448" y="977775"/>
          <a:ext cx="4221957" cy="4146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87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Yield-on-Assets Falling to Record Lows in 2020</a:t>
            </a:r>
          </a:p>
        </p:txBody>
      </p:sp>
      <p:sp>
        <p:nvSpPr>
          <p:cNvPr id="3" name="Content Placeholder 2"/>
          <p:cNvSpPr>
            <a:spLocks noGrp="1"/>
          </p:cNvSpPr>
          <p:nvPr>
            <p:ph sz="half" idx="1"/>
          </p:nvPr>
        </p:nvSpPr>
        <p:spPr>
          <a:xfrm>
            <a:off x="163277" y="5359651"/>
            <a:ext cx="8801351" cy="935640"/>
          </a:xfrm>
          <a:solidFill>
            <a:schemeClr val="tx1">
              <a:lumMod val="10000"/>
              <a:lumOff val="90000"/>
            </a:schemeClr>
          </a:solidFill>
          <a:ln w="19050">
            <a:solidFill>
              <a:schemeClr val="tx1"/>
            </a:solidFill>
          </a:ln>
        </p:spPr>
        <p:txBody>
          <a:bodyPr/>
          <a:lstStyle/>
          <a:p>
            <a:pPr>
              <a:defRPr/>
            </a:pPr>
            <a:r>
              <a:rPr lang="en-US" altLang="en-US" sz="1100" dirty="0"/>
              <a:t>Expect yield-on-asset ratios  to fall 64 basis points to a record low of 3.20% in 2021 due to record low interest rates and slow loan growth.</a:t>
            </a:r>
          </a:p>
          <a:p>
            <a:pPr>
              <a:defRPr/>
            </a:pPr>
            <a:r>
              <a:rPr lang="en-US" altLang="en-US" sz="1100" dirty="0"/>
              <a:t>Credit union loan growth of 6% in 2020 will shift assets toward low yielding investments and away from higher yielding auto and mortgage loans (mix effect).  This will push credit union assets yields to 3.40% in 2020. The COVID-19 recession will keep the 10-year Treasury note interest rate around 1%.  The Fed will keep the fed funds interest rate at 0.10% during 2020 and 2021 lowering the yields on short-term credit union investments (rate effect). </a:t>
            </a:r>
            <a:endParaRPr lang="en-US" sz="1100" dirty="0">
              <a:cs typeface="Times New Roman" panose="02020603050405020304" pitchFamily="18" charset="0"/>
            </a:endParaRPr>
          </a:p>
        </p:txBody>
      </p:sp>
      <p:graphicFrame>
        <p:nvGraphicFramePr>
          <p:cNvPr id="8" name="Object 1">
            <a:extLst>
              <a:ext uri="{FF2B5EF4-FFF2-40B4-BE49-F238E27FC236}">
                <a16:creationId xmlns:a16="http://schemas.microsoft.com/office/drawing/2014/main" xmlns="" id="{90F2F93E-83D1-4D1C-BF9A-A9B3FDA82C5B}"/>
              </a:ext>
            </a:extLst>
          </p:cNvPr>
          <p:cNvGraphicFramePr>
            <a:graphicFrameLocks noChangeAspect="1"/>
          </p:cNvGraphicFramePr>
          <p:nvPr>
            <p:extLst>
              <p:ext uri="{D42A27DB-BD31-4B8C-83A1-F6EECF244321}">
                <p14:modId xmlns:p14="http://schemas.microsoft.com/office/powerpoint/2010/main" val="877232814"/>
              </p:ext>
            </p:extLst>
          </p:nvPr>
        </p:nvGraphicFramePr>
        <p:xfrm>
          <a:off x="161609" y="986827"/>
          <a:ext cx="4364672" cy="4273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2">
            <a:extLst>
              <a:ext uri="{FF2B5EF4-FFF2-40B4-BE49-F238E27FC236}">
                <a16:creationId xmlns:a16="http://schemas.microsoft.com/office/drawing/2014/main" xmlns="" id="{7BDB4044-57CE-4FD4-8E54-9DFF5C732A68}"/>
              </a:ext>
            </a:extLst>
          </p:cNvPr>
          <p:cNvGraphicFramePr>
            <a:graphicFrameLocks noChangeAspect="1"/>
          </p:cNvGraphicFramePr>
          <p:nvPr>
            <p:extLst>
              <p:ext uri="{D42A27DB-BD31-4B8C-83A1-F6EECF244321}">
                <p14:modId xmlns:p14="http://schemas.microsoft.com/office/powerpoint/2010/main" val="1068741995"/>
              </p:ext>
            </p:extLst>
          </p:nvPr>
        </p:nvGraphicFramePr>
        <p:xfrm>
          <a:off x="4617722" y="986828"/>
          <a:ext cx="4328160" cy="42739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62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Cost of Funds will Decline as Market Rates Fall</a:t>
            </a:r>
          </a:p>
        </p:txBody>
      </p:sp>
      <p:sp>
        <p:nvSpPr>
          <p:cNvPr id="3" name="Content Placeholder 2"/>
          <p:cNvSpPr>
            <a:spLocks noGrp="1"/>
          </p:cNvSpPr>
          <p:nvPr>
            <p:ph sz="half" idx="1"/>
          </p:nvPr>
        </p:nvSpPr>
        <p:spPr>
          <a:xfrm>
            <a:off x="152644" y="5196689"/>
            <a:ext cx="8838711" cy="1098602"/>
          </a:xfrm>
          <a:solidFill>
            <a:schemeClr val="tx1">
              <a:lumMod val="10000"/>
              <a:lumOff val="90000"/>
            </a:schemeClr>
          </a:solidFill>
          <a:ln w="19050">
            <a:solidFill>
              <a:schemeClr val="tx1"/>
            </a:solidFill>
          </a:ln>
        </p:spPr>
        <p:txBody>
          <a:bodyPr/>
          <a:lstStyle/>
          <a:p>
            <a:pPr>
              <a:spcBef>
                <a:spcPct val="0"/>
              </a:spcBef>
              <a:buClrTx/>
              <a:defRPr/>
            </a:pPr>
            <a:r>
              <a:rPr lang="en-US" altLang="en-US" sz="1100" dirty="0"/>
              <a:t>Falling short-term interest rates in 2020 will decrease credit union cost of funds to a record low of 0.50%.  Surplus credit union liquidity will cause credit union deposit interest rates to fall quickly as market interest rates decrease.  With certificate of deposits making up only 22% of total credit union savings balances today, down from 34% in 2007, falling market interest rates today will reduce cost of funds sooner than it did during the last falling interest rate cycle of 2008.   Low market interest rates will encourage members to shift funds out of term certificate of deposits and into cheaper core deposits (share drafts, regular shares and MMDA), creating a </a:t>
            </a:r>
            <a:r>
              <a:rPr lang="en-US" altLang="en-US" sz="1100" b="1" dirty="0"/>
              <a:t>liability mix effect </a:t>
            </a:r>
            <a:r>
              <a:rPr lang="en-US" altLang="en-US" sz="1100" dirty="0"/>
              <a:t>which will also push down cost of funds. </a:t>
            </a:r>
          </a:p>
        </p:txBody>
      </p:sp>
      <p:graphicFrame>
        <p:nvGraphicFramePr>
          <p:cNvPr id="6" name="Object 2">
            <a:extLst>
              <a:ext uri="{FF2B5EF4-FFF2-40B4-BE49-F238E27FC236}">
                <a16:creationId xmlns:a16="http://schemas.microsoft.com/office/drawing/2014/main" xmlns="" id="{96E00A19-7694-4A45-9AAD-4FC522BDBDCC}"/>
              </a:ext>
            </a:extLst>
          </p:cNvPr>
          <p:cNvGraphicFramePr>
            <a:graphicFrameLocks noChangeAspect="1"/>
          </p:cNvGraphicFramePr>
          <p:nvPr>
            <p:extLst>
              <p:ext uri="{D42A27DB-BD31-4B8C-83A1-F6EECF244321}">
                <p14:modId xmlns:p14="http://schemas.microsoft.com/office/powerpoint/2010/main" val="1590839834"/>
              </p:ext>
            </p:extLst>
          </p:nvPr>
        </p:nvGraphicFramePr>
        <p:xfrm>
          <a:off x="148856" y="963983"/>
          <a:ext cx="4377424" cy="4160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
            <a:extLst>
              <a:ext uri="{FF2B5EF4-FFF2-40B4-BE49-F238E27FC236}">
                <a16:creationId xmlns:a16="http://schemas.microsoft.com/office/drawing/2014/main" xmlns="" id="{A8CD32F1-A263-4316-9E30-B62D8B0FB583}"/>
              </a:ext>
            </a:extLst>
          </p:cNvPr>
          <p:cNvGraphicFramePr>
            <a:graphicFrameLocks noChangeAspect="1"/>
          </p:cNvGraphicFramePr>
          <p:nvPr>
            <p:extLst>
              <p:ext uri="{D42A27DB-BD31-4B8C-83A1-F6EECF244321}">
                <p14:modId xmlns:p14="http://schemas.microsoft.com/office/powerpoint/2010/main" val="1132801676"/>
              </p:ext>
            </p:extLst>
          </p:nvPr>
        </p:nvGraphicFramePr>
        <p:xfrm>
          <a:off x="4617722" y="995882"/>
          <a:ext cx="4377422" cy="4129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5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Recession in 2020, around -2.2%</a:t>
            </a:r>
          </a:p>
        </p:txBody>
      </p:sp>
      <p:graphicFrame>
        <p:nvGraphicFramePr>
          <p:cNvPr id="6" name="Object 2">
            <a:extLst>
              <a:ext uri="{FF2B5EF4-FFF2-40B4-BE49-F238E27FC236}">
                <a16:creationId xmlns:a16="http://schemas.microsoft.com/office/drawing/2014/main" xmlns="" id="{2C90187A-CBA5-472C-B26D-421C063BFA19}"/>
              </a:ext>
            </a:extLst>
          </p:cNvPr>
          <p:cNvGraphicFramePr>
            <a:graphicFrameLocks noGrp="1" noChangeAspect="1"/>
          </p:cNvGraphicFramePr>
          <p:nvPr>
            <p:extLst>
              <p:ext uri="{D42A27DB-BD31-4B8C-83A1-F6EECF244321}">
                <p14:modId xmlns:p14="http://schemas.microsoft.com/office/powerpoint/2010/main" val="1370739474"/>
              </p:ext>
            </p:extLst>
          </p:nvPr>
        </p:nvGraphicFramePr>
        <p:xfrm>
          <a:off x="167164" y="995881"/>
          <a:ext cx="4385786" cy="5115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4">
            <a:extLst>
              <a:ext uri="{FF2B5EF4-FFF2-40B4-BE49-F238E27FC236}">
                <a16:creationId xmlns:a16="http://schemas.microsoft.com/office/drawing/2014/main" xmlns="" id="{39B8925E-CDBA-444A-AE46-131695E3369C}"/>
              </a:ext>
            </a:extLst>
          </p:cNvPr>
          <p:cNvGraphicFramePr>
            <a:graphicFrameLocks noChangeAspect="1"/>
          </p:cNvGraphicFramePr>
          <p:nvPr>
            <p:extLst>
              <p:ext uri="{D42A27DB-BD31-4B8C-83A1-F6EECF244321}">
                <p14:modId xmlns:p14="http://schemas.microsoft.com/office/powerpoint/2010/main" val="3228578667"/>
              </p:ext>
            </p:extLst>
          </p:nvPr>
        </p:nvGraphicFramePr>
        <p:xfrm>
          <a:off x="4610101" y="995881"/>
          <a:ext cx="4441032" cy="5115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15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3"/>
            <a:ext cx="8838711" cy="492443"/>
          </a:xfrm>
        </p:spPr>
        <p:txBody>
          <a:bodyPr/>
          <a:lstStyle/>
          <a:p>
            <a:pPr algn="ctr"/>
            <a:r>
              <a:rPr lang="en-US" dirty="0"/>
              <a:t>Net Interest Margins will Fall to Record Lows in 2021</a:t>
            </a:r>
          </a:p>
        </p:txBody>
      </p:sp>
      <p:sp>
        <p:nvSpPr>
          <p:cNvPr id="3" name="Content Placeholder 2"/>
          <p:cNvSpPr>
            <a:spLocks noGrp="1"/>
          </p:cNvSpPr>
          <p:nvPr>
            <p:ph sz="half" idx="1"/>
          </p:nvPr>
        </p:nvSpPr>
        <p:spPr>
          <a:xfrm>
            <a:off x="161608" y="5042780"/>
            <a:ext cx="8780373" cy="1249378"/>
          </a:xfrm>
          <a:solidFill>
            <a:schemeClr val="tx1">
              <a:lumMod val="10000"/>
              <a:lumOff val="90000"/>
            </a:schemeClr>
          </a:solidFill>
          <a:ln w="19050">
            <a:solidFill>
              <a:schemeClr val="tx1"/>
            </a:solidFill>
          </a:ln>
        </p:spPr>
        <p:txBody>
          <a:bodyPr/>
          <a:lstStyle/>
          <a:p>
            <a:pPr>
              <a:spcBef>
                <a:spcPct val="0"/>
              </a:spcBef>
              <a:buClrTx/>
              <a:defRPr/>
            </a:pPr>
            <a:r>
              <a:rPr lang="en-US" altLang="en-US" sz="1100" dirty="0">
                <a:cs typeface="Times New Roman" pitchFamily="18" charset="0"/>
              </a:rPr>
              <a:t>Net interest margins will decrease to record lows in 2021 as asset yields fall faster than cost of funds. Credit union net interest margins reached the lowest in history in 2013 due to historically low interest rates and excess liquidity. This will occur again in 2021 with net interest margins falling to 2.70%. </a:t>
            </a:r>
          </a:p>
          <a:p>
            <a:pPr>
              <a:spcBef>
                <a:spcPct val="0"/>
              </a:spcBef>
              <a:buClrTx/>
              <a:defRPr/>
            </a:pPr>
            <a:r>
              <a:rPr lang="en-US" altLang="en-US" sz="1100" dirty="0">
                <a:cs typeface="Times New Roman" pitchFamily="18" charset="0"/>
              </a:rPr>
              <a:t>Deregulation over the last 30 years has increased competition in the financial services arena, resulting in lower net interest margins. For an individual CU, margins will also be determined by local market demographics: population growth, median household income, local industry, age trends.  Tight margin are forcing CUs to increase the array of financial products and services offered while at the same time boosting efficiency and productivity. </a:t>
            </a:r>
          </a:p>
        </p:txBody>
      </p:sp>
      <p:graphicFrame>
        <p:nvGraphicFramePr>
          <p:cNvPr id="8" name="Object 1">
            <a:extLst>
              <a:ext uri="{FF2B5EF4-FFF2-40B4-BE49-F238E27FC236}">
                <a16:creationId xmlns:a16="http://schemas.microsoft.com/office/drawing/2014/main" xmlns="" id="{3B8B373E-67B5-4FE7-901D-3742ABB55596}"/>
              </a:ext>
            </a:extLst>
          </p:cNvPr>
          <p:cNvGraphicFramePr>
            <a:graphicFrameLocks noChangeAspect="1"/>
          </p:cNvGraphicFramePr>
          <p:nvPr>
            <p:extLst>
              <p:ext uri="{D42A27DB-BD31-4B8C-83A1-F6EECF244321}">
                <p14:modId xmlns:p14="http://schemas.microsoft.com/office/powerpoint/2010/main" val="2371375320"/>
              </p:ext>
            </p:extLst>
          </p:nvPr>
        </p:nvGraphicFramePr>
        <p:xfrm>
          <a:off x="161608" y="950775"/>
          <a:ext cx="4364672" cy="4028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2">
            <a:extLst>
              <a:ext uri="{FF2B5EF4-FFF2-40B4-BE49-F238E27FC236}">
                <a16:creationId xmlns:a16="http://schemas.microsoft.com/office/drawing/2014/main" xmlns="" id="{496F2959-E8F7-4744-BDF4-AB6EA41BBF55}"/>
              </a:ext>
            </a:extLst>
          </p:cNvPr>
          <p:cNvGraphicFramePr>
            <a:graphicFrameLocks noChangeAspect="1"/>
          </p:cNvGraphicFramePr>
          <p:nvPr>
            <p:extLst>
              <p:ext uri="{D42A27DB-BD31-4B8C-83A1-F6EECF244321}">
                <p14:modId xmlns:p14="http://schemas.microsoft.com/office/powerpoint/2010/main" val="847567417"/>
              </p:ext>
            </p:extLst>
          </p:nvPr>
        </p:nvGraphicFramePr>
        <p:xfrm>
          <a:off x="4617722" y="950775"/>
          <a:ext cx="4328160" cy="4028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18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Operating Expense Ratios</a:t>
            </a:r>
          </a:p>
        </p:txBody>
      </p:sp>
      <p:sp>
        <p:nvSpPr>
          <p:cNvPr id="3" name="Content Placeholder 2"/>
          <p:cNvSpPr>
            <a:spLocks noGrp="1"/>
          </p:cNvSpPr>
          <p:nvPr>
            <p:ph sz="half" idx="1"/>
          </p:nvPr>
        </p:nvSpPr>
        <p:spPr>
          <a:xfrm>
            <a:off x="152642" y="5640309"/>
            <a:ext cx="8838711" cy="601894"/>
          </a:xfrm>
          <a:solidFill>
            <a:schemeClr val="tx1">
              <a:lumMod val="10000"/>
              <a:lumOff val="90000"/>
            </a:schemeClr>
          </a:solidFill>
          <a:ln w="19050">
            <a:solidFill>
              <a:schemeClr val="tx1"/>
            </a:solidFill>
          </a:ln>
        </p:spPr>
        <p:txBody>
          <a:bodyPr/>
          <a:lstStyle/>
          <a:p>
            <a:pPr>
              <a:defRPr/>
            </a:pPr>
            <a:r>
              <a:rPr lang="en-US" sz="1100" dirty="0">
                <a:cs typeface="Times New Roman" panose="02020603050405020304" pitchFamily="18" charset="0"/>
              </a:rPr>
              <a:t>Operating expense ratios will decline over the next 2 years as the growth rate in assets exceed that of operating expenses. Credit unions will reduce new hiring and pull back on expense growth. Lower consumer loan processing costs due to decline in consumer lending. Decreased credit and debit card costs consistent with lower transaction costs.</a:t>
            </a:r>
          </a:p>
        </p:txBody>
      </p:sp>
      <p:graphicFrame>
        <p:nvGraphicFramePr>
          <p:cNvPr id="6" name="Object 1">
            <a:extLst>
              <a:ext uri="{FF2B5EF4-FFF2-40B4-BE49-F238E27FC236}">
                <a16:creationId xmlns:a16="http://schemas.microsoft.com/office/drawing/2014/main" xmlns="" id="{D052D506-5A98-4286-B6CF-1638DE1D263C}"/>
              </a:ext>
            </a:extLst>
          </p:cNvPr>
          <p:cNvGraphicFramePr>
            <a:graphicFrameLocks noChangeAspect="1"/>
          </p:cNvGraphicFramePr>
          <p:nvPr>
            <p:extLst>
              <p:ext uri="{D42A27DB-BD31-4B8C-83A1-F6EECF244321}">
                <p14:modId xmlns:p14="http://schemas.microsoft.com/office/powerpoint/2010/main" val="3857927849"/>
              </p:ext>
            </p:extLst>
          </p:nvPr>
        </p:nvGraphicFramePr>
        <p:xfrm>
          <a:off x="153670" y="1004935"/>
          <a:ext cx="4372610" cy="4535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2">
            <a:extLst>
              <a:ext uri="{FF2B5EF4-FFF2-40B4-BE49-F238E27FC236}">
                <a16:creationId xmlns:a16="http://schemas.microsoft.com/office/drawing/2014/main" xmlns="" id="{A2454655-034B-44E0-A98F-A029E24E5684}"/>
              </a:ext>
            </a:extLst>
          </p:cNvPr>
          <p:cNvGraphicFramePr>
            <a:graphicFrameLocks noChangeAspect="1"/>
          </p:cNvGraphicFramePr>
          <p:nvPr>
            <p:extLst>
              <p:ext uri="{D42A27DB-BD31-4B8C-83A1-F6EECF244321}">
                <p14:modId xmlns:p14="http://schemas.microsoft.com/office/powerpoint/2010/main" val="3756073694"/>
              </p:ext>
            </p:extLst>
          </p:nvPr>
        </p:nvGraphicFramePr>
        <p:xfrm>
          <a:off x="4617722" y="1004935"/>
          <a:ext cx="4354828" cy="45357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13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Fee Income Ratios</a:t>
            </a:r>
          </a:p>
        </p:txBody>
      </p:sp>
      <p:sp>
        <p:nvSpPr>
          <p:cNvPr id="3" name="Content Placeholder 2"/>
          <p:cNvSpPr>
            <a:spLocks noGrp="1"/>
          </p:cNvSpPr>
          <p:nvPr>
            <p:ph sz="half" idx="1"/>
          </p:nvPr>
        </p:nvSpPr>
        <p:spPr>
          <a:xfrm>
            <a:off x="152642" y="5453348"/>
            <a:ext cx="8838711" cy="771181"/>
          </a:xfrm>
          <a:solidFill>
            <a:schemeClr val="tx1">
              <a:lumMod val="10000"/>
              <a:lumOff val="90000"/>
            </a:schemeClr>
          </a:solidFill>
          <a:ln w="19050">
            <a:solidFill>
              <a:schemeClr val="tx1"/>
            </a:solidFill>
          </a:ln>
        </p:spPr>
        <p:txBody>
          <a:bodyPr/>
          <a:lstStyle/>
          <a:p>
            <a:pPr>
              <a:spcBef>
                <a:spcPct val="0"/>
              </a:spcBef>
              <a:buClrTx/>
              <a:defRPr/>
            </a:pPr>
            <a:r>
              <a:rPr lang="en-US" altLang="en-US" sz="1100" dirty="0">
                <a:cs typeface="Times New Roman" panose="02020603050405020304" pitchFamily="18" charset="0"/>
              </a:rPr>
              <a:t>Fee income as a percent of average assets will continue its 12 year decline.  The economic recession, however, may increase some penalty fee income.  But web and mobile banking is providing members easier access to account balance information which reduces penalty fees. Fees from checking accounts serves as the single largest source of credit unions’ fee income.  The average percentage of fee income derived from nonsufficient funds (NSF), overdraft, and courtesy pay fell to 34% recently.</a:t>
            </a:r>
            <a:r>
              <a:rPr lang="en-US" sz="1100" dirty="0">
                <a:cs typeface="Times New Roman" panose="02020603050405020304" pitchFamily="18" charset="0"/>
              </a:rPr>
              <a:t> </a:t>
            </a:r>
          </a:p>
        </p:txBody>
      </p:sp>
      <p:graphicFrame>
        <p:nvGraphicFramePr>
          <p:cNvPr id="8" name="Object 1">
            <a:extLst>
              <a:ext uri="{FF2B5EF4-FFF2-40B4-BE49-F238E27FC236}">
                <a16:creationId xmlns:a16="http://schemas.microsoft.com/office/drawing/2014/main" xmlns="" id="{42964B49-0137-4F6B-94D7-92640E60623B}"/>
              </a:ext>
            </a:extLst>
          </p:cNvPr>
          <p:cNvGraphicFramePr>
            <a:graphicFrameLocks noChangeAspect="1"/>
          </p:cNvGraphicFramePr>
          <p:nvPr>
            <p:extLst>
              <p:ext uri="{D42A27DB-BD31-4B8C-83A1-F6EECF244321}">
                <p14:modId xmlns:p14="http://schemas.microsoft.com/office/powerpoint/2010/main" val="2886909701"/>
              </p:ext>
            </p:extLst>
          </p:nvPr>
        </p:nvGraphicFramePr>
        <p:xfrm>
          <a:off x="136593" y="921013"/>
          <a:ext cx="4451350" cy="445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2">
            <a:extLst>
              <a:ext uri="{FF2B5EF4-FFF2-40B4-BE49-F238E27FC236}">
                <a16:creationId xmlns:a16="http://schemas.microsoft.com/office/drawing/2014/main" xmlns="" id="{2F1DCFF5-891C-4258-9401-33404EE78ACE}"/>
              </a:ext>
            </a:extLst>
          </p:cNvPr>
          <p:cNvGraphicFramePr>
            <a:graphicFrameLocks noChangeAspect="1"/>
          </p:cNvGraphicFramePr>
          <p:nvPr>
            <p:extLst>
              <p:ext uri="{D42A27DB-BD31-4B8C-83A1-F6EECF244321}">
                <p14:modId xmlns:p14="http://schemas.microsoft.com/office/powerpoint/2010/main" val="4193949117"/>
              </p:ext>
            </p:extLst>
          </p:nvPr>
        </p:nvGraphicFramePr>
        <p:xfrm>
          <a:off x="4665220" y="924559"/>
          <a:ext cx="4312525" cy="4454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5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“Other Income” Ratios</a:t>
            </a:r>
          </a:p>
        </p:txBody>
      </p:sp>
      <p:sp>
        <p:nvSpPr>
          <p:cNvPr id="3" name="Content Placeholder 2"/>
          <p:cNvSpPr>
            <a:spLocks noGrp="1"/>
          </p:cNvSpPr>
          <p:nvPr>
            <p:ph sz="half" idx="1"/>
          </p:nvPr>
        </p:nvSpPr>
        <p:spPr>
          <a:xfrm>
            <a:off x="83128" y="5265078"/>
            <a:ext cx="8977746" cy="964468"/>
          </a:xfrm>
          <a:solidFill>
            <a:schemeClr val="tx1">
              <a:lumMod val="10000"/>
              <a:lumOff val="90000"/>
            </a:schemeClr>
          </a:solidFill>
          <a:ln w="19050">
            <a:solidFill>
              <a:schemeClr val="tx1"/>
            </a:solidFill>
          </a:ln>
        </p:spPr>
        <p:txBody>
          <a:bodyPr/>
          <a:lstStyle/>
          <a:p>
            <a:pPr>
              <a:spcBef>
                <a:spcPct val="0"/>
              </a:spcBef>
              <a:buClrTx/>
              <a:defRPr/>
            </a:pPr>
            <a:r>
              <a:rPr lang="en-US" altLang="en-US" sz="1100" b="1" i="1" u="sng" dirty="0"/>
              <a:t>Interchange income</a:t>
            </a:r>
            <a:r>
              <a:rPr lang="en-US" altLang="en-US" sz="1100" dirty="0"/>
              <a:t> will decline in 2020 as the number of debit card and credit card swipes fall 30-40% due to the stay-at-home orders and therefore a big drop in consumer spending. The mortgage refinance boom, however will boost </a:t>
            </a:r>
            <a:r>
              <a:rPr lang="en-US" altLang="en-US" sz="1100" b="1" dirty="0"/>
              <a:t>loan origination fees</a:t>
            </a:r>
            <a:r>
              <a:rPr lang="en-US" altLang="en-US" sz="1100" dirty="0"/>
              <a:t> and </a:t>
            </a:r>
            <a:r>
              <a:rPr lang="en-US" altLang="en-US" sz="1100" b="1" dirty="0"/>
              <a:t>“gains on sale” </a:t>
            </a:r>
            <a:r>
              <a:rPr lang="en-US" altLang="en-US" sz="1100" dirty="0"/>
              <a:t>of mortgages during the first half of 2020, therefore offsetting some of the loss in interchange income. </a:t>
            </a:r>
          </a:p>
          <a:p>
            <a:pPr>
              <a:spcBef>
                <a:spcPct val="0"/>
              </a:spcBef>
              <a:buClrTx/>
              <a:defRPr/>
            </a:pPr>
            <a:r>
              <a:rPr lang="en-US" altLang="en-US" sz="1100" dirty="0"/>
              <a:t>The </a:t>
            </a:r>
            <a:r>
              <a:rPr lang="en-US" altLang="en-US" sz="1100" b="1" i="1" u="sng" dirty="0"/>
              <a:t>interchange fee cap rule </a:t>
            </a:r>
            <a:r>
              <a:rPr lang="en-US" altLang="en-US" sz="1100" dirty="0"/>
              <a:t> (October 1, 2011) capped the maximum fee charged per debit card transaction to 21 cents (plus an additional 2-3 cents for fraud prevention) for institutions greater than $10 billion.</a:t>
            </a:r>
          </a:p>
        </p:txBody>
      </p:sp>
      <p:graphicFrame>
        <p:nvGraphicFramePr>
          <p:cNvPr id="6" name="Object 2">
            <a:extLst>
              <a:ext uri="{FF2B5EF4-FFF2-40B4-BE49-F238E27FC236}">
                <a16:creationId xmlns:a16="http://schemas.microsoft.com/office/drawing/2014/main" xmlns="" id="{767B7824-4BA2-4B71-A452-30E123FC9864}"/>
              </a:ext>
            </a:extLst>
          </p:cNvPr>
          <p:cNvGraphicFramePr>
            <a:graphicFrameLocks noChangeAspect="1"/>
          </p:cNvGraphicFramePr>
          <p:nvPr>
            <p:extLst>
              <p:ext uri="{D42A27DB-BD31-4B8C-83A1-F6EECF244321}">
                <p14:modId xmlns:p14="http://schemas.microsoft.com/office/powerpoint/2010/main" val="3754562859"/>
              </p:ext>
            </p:extLst>
          </p:nvPr>
        </p:nvGraphicFramePr>
        <p:xfrm>
          <a:off x="81481" y="887353"/>
          <a:ext cx="4536238" cy="4290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
            <a:extLst>
              <a:ext uri="{FF2B5EF4-FFF2-40B4-BE49-F238E27FC236}">
                <a16:creationId xmlns:a16="http://schemas.microsoft.com/office/drawing/2014/main" xmlns="" id="{722B5E00-F08D-413D-857B-B7A384D9A406}"/>
              </a:ext>
            </a:extLst>
          </p:cNvPr>
          <p:cNvGraphicFramePr>
            <a:graphicFrameLocks noChangeAspect="1"/>
          </p:cNvGraphicFramePr>
          <p:nvPr>
            <p:extLst>
              <p:ext uri="{D42A27DB-BD31-4B8C-83A1-F6EECF244321}">
                <p14:modId xmlns:p14="http://schemas.microsoft.com/office/powerpoint/2010/main" val="2069856406"/>
              </p:ext>
            </p:extLst>
          </p:nvPr>
        </p:nvGraphicFramePr>
        <p:xfrm>
          <a:off x="4667003" y="892367"/>
          <a:ext cx="4395515" cy="4285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09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Rising Provisions for Loan Loss Ratios</a:t>
            </a:r>
          </a:p>
        </p:txBody>
      </p:sp>
      <p:sp>
        <p:nvSpPr>
          <p:cNvPr id="3" name="Content Placeholder 2"/>
          <p:cNvSpPr>
            <a:spLocks noGrp="1"/>
          </p:cNvSpPr>
          <p:nvPr>
            <p:ph sz="half" idx="1"/>
          </p:nvPr>
        </p:nvSpPr>
        <p:spPr>
          <a:xfrm>
            <a:off x="152642" y="5574534"/>
            <a:ext cx="8838711" cy="655011"/>
          </a:xfrm>
          <a:solidFill>
            <a:schemeClr val="tx1">
              <a:lumMod val="10000"/>
              <a:lumOff val="90000"/>
            </a:schemeClr>
          </a:solidFill>
          <a:ln w="19050">
            <a:solidFill>
              <a:schemeClr val="tx1"/>
            </a:solidFill>
          </a:ln>
        </p:spPr>
        <p:txBody>
          <a:bodyPr/>
          <a:lstStyle/>
          <a:p>
            <a:pPr>
              <a:spcBef>
                <a:spcPct val="0"/>
              </a:spcBef>
              <a:buClrTx/>
              <a:defRPr/>
            </a:pPr>
            <a:r>
              <a:rPr lang="en-US" altLang="en-US" sz="1100" dirty="0"/>
              <a:t>Provision for loan loss ratios will increase in 2020 due to rising loan delinquency and loan </a:t>
            </a:r>
            <a:r>
              <a:rPr lang="en-US" altLang="en-US" sz="1100" dirty="0" err="1"/>
              <a:t>chargeoffs</a:t>
            </a:r>
            <a:r>
              <a:rPr lang="en-US" altLang="en-US" sz="1100" dirty="0"/>
              <a:t>.  Rising loan net charge-offs ratios (1.1%), a weaker labor market, and falling home prices will double loan loss provisions to 0.75% of average assets. This will be significantly above the historical average of 0.35%-0.45%.  This will have a  significant negative impact on earnings.</a:t>
            </a:r>
          </a:p>
        </p:txBody>
      </p:sp>
      <p:graphicFrame>
        <p:nvGraphicFramePr>
          <p:cNvPr id="8" name="Object 1">
            <a:extLst>
              <a:ext uri="{FF2B5EF4-FFF2-40B4-BE49-F238E27FC236}">
                <a16:creationId xmlns:a16="http://schemas.microsoft.com/office/drawing/2014/main" xmlns="" id="{DD54B87B-A9CD-4955-8B37-CFDDA6BC16C2}"/>
              </a:ext>
            </a:extLst>
          </p:cNvPr>
          <p:cNvGraphicFramePr>
            <a:graphicFrameLocks noChangeAspect="1"/>
          </p:cNvGraphicFramePr>
          <p:nvPr>
            <p:extLst>
              <p:ext uri="{D42A27DB-BD31-4B8C-83A1-F6EECF244321}">
                <p14:modId xmlns:p14="http://schemas.microsoft.com/office/powerpoint/2010/main" val="4243146189"/>
              </p:ext>
            </p:extLst>
          </p:nvPr>
        </p:nvGraphicFramePr>
        <p:xfrm>
          <a:off x="153670" y="969484"/>
          <a:ext cx="4372610" cy="4461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2">
            <a:extLst>
              <a:ext uri="{FF2B5EF4-FFF2-40B4-BE49-F238E27FC236}">
                <a16:creationId xmlns:a16="http://schemas.microsoft.com/office/drawing/2014/main" xmlns="" id="{D1EA36D7-97E4-48CA-BD74-2638FBC59E99}"/>
              </a:ext>
            </a:extLst>
          </p:cNvPr>
          <p:cNvGraphicFramePr>
            <a:graphicFrameLocks noChangeAspect="1"/>
          </p:cNvGraphicFramePr>
          <p:nvPr>
            <p:extLst>
              <p:ext uri="{D42A27DB-BD31-4B8C-83A1-F6EECF244321}">
                <p14:modId xmlns:p14="http://schemas.microsoft.com/office/powerpoint/2010/main" val="596007944"/>
              </p:ext>
            </p:extLst>
          </p:nvPr>
        </p:nvGraphicFramePr>
        <p:xfrm>
          <a:off x="4617721" y="969484"/>
          <a:ext cx="4328160" cy="446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18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Return-on-Asset Ratios</a:t>
            </a:r>
          </a:p>
        </p:txBody>
      </p:sp>
      <p:sp>
        <p:nvSpPr>
          <p:cNvPr id="3" name="Content Placeholder 2"/>
          <p:cNvSpPr>
            <a:spLocks noGrp="1"/>
          </p:cNvSpPr>
          <p:nvPr>
            <p:ph sz="half" idx="1"/>
          </p:nvPr>
        </p:nvSpPr>
        <p:spPr>
          <a:xfrm>
            <a:off x="152642" y="5277080"/>
            <a:ext cx="8848854" cy="952466"/>
          </a:xfrm>
          <a:solidFill>
            <a:schemeClr val="tx1">
              <a:lumMod val="10000"/>
              <a:lumOff val="90000"/>
            </a:schemeClr>
          </a:solidFill>
          <a:ln w="19050">
            <a:solidFill>
              <a:schemeClr val="tx1"/>
            </a:solidFill>
          </a:ln>
        </p:spPr>
        <p:txBody>
          <a:bodyPr/>
          <a:lstStyle/>
          <a:p>
            <a:pPr>
              <a:defRPr/>
            </a:pPr>
            <a:r>
              <a:rPr lang="en-US" sz="1100" dirty="0">
                <a:cs typeface="Times New Roman" panose="02020603050405020304" pitchFamily="18" charset="0"/>
              </a:rPr>
              <a:t>Credit union return-on-asset ratio will fall by 43 basis points in 2020.  Falling asset yields – due to slower loan growth and lower market interest rates - will outpace lower funding costs. This will decrease net interest margins. Rising loan charge-offs will also increase provision for loan loss expense.</a:t>
            </a:r>
          </a:p>
          <a:p>
            <a:pPr>
              <a:defRPr/>
            </a:pPr>
            <a:r>
              <a:rPr lang="en-US" sz="1100" dirty="0">
                <a:cs typeface="Times New Roman" panose="02020603050405020304" pitchFamily="18" charset="0"/>
              </a:rPr>
              <a:t>The disparity between large and small credit unions return-on-asset ratios remained large in Q1  2020. Credit unions with assets exceeding $1 billion reported ROA ratios of 0.57%, roughly twice that reported by credit unions with assets less than $20 million.  </a:t>
            </a:r>
          </a:p>
        </p:txBody>
      </p:sp>
      <p:graphicFrame>
        <p:nvGraphicFramePr>
          <p:cNvPr id="6" name="Object 1">
            <a:extLst>
              <a:ext uri="{FF2B5EF4-FFF2-40B4-BE49-F238E27FC236}">
                <a16:creationId xmlns:a16="http://schemas.microsoft.com/office/drawing/2014/main" xmlns="" id="{86CE8C23-2D51-4392-8A7E-A26B9E67FBE2}"/>
              </a:ext>
            </a:extLst>
          </p:cNvPr>
          <p:cNvGraphicFramePr>
            <a:graphicFrameLocks noChangeAspect="1"/>
          </p:cNvGraphicFramePr>
          <p:nvPr>
            <p:extLst>
              <p:ext uri="{D42A27DB-BD31-4B8C-83A1-F6EECF244321}">
                <p14:modId xmlns:p14="http://schemas.microsoft.com/office/powerpoint/2010/main" val="2550146873"/>
              </p:ext>
            </p:extLst>
          </p:nvPr>
        </p:nvGraphicFramePr>
        <p:xfrm>
          <a:off x="152642" y="1002535"/>
          <a:ext cx="4373638" cy="4173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2">
            <a:extLst>
              <a:ext uri="{FF2B5EF4-FFF2-40B4-BE49-F238E27FC236}">
                <a16:creationId xmlns:a16="http://schemas.microsoft.com/office/drawing/2014/main" xmlns="" id="{7344DCD9-54F7-41AD-B6CC-EF3389BC9551}"/>
              </a:ext>
            </a:extLst>
          </p:cNvPr>
          <p:cNvGraphicFramePr>
            <a:graphicFrameLocks noChangeAspect="1"/>
          </p:cNvGraphicFramePr>
          <p:nvPr>
            <p:extLst>
              <p:ext uri="{D42A27DB-BD31-4B8C-83A1-F6EECF244321}">
                <p14:modId xmlns:p14="http://schemas.microsoft.com/office/powerpoint/2010/main" val="1251355253"/>
              </p:ext>
            </p:extLst>
          </p:nvPr>
        </p:nvGraphicFramePr>
        <p:xfrm>
          <a:off x="4617720" y="1002535"/>
          <a:ext cx="4367848" cy="416437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xmlns="" id="{6160CC52-2C36-415F-BA06-B44FA2A1F503}"/>
              </a:ext>
            </a:extLst>
          </p:cNvPr>
          <p:cNvSpPr txBox="1"/>
          <p:nvPr/>
        </p:nvSpPr>
        <p:spPr>
          <a:xfrm>
            <a:off x="1934548" y="1555650"/>
            <a:ext cx="1774480" cy="553998"/>
          </a:xfrm>
          <a:prstGeom prst="rect">
            <a:avLst/>
          </a:prstGeom>
          <a:solidFill>
            <a:schemeClr val="bg1"/>
          </a:solidFill>
          <a:ln>
            <a:solidFill>
              <a:schemeClr val="tx1"/>
            </a:solidFill>
          </a:ln>
        </p:spPr>
        <p:txBody>
          <a:bodyPr wrap="square" rtlCol="0">
            <a:spAutoFit/>
          </a:bodyPr>
          <a:lstStyle/>
          <a:p>
            <a:r>
              <a:rPr lang="en-US" sz="600" b="1" dirty="0"/>
              <a:t>Corporate Stabilization Expense</a:t>
            </a:r>
          </a:p>
          <a:p>
            <a:r>
              <a:rPr lang="en-US" sz="600" dirty="0"/>
              <a:t>(basis points of average assets)</a:t>
            </a:r>
          </a:p>
          <a:p>
            <a:r>
              <a:rPr lang="en-US" sz="600" dirty="0"/>
              <a:t>2009 = 3 bps 	2010 = 11 bps</a:t>
            </a:r>
          </a:p>
          <a:p>
            <a:r>
              <a:rPr lang="en-US" sz="600" dirty="0"/>
              <a:t>2011 = 18 bps 	2012 = 7 bps</a:t>
            </a:r>
          </a:p>
          <a:p>
            <a:r>
              <a:rPr lang="en-US" sz="600" dirty="0"/>
              <a:t>2013 = 6 bps</a:t>
            </a:r>
          </a:p>
        </p:txBody>
      </p:sp>
    </p:spTree>
    <p:extLst>
      <p:ext uri="{BB962C8B-B14F-4D97-AF65-F5344CB8AC3E}">
        <p14:creationId xmlns:p14="http://schemas.microsoft.com/office/powerpoint/2010/main" val="167397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225118" y="104775"/>
            <a:ext cx="8099732" cy="776694"/>
          </a:xfrm>
        </p:spPr>
        <p:txBody>
          <a:bodyPr/>
          <a:lstStyle/>
          <a:p>
            <a:r>
              <a:rPr lang="en-US" dirty="0">
                <a:latin typeface="Rockwell"/>
              </a:rPr>
              <a:t>Top 12 CU Issues For 2021</a:t>
            </a:r>
            <a:endParaRPr lang="en-US" dirty="0"/>
          </a:p>
        </p:txBody>
      </p:sp>
      <p:sp>
        <p:nvSpPr>
          <p:cNvPr id="2" name="Text Placeholder 1">
            <a:extLst>
              <a:ext uri="{FF2B5EF4-FFF2-40B4-BE49-F238E27FC236}">
                <a16:creationId xmlns:a16="http://schemas.microsoft.com/office/drawing/2014/main" xmlns="" id="{77C1575A-F9C7-4172-B597-9D5D3ABD81D8}"/>
              </a:ext>
            </a:extLst>
          </p:cNvPr>
          <p:cNvSpPr>
            <a:spLocks noGrp="1"/>
          </p:cNvSpPr>
          <p:nvPr>
            <p:ph type="body" sz="quarter" idx="11"/>
          </p:nvPr>
        </p:nvSpPr>
        <p:spPr>
          <a:xfrm>
            <a:off x="142875" y="991958"/>
            <a:ext cx="8858250" cy="4875442"/>
          </a:xfrm>
          <a:solidFill>
            <a:schemeClr val="bg1"/>
          </a:solidFill>
        </p:spPr>
        <p:txBody>
          <a:bodyPr/>
          <a:lstStyle/>
          <a:p>
            <a:pPr marL="457200" indent="-457200">
              <a:buFont typeface="+mj-lt"/>
              <a:buAutoNum type="arabicPeriod"/>
            </a:pPr>
            <a:r>
              <a:rPr lang="en-US" dirty="0"/>
              <a:t>Record low net interest margins will lead to expense containment </a:t>
            </a:r>
          </a:p>
          <a:p>
            <a:pPr marL="457200" indent="-457200">
              <a:buFont typeface="+mj-lt"/>
              <a:buAutoNum type="arabicPeriod"/>
            </a:pPr>
            <a:r>
              <a:rPr lang="en-US" dirty="0"/>
              <a:t>High unemployment  rates will lead to larger collections departments and higher provisions for loan losses</a:t>
            </a:r>
          </a:p>
          <a:p>
            <a:pPr marL="457200" indent="-457200">
              <a:buFont typeface="+mj-lt"/>
              <a:buAutoNum type="arabicPeriod"/>
            </a:pPr>
            <a:r>
              <a:rPr lang="en-US" dirty="0"/>
              <a:t>Monitor employee stress and moral during pandemic</a:t>
            </a:r>
          </a:p>
          <a:p>
            <a:pPr marL="457200" indent="-457200">
              <a:buFont typeface="+mj-lt"/>
              <a:buAutoNum type="arabicPeriod"/>
            </a:pPr>
            <a:r>
              <a:rPr lang="en-US" dirty="0"/>
              <a:t>Invest in better technology for employees working at home</a:t>
            </a:r>
          </a:p>
          <a:p>
            <a:pPr marL="457200" indent="-457200">
              <a:buFont typeface="+mj-lt"/>
              <a:buAutoNum type="arabicPeriod"/>
            </a:pPr>
            <a:r>
              <a:rPr lang="en-US" dirty="0"/>
              <a:t>Update business activity expectations and reallocate staff</a:t>
            </a:r>
          </a:p>
          <a:p>
            <a:pPr marL="457200" indent="-457200">
              <a:buFont typeface="+mj-lt"/>
              <a:buAutoNum type="arabicPeriod"/>
            </a:pPr>
            <a:r>
              <a:rPr lang="en-US" dirty="0"/>
              <a:t>The new economic environment will create new path for profitability</a:t>
            </a:r>
          </a:p>
          <a:p>
            <a:pPr marL="457200" indent="-457200">
              <a:buFont typeface="+mj-lt"/>
              <a:buAutoNum type="arabicPeriod"/>
            </a:pPr>
            <a:r>
              <a:rPr lang="en-US" dirty="0"/>
              <a:t>Opportunities for prime real estate purchases and future branching</a:t>
            </a:r>
          </a:p>
          <a:p>
            <a:pPr marL="457200" indent="-457200">
              <a:buFont typeface="+mj-lt"/>
              <a:buAutoNum type="arabicPeriod"/>
            </a:pPr>
            <a:r>
              <a:rPr lang="en-US" dirty="0"/>
              <a:t>Adopt COVID-19 related design changes for old and new buildings</a:t>
            </a:r>
          </a:p>
          <a:p>
            <a:pPr marL="457200" indent="-457200">
              <a:buFont typeface="+mj-lt"/>
              <a:buAutoNum type="arabicPeriod"/>
            </a:pPr>
            <a:r>
              <a:rPr lang="en-US" dirty="0"/>
              <a:t>Excess liquidity will intensify search for higher yielding assets</a:t>
            </a:r>
          </a:p>
          <a:p>
            <a:pPr marL="457200" indent="-457200">
              <a:buFont typeface="+mj-lt"/>
              <a:buAutoNum type="arabicPeriod"/>
            </a:pPr>
            <a:r>
              <a:rPr lang="en-US" dirty="0"/>
              <a:t>Monitor closely the drop in capital-to-asset ratios</a:t>
            </a:r>
          </a:p>
          <a:p>
            <a:pPr marL="457200" indent="-457200">
              <a:buFont typeface="+mj-lt"/>
              <a:buAutoNum type="arabicPeriod"/>
            </a:pPr>
            <a:r>
              <a:rPr lang="en-US" dirty="0"/>
              <a:t>Focus on serving financially stressed members will build brand loyalty</a:t>
            </a:r>
          </a:p>
          <a:p>
            <a:pPr marL="457200" indent="-457200">
              <a:buFont typeface="+mj-lt"/>
              <a:buAutoNum type="arabicPeriod"/>
            </a:pPr>
            <a:r>
              <a:rPr lang="en-US" dirty="0"/>
              <a:t>Plan for post recession opportunities</a:t>
            </a:r>
          </a:p>
          <a:p>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407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7D4EF0D9-28CA-4C53-8AE7-556206BD3FD1}"/>
              </a:ext>
            </a:extLst>
          </p:cNvPr>
          <p:cNvGraphicFramePr>
            <a:graphicFrameLocks noGrp="1"/>
          </p:cNvGraphicFramePr>
          <p:nvPr>
            <p:extLst>
              <p:ext uri="{D42A27DB-BD31-4B8C-83A1-F6EECF244321}">
                <p14:modId xmlns:p14="http://schemas.microsoft.com/office/powerpoint/2010/main" val="377516667"/>
              </p:ext>
            </p:extLst>
          </p:nvPr>
        </p:nvGraphicFramePr>
        <p:xfrm>
          <a:off x="83890" y="788682"/>
          <a:ext cx="8985516" cy="5989320"/>
        </p:xfrm>
        <a:graphic>
          <a:graphicData uri="http://schemas.openxmlformats.org/drawingml/2006/table">
            <a:tbl>
              <a:tblPr firstRow="1" bandRow="1">
                <a:tableStyleId>{5C22544A-7EE6-4342-B048-85BDC9FD1C3A}</a:tableStyleId>
              </a:tblPr>
              <a:tblGrid>
                <a:gridCol w="3380763">
                  <a:extLst>
                    <a:ext uri="{9D8B030D-6E8A-4147-A177-3AD203B41FA5}">
                      <a16:colId xmlns:a16="http://schemas.microsoft.com/office/drawing/2014/main" xmlns="" val="4079628046"/>
                    </a:ext>
                  </a:extLst>
                </a:gridCol>
                <a:gridCol w="1382310">
                  <a:extLst>
                    <a:ext uri="{9D8B030D-6E8A-4147-A177-3AD203B41FA5}">
                      <a16:colId xmlns:a16="http://schemas.microsoft.com/office/drawing/2014/main" xmlns="" val="3632422204"/>
                    </a:ext>
                  </a:extLst>
                </a:gridCol>
                <a:gridCol w="1304833">
                  <a:extLst>
                    <a:ext uri="{9D8B030D-6E8A-4147-A177-3AD203B41FA5}">
                      <a16:colId xmlns:a16="http://schemas.microsoft.com/office/drawing/2014/main" xmlns="" val="2457152961"/>
                    </a:ext>
                  </a:extLst>
                </a:gridCol>
                <a:gridCol w="1322795">
                  <a:extLst>
                    <a:ext uri="{9D8B030D-6E8A-4147-A177-3AD203B41FA5}">
                      <a16:colId xmlns:a16="http://schemas.microsoft.com/office/drawing/2014/main" xmlns="" val="1258183242"/>
                    </a:ext>
                  </a:extLst>
                </a:gridCol>
                <a:gridCol w="1594815">
                  <a:extLst>
                    <a:ext uri="{9D8B030D-6E8A-4147-A177-3AD203B41FA5}">
                      <a16:colId xmlns:a16="http://schemas.microsoft.com/office/drawing/2014/main" xmlns="" val="3912724050"/>
                    </a:ext>
                  </a:extLst>
                </a:gridCol>
              </a:tblGrid>
              <a:tr h="370840">
                <a:tc>
                  <a:txBody>
                    <a:bodyPr/>
                    <a:lstStyle/>
                    <a:p>
                      <a:pPr algn="ctr"/>
                      <a:r>
                        <a:rPr lang="en-US" sz="2400" dirty="0"/>
                        <a:t>FOCUS AREAS</a:t>
                      </a:r>
                    </a:p>
                  </a:txBody>
                  <a:tcPr/>
                </a:tc>
                <a:tc>
                  <a:txBody>
                    <a:bodyPr/>
                    <a:lstStyle/>
                    <a:p>
                      <a:pPr algn="ctr"/>
                      <a:r>
                        <a:rPr lang="en-US" sz="1400" dirty="0"/>
                        <a:t>Temporary vs Permanent</a:t>
                      </a:r>
                    </a:p>
                    <a:p>
                      <a:pPr algn="ctr"/>
                      <a:r>
                        <a:rPr lang="en-US" sz="1400" dirty="0"/>
                        <a:t>(1-3)</a:t>
                      </a:r>
                    </a:p>
                  </a:txBody>
                  <a:tcPr/>
                </a:tc>
                <a:tc>
                  <a:txBody>
                    <a:bodyPr/>
                    <a:lstStyle/>
                    <a:p>
                      <a:pPr algn="ctr"/>
                      <a:r>
                        <a:rPr lang="en-US" sz="1400" dirty="0"/>
                        <a:t>Impact to </a:t>
                      </a:r>
                    </a:p>
                    <a:p>
                      <a:pPr algn="ctr"/>
                      <a:r>
                        <a:rPr lang="en-US" sz="1400" dirty="0"/>
                        <a:t>Credit Union</a:t>
                      </a:r>
                    </a:p>
                    <a:p>
                      <a:pPr algn="ctr"/>
                      <a:r>
                        <a:rPr lang="en-US" sz="1400" dirty="0"/>
                        <a:t>(1-3)</a:t>
                      </a:r>
                    </a:p>
                  </a:txBody>
                  <a:tcPr/>
                </a:tc>
                <a:tc>
                  <a:txBody>
                    <a:bodyPr/>
                    <a:lstStyle/>
                    <a:p>
                      <a:pPr algn="ctr"/>
                      <a:r>
                        <a:rPr lang="en-US" sz="1400" dirty="0"/>
                        <a:t>Management Focus</a:t>
                      </a:r>
                    </a:p>
                    <a:p>
                      <a:pPr algn="ctr"/>
                      <a:r>
                        <a:rPr lang="en-US" sz="1400" dirty="0"/>
                        <a:t>(1-3)</a:t>
                      </a:r>
                    </a:p>
                  </a:txBody>
                  <a:tcPr/>
                </a:tc>
                <a:tc>
                  <a:txBody>
                    <a:bodyPr/>
                    <a:lstStyle/>
                    <a:p>
                      <a:pPr algn="ctr"/>
                      <a:r>
                        <a:rPr lang="en-US" sz="1600" dirty="0"/>
                        <a:t>Freak-out Score</a:t>
                      </a:r>
                    </a:p>
                    <a:p>
                      <a:pPr algn="ctr"/>
                      <a:r>
                        <a:rPr lang="en-US" sz="1200" dirty="0"/>
                        <a:t>(Multiply previous 3 numbers together)</a:t>
                      </a:r>
                    </a:p>
                  </a:txBody>
                  <a:tcPr>
                    <a:solidFill>
                      <a:schemeClr val="accent3">
                        <a:lumMod val="40000"/>
                        <a:lumOff val="60000"/>
                      </a:schemeClr>
                    </a:solidFill>
                  </a:tcPr>
                </a:tc>
                <a:extLst>
                  <a:ext uri="{0D108BD9-81ED-4DB2-BD59-A6C34878D82A}">
                    <a16:rowId xmlns:a16="http://schemas.microsoft.com/office/drawing/2014/main" xmlns="" val="821218108"/>
                  </a:ext>
                </a:extLst>
              </a:tr>
              <a:tr h="370840">
                <a:tc>
                  <a:txBody>
                    <a:bodyPr/>
                    <a:lstStyle/>
                    <a:p>
                      <a:r>
                        <a:rPr lang="en-US" sz="1400" dirty="0"/>
                        <a:t>Low Market Interest Rates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4196750731"/>
                  </a:ext>
                </a:extLst>
              </a:tr>
              <a:tr h="370840">
                <a:tc>
                  <a:txBody>
                    <a:bodyPr/>
                    <a:lstStyle/>
                    <a:p>
                      <a:r>
                        <a:rPr lang="en-US" sz="1400" dirty="0"/>
                        <a:t>Low Net Interest Margins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3791300841"/>
                  </a:ext>
                </a:extLst>
              </a:tr>
              <a:tr h="370840">
                <a:tc>
                  <a:txBody>
                    <a:bodyPr/>
                    <a:lstStyle/>
                    <a:p>
                      <a:r>
                        <a:rPr lang="en-US" sz="1400" dirty="0"/>
                        <a:t>Weaker Consumer Finances</a:t>
                      </a:r>
                    </a:p>
                    <a:p>
                      <a:r>
                        <a:rPr lang="en-US" sz="1200" dirty="0"/>
                        <a:t>(higher loan </a:t>
                      </a:r>
                      <a:r>
                        <a:rPr lang="en-US" sz="1200" dirty="0" err="1"/>
                        <a:t>chargeoffs</a:t>
                      </a:r>
                      <a:r>
                        <a:rPr lang="en-US" sz="1200" dirty="0"/>
                        <a:t> &amp; weaker loan demand)</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448044005"/>
                  </a:ext>
                </a:extLst>
              </a:tr>
              <a:tr h="370840">
                <a:tc>
                  <a:txBody>
                    <a:bodyPr/>
                    <a:lstStyle/>
                    <a:p>
                      <a:r>
                        <a:rPr lang="en-US" sz="1400" dirty="0"/>
                        <a:t>Digital Acceleration</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2522643756"/>
                  </a:ext>
                </a:extLst>
              </a:tr>
              <a:tr h="370840">
                <a:tc>
                  <a:txBody>
                    <a:bodyPr/>
                    <a:lstStyle/>
                    <a:p>
                      <a:r>
                        <a:rPr lang="en-US" sz="1400" dirty="0"/>
                        <a:t>Less Face-to-Face Product Delivery and Less Branching</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3209535002"/>
                  </a:ext>
                </a:extLst>
              </a:tr>
              <a:tr h="370840">
                <a:tc>
                  <a:txBody>
                    <a:bodyPr/>
                    <a:lstStyle/>
                    <a:p>
                      <a:r>
                        <a:rPr lang="en-US" sz="1400" dirty="0"/>
                        <a:t>Lower Capital Ratios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930974545"/>
                  </a:ext>
                </a:extLst>
              </a:tr>
              <a:tr h="370840">
                <a:tc>
                  <a:txBody>
                    <a:bodyPr/>
                    <a:lstStyle/>
                    <a:p>
                      <a:r>
                        <a:rPr lang="en-US" sz="1400" dirty="0"/>
                        <a:t>Higher Consumer Savings Rates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2601198861"/>
                  </a:ext>
                </a:extLst>
              </a:tr>
              <a:tr h="370840">
                <a:tc>
                  <a:txBody>
                    <a:bodyPr/>
                    <a:lstStyle/>
                    <a:p>
                      <a:r>
                        <a:rPr lang="en-US" sz="1400" dirty="0"/>
                        <a:t>Rising Health Insurance Costs and Premiums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4278055048"/>
                  </a:ext>
                </a:extLst>
              </a:tr>
              <a:tr h="370840">
                <a:tc>
                  <a:txBody>
                    <a:bodyPr/>
                    <a:lstStyle/>
                    <a:p>
                      <a:r>
                        <a:rPr lang="en-US" sz="1400" dirty="0"/>
                        <a:t>COVID-19 Building Design Changes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591676716"/>
                  </a:ext>
                </a:extLst>
              </a:tr>
              <a:tr h="370840">
                <a:tc>
                  <a:txBody>
                    <a:bodyPr/>
                    <a:lstStyle/>
                    <a:p>
                      <a:r>
                        <a:rPr lang="en-US" sz="1400" dirty="0"/>
                        <a:t>More Remote &amp; Less Onsite Staffing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143041316"/>
                  </a:ext>
                </a:extLst>
              </a:tr>
              <a:tr h="370840">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400" dirty="0"/>
                        <a:t>Loss of Tax-Exempt Status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3228138423"/>
                  </a:ext>
                </a:extLst>
              </a:tr>
              <a:tr h="370840">
                <a:tc>
                  <a:txBody>
                    <a:bodyPr/>
                    <a:lstStyle/>
                    <a:p>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3760763065"/>
                  </a:ext>
                </a:extLst>
              </a:tr>
            </a:tbl>
          </a:graphicData>
        </a:graphic>
      </p:graphicFrame>
      <p:sp>
        <p:nvSpPr>
          <p:cNvPr id="8" name="Title 3">
            <a:extLst>
              <a:ext uri="{FF2B5EF4-FFF2-40B4-BE49-F238E27FC236}">
                <a16:creationId xmlns:a16="http://schemas.microsoft.com/office/drawing/2014/main" xmlns="" id="{F6E00702-7550-4554-8CAC-CFE3B13D79C8}"/>
              </a:ext>
            </a:extLst>
          </p:cNvPr>
          <p:cNvSpPr>
            <a:spLocks noGrp="1"/>
          </p:cNvSpPr>
          <p:nvPr>
            <p:ph type="title"/>
          </p:nvPr>
        </p:nvSpPr>
        <p:spPr>
          <a:xfrm>
            <a:off x="152643" y="-28052"/>
            <a:ext cx="8838711" cy="800219"/>
          </a:xfrm>
        </p:spPr>
        <p:txBody>
          <a:bodyPr/>
          <a:lstStyle/>
          <a:p>
            <a:pPr algn="ctr"/>
            <a:r>
              <a:rPr lang="en-US" dirty="0"/>
              <a:t>5-Year Strategic Plan Focus Areas</a:t>
            </a:r>
            <a:br>
              <a:rPr lang="en-US" dirty="0"/>
            </a:br>
            <a:r>
              <a:rPr lang="en-US" sz="2000" dirty="0"/>
              <a:t>(How the Pandemic May Change Financial Institutions) </a:t>
            </a:r>
          </a:p>
        </p:txBody>
      </p:sp>
    </p:spTree>
    <p:extLst>
      <p:ext uri="{BB962C8B-B14F-4D97-AF65-F5344CB8AC3E}">
        <p14:creationId xmlns:p14="http://schemas.microsoft.com/office/powerpoint/2010/main" val="21696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Joe Biden’s Economic Plan</a:t>
            </a:r>
          </a:p>
        </p:txBody>
      </p:sp>
      <p:sp>
        <p:nvSpPr>
          <p:cNvPr id="3" name="Content Placeholder 2">
            <a:extLst>
              <a:ext uri="{FF2B5EF4-FFF2-40B4-BE49-F238E27FC236}">
                <a16:creationId xmlns:a16="http://schemas.microsoft.com/office/drawing/2014/main" xmlns="" id="{5BBD96FB-47BD-4394-928E-9CE0CEA885DA}"/>
              </a:ext>
            </a:extLst>
          </p:cNvPr>
          <p:cNvSpPr>
            <a:spLocks noGrp="1"/>
          </p:cNvSpPr>
          <p:nvPr>
            <p:ph idx="1"/>
          </p:nvPr>
        </p:nvSpPr>
        <p:spPr>
          <a:xfrm>
            <a:off x="125835" y="822121"/>
            <a:ext cx="8925885" cy="5332609"/>
          </a:xfrm>
        </p:spPr>
        <p:txBody>
          <a:bodyPr/>
          <a:lstStyle/>
          <a:p>
            <a:r>
              <a:rPr lang="en-US" sz="1400" dirty="0"/>
              <a:t>Raise the top income tax rate to 39.6% from 37%. </a:t>
            </a:r>
          </a:p>
          <a:p>
            <a:r>
              <a:rPr lang="en-US" sz="1400" dirty="0"/>
              <a:t>Apply Social Security payroll tax for those earning over $400,000 per year.  </a:t>
            </a:r>
          </a:p>
          <a:p>
            <a:r>
              <a:rPr lang="en-US" sz="1400" dirty="0"/>
              <a:t>Raise top corporate income tax rate to 28% from 21%.</a:t>
            </a:r>
          </a:p>
          <a:p>
            <a:r>
              <a:rPr lang="en-US" sz="1400" dirty="0"/>
              <a:t>Forgive all undergraduate tuition-related federal student debt of those who make up to $125,000. </a:t>
            </a:r>
          </a:p>
          <a:p>
            <a:r>
              <a:rPr lang="en-US" sz="1400" dirty="0"/>
              <a:t>Cancel immediately a minimum of $10,000 of federal student debt per person and forgiving the remainder of loans after 20 years with no tax burden. </a:t>
            </a:r>
          </a:p>
          <a:p>
            <a:r>
              <a:rPr lang="en-US" sz="1400" dirty="0"/>
              <a:t>Supports making student loans dischargeable in personal bankruptcy.</a:t>
            </a:r>
          </a:p>
          <a:p>
            <a:r>
              <a:rPr lang="en-US" sz="1400" dirty="0"/>
              <a:t>Supports making public colleges and universities free for families whose income is below $125,000.</a:t>
            </a:r>
          </a:p>
          <a:p>
            <a:r>
              <a:rPr lang="en-US" sz="1400" dirty="0"/>
              <a:t>Protect and build on the Affordable Care Act.  Does not support Medicare for all nor eliminating private health insurance.  </a:t>
            </a:r>
          </a:p>
          <a:p>
            <a:r>
              <a:rPr lang="en-US" sz="1400" dirty="0"/>
              <a:t>Supports lowering employees’ maximum contribution for health insurance coverage to 8.5%. </a:t>
            </a:r>
          </a:p>
          <a:p>
            <a:r>
              <a:rPr lang="en-US" sz="1400" dirty="0"/>
              <a:t>Supports lowering Medicare eligibility age to 60 from 65.</a:t>
            </a:r>
          </a:p>
          <a:p>
            <a:r>
              <a:rPr lang="en-US" sz="1400" dirty="0"/>
              <a:t>Supports raising the minimum wage to $15 per hour. </a:t>
            </a:r>
          </a:p>
          <a:p>
            <a:r>
              <a:rPr lang="en-US" sz="1400" dirty="0"/>
              <a:t>Supports giving workers more bargaining power by getting rid of abusive non-compete clauses, removing rules in contracts that prevent employees from discussing pay with each other, and stopping companies from classifying low wage workers as managers to order to avoid paying them overtime.</a:t>
            </a:r>
          </a:p>
          <a:p>
            <a:r>
              <a:rPr lang="en-US" sz="1400" dirty="0"/>
              <a:t>Supports spending $1.3 trillion over 10 years on infrastructure (roads, bridges, airports, broadband) and clean energy research.</a:t>
            </a:r>
          </a:p>
          <a:p>
            <a:r>
              <a:rPr lang="en-US" sz="1400" dirty="0"/>
              <a:t>Supports the Green New Deal and will rejoin the Paris agreement. Wants the U.S. to reach net-zero emissions no later than 2050 and to ensure a carbon pollution-free power sector by 2035.</a:t>
            </a:r>
          </a:p>
          <a:p>
            <a:endParaRPr lang="en-US" sz="1200" dirty="0"/>
          </a:p>
        </p:txBody>
      </p:sp>
    </p:spTree>
    <p:extLst>
      <p:ext uri="{BB962C8B-B14F-4D97-AF65-F5344CB8AC3E}">
        <p14:creationId xmlns:p14="http://schemas.microsoft.com/office/powerpoint/2010/main" val="205392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Membership Growth Slows</a:t>
            </a:r>
          </a:p>
        </p:txBody>
      </p:sp>
      <p:sp>
        <p:nvSpPr>
          <p:cNvPr id="3" name="Content Placeholder 2"/>
          <p:cNvSpPr>
            <a:spLocks noGrp="1"/>
          </p:cNvSpPr>
          <p:nvPr>
            <p:ph sz="half" idx="1"/>
          </p:nvPr>
        </p:nvSpPr>
        <p:spPr>
          <a:xfrm>
            <a:off x="152642" y="5354198"/>
            <a:ext cx="8838711" cy="881349"/>
          </a:xfrm>
          <a:solidFill>
            <a:schemeClr val="tx1">
              <a:lumMod val="10000"/>
              <a:lumOff val="90000"/>
            </a:schemeClr>
          </a:solidFill>
          <a:ln w="19050">
            <a:solidFill>
              <a:schemeClr val="tx1"/>
            </a:solidFill>
          </a:ln>
        </p:spPr>
        <p:txBody>
          <a:bodyPr/>
          <a:lstStyle/>
          <a:p>
            <a:pPr>
              <a:defRPr/>
            </a:pPr>
            <a:r>
              <a:rPr lang="en-US" sz="1100" dirty="0">
                <a:cs typeface="Times New Roman" panose="02020603050405020304" pitchFamily="18" charset="0"/>
              </a:rPr>
              <a:t>Credit unions should expect membership growth of 1.0% in 2020 due to slowing loan growth and  weaker job growth. This will push the total number of credit union memberships to 125 million by year end 2020, which is equal to 33% of the total U.S. population. In the last 12 months ending in Q1 2020, credit union with assets over $1 billion reported 5.8% membership growth, compared with less than 1% for credit unions with assets less than $100 million.  The 2,344 credit unions with assets less than $20 million reported a 1.8% decline in memberships.</a:t>
            </a:r>
          </a:p>
        </p:txBody>
      </p:sp>
      <p:graphicFrame>
        <p:nvGraphicFramePr>
          <p:cNvPr id="8" name="Object 2">
            <a:extLst>
              <a:ext uri="{FF2B5EF4-FFF2-40B4-BE49-F238E27FC236}">
                <a16:creationId xmlns:a16="http://schemas.microsoft.com/office/drawing/2014/main" xmlns="" id="{9ED8124B-4E8C-45E6-945C-BFF1F3B067A1}"/>
              </a:ext>
            </a:extLst>
          </p:cNvPr>
          <p:cNvGraphicFramePr>
            <a:graphicFrameLocks noChangeAspect="1"/>
          </p:cNvGraphicFramePr>
          <p:nvPr>
            <p:extLst>
              <p:ext uri="{D42A27DB-BD31-4B8C-83A1-F6EECF244321}">
                <p14:modId xmlns:p14="http://schemas.microsoft.com/office/powerpoint/2010/main" val="1677640568"/>
              </p:ext>
            </p:extLst>
          </p:nvPr>
        </p:nvGraphicFramePr>
        <p:xfrm>
          <a:off x="161608" y="958467"/>
          <a:ext cx="4364672" cy="4285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
            <a:extLst>
              <a:ext uri="{FF2B5EF4-FFF2-40B4-BE49-F238E27FC236}">
                <a16:creationId xmlns:a16="http://schemas.microsoft.com/office/drawing/2014/main" xmlns="" id="{E9B766D3-26FA-40B2-9523-BB62498EE954}"/>
              </a:ext>
            </a:extLst>
          </p:cNvPr>
          <p:cNvGraphicFramePr>
            <a:graphicFrameLocks noChangeAspect="1"/>
          </p:cNvGraphicFramePr>
          <p:nvPr>
            <p:extLst>
              <p:ext uri="{D42A27DB-BD31-4B8C-83A1-F6EECF244321}">
                <p14:modId xmlns:p14="http://schemas.microsoft.com/office/powerpoint/2010/main" val="661521675"/>
              </p:ext>
            </p:extLst>
          </p:nvPr>
        </p:nvGraphicFramePr>
        <p:xfrm>
          <a:off x="4617721" y="958467"/>
          <a:ext cx="4360023" cy="4285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55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613" y="54107"/>
            <a:ext cx="8920773" cy="707886"/>
          </a:xfrm>
        </p:spPr>
        <p:txBody>
          <a:bodyPr/>
          <a:lstStyle/>
          <a:p>
            <a:pPr algn="ctr"/>
            <a:r>
              <a:rPr lang="en-US" sz="2000" dirty="0"/>
              <a:t>Moving from Positive GDP Output Gap in 2019 to Negative Gap in 2020 With the Economy Operating Below its Potential Level of Output</a:t>
            </a:r>
          </a:p>
        </p:txBody>
      </p:sp>
      <p:sp>
        <p:nvSpPr>
          <p:cNvPr id="7" name="Content Placeholder 6"/>
          <p:cNvSpPr>
            <a:spLocks noGrp="1"/>
          </p:cNvSpPr>
          <p:nvPr>
            <p:ph sz="half" idx="2"/>
          </p:nvPr>
        </p:nvSpPr>
        <p:spPr>
          <a:xfrm>
            <a:off x="4586292" y="1040130"/>
            <a:ext cx="4446094" cy="5161377"/>
          </a:xfrm>
          <a:ln w="19050">
            <a:solidFill>
              <a:schemeClr val="tx1"/>
            </a:solidFill>
          </a:ln>
        </p:spPr>
        <p:txBody>
          <a:bodyPr/>
          <a:lstStyle/>
          <a:p>
            <a:pPr algn="ctr">
              <a:spcAft>
                <a:spcPts val="600"/>
              </a:spcAft>
              <a:defRPr/>
            </a:pPr>
            <a:r>
              <a:rPr lang="en-US" sz="1600" b="1" dirty="0">
                <a:solidFill>
                  <a:srgbClr val="0070C0"/>
                </a:solidFill>
                <a:cs typeface="Times New Roman" panose="02020603050405020304" pitchFamily="18" charset="0"/>
              </a:rPr>
              <a:t>13 Risks to Markets and Economy in 2020</a:t>
            </a:r>
          </a:p>
          <a:p>
            <a:pPr marL="628646" lvl="1" indent="-228600">
              <a:buFont typeface="+mj-lt"/>
              <a:buAutoNum type="arabicPeriod"/>
              <a:defRPr/>
            </a:pPr>
            <a:r>
              <a:rPr lang="en-US" sz="1200" dirty="0">
                <a:cs typeface="Times New Roman" panose="02020603050405020304" pitchFamily="18" charset="0"/>
              </a:rPr>
              <a:t>Covid-19 Pandemic will cause a major recession. </a:t>
            </a:r>
          </a:p>
          <a:p>
            <a:pPr marL="628646" lvl="1" indent="-228600">
              <a:buFont typeface="+mj-lt"/>
              <a:buAutoNum type="arabicPeriod"/>
              <a:defRPr/>
            </a:pPr>
            <a:r>
              <a:rPr lang="en-US" sz="1200" dirty="0">
                <a:cs typeface="Times New Roman" panose="02020603050405020304" pitchFamily="18" charset="0"/>
              </a:rPr>
              <a:t>Trade war will slow GDP growth and earnings</a:t>
            </a:r>
          </a:p>
          <a:p>
            <a:pPr marL="628646" lvl="1" indent="-228600">
              <a:buFont typeface="+mj-lt"/>
              <a:buAutoNum type="arabicPeriod"/>
              <a:defRPr/>
            </a:pPr>
            <a:r>
              <a:rPr lang="en-US" sz="1200" dirty="0">
                <a:cs typeface="Times New Roman" panose="02020603050405020304" pitchFamily="18" charset="0"/>
              </a:rPr>
              <a:t>Slowing housing construction will slow GDP growth</a:t>
            </a:r>
          </a:p>
          <a:p>
            <a:pPr marL="628646" lvl="1" indent="-228600">
              <a:buFont typeface="+mj-lt"/>
              <a:buAutoNum type="arabicPeriod"/>
              <a:defRPr/>
            </a:pPr>
            <a:r>
              <a:rPr lang="en-US" sz="1200" dirty="0">
                <a:cs typeface="Times New Roman" panose="02020603050405020304" pitchFamily="18" charset="0"/>
              </a:rPr>
              <a:t>Lower oil prices is negative for energy capital expenditure</a:t>
            </a:r>
          </a:p>
          <a:p>
            <a:pPr marL="628646" lvl="1" indent="-228600">
              <a:buFont typeface="+mj-lt"/>
              <a:buAutoNum type="arabicPeriod"/>
              <a:defRPr/>
            </a:pPr>
            <a:r>
              <a:rPr lang="en-US" sz="1200" dirty="0">
                <a:cs typeface="Times New Roman" panose="02020603050405020304" pitchFamily="18" charset="0"/>
              </a:rPr>
              <a:t>Slowing global growth, a rising value of dollar and trade wars will reduce exports.</a:t>
            </a:r>
          </a:p>
          <a:p>
            <a:pPr marL="628646" lvl="1" indent="-228600">
              <a:buFont typeface="+mj-lt"/>
              <a:buAutoNum type="arabicPeriod"/>
              <a:defRPr/>
            </a:pPr>
            <a:r>
              <a:rPr lang="en-US" sz="1200" dirty="0">
                <a:cs typeface="Times New Roman" panose="02020603050405020304" pitchFamily="18" charset="0"/>
              </a:rPr>
              <a:t>U.S. inflation moving lower</a:t>
            </a:r>
          </a:p>
          <a:p>
            <a:pPr marL="628646" lvl="1" indent="-228600">
              <a:buFont typeface="+mj-lt"/>
              <a:buAutoNum type="arabicPeriod"/>
              <a:defRPr/>
            </a:pPr>
            <a:r>
              <a:rPr lang="en-US" sz="1200" u="sng" dirty="0">
                <a:cs typeface="Times New Roman" panose="02020603050405020304" pitchFamily="18" charset="0"/>
              </a:rPr>
              <a:t>Negative EU government bond rates</a:t>
            </a:r>
            <a:r>
              <a:rPr lang="en-US" sz="1200" dirty="0">
                <a:cs typeface="Times New Roman" panose="02020603050405020304" pitchFamily="18" charset="0"/>
              </a:rPr>
              <a:t> remaining through 2020,  and impacting global bond markets.</a:t>
            </a:r>
          </a:p>
          <a:p>
            <a:pPr marL="628646" lvl="1" indent="-228600">
              <a:buFont typeface="+mj-lt"/>
              <a:buAutoNum type="arabicPeriod"/>
              <a:defRPr/>
            </a:pPr>
            <a:r>
              <a:rPr lang="en-US" sz="1200" dirty="0">
                <a:cs typeface="Times New Roman" panose="02020603050405020304" pitchFamily="18" charset="0"/>
              </a:rPr>
              <a:t>U.S. </a:t>
            </a:r>
            <a:r>
              <a:rPr lang="en-US" sz="1200" u="sng" dirty="0">
                <a:cs typeface="Times New Roman" panose="02020603050405020304" pitchFamily="18" charset="0"/>
              </a:rPr>
              <a:t>Investment Grade</a:t>
            </a:r>
            <a:r>
              <a:rPr lang="en-US" sz="1200" dirty="0">
                <a:cs typeface="Times New Roman" panose="02020603050405020304" pitchFamily="18" charset="0"/>
              </a:rPr>
              <a:t> and </a:t>
            </a:r>
            <a:r>
              <a:rPr lang="en-US" sz="1200" u="sng" dirty="0">
                <a:cs typeface="Times New Roman" panose="02020603050405020304" pitchFamily="18" charset="0"/>
              </a:rPr>
              <a:t>High Yield</a:t>
            </a:r>
            <a:r>
              <a:rPr lang="en-US" sz="1200" dirty="0">
                <a:cs typeface="Times New Roman" panose="02020603050405020304" pitchFamily="18" charset="0"/>
              </a:rPr>
              <a:t> bond </a:t>
            </a:r>
            <a:r>
              <a:rPr lang="en-US" sz="1200" u="sng" dirty="0">
                <a:cs typeface="Times New Roman" panose="02020603050405020304" pitchFamily="18" charset="0"/>
              </a:rPr>
              <a:t>spreads</a:t>
            </a:r>
            <a:r>
              <a:rPr lang="en-US" sz="1200" dirty="0">
                <a:cs typeface="Times New Roman" panose="02020603050405020304" pitchFamily="18" charset="0"/>
              </a:rPr>
              <a:t> to widen because of lower foreign appetite.</a:t>
            </a:r>
          </a:p>
          <a:p>
            <a:pPr marL="628646" lvl="1" indent="-228600">
              <a:buFont typeface="+mj-lt"/>
              <a:buAutoNum type="arabicPeriod"/>
              <a:defRPr/>
            </a:pPr>
            <a:r>
              <a:rPr lang="en-US" sz="1200" dirty="0">
                <a:cs typeface="Times New Roman" panose="02020603050405020304" pitchFamily="18" charset="0"/>
              </a:rPr>
              <a:t>New Fed leadership to be tested (will </a:t>
            </a:r>
            <a:r>
              <a:rPr lang="en-US" sz="1200" u="sng" dirty="0">
                <a:cs typeface="Times New Roman" panose="02020603050405020304" pitchFamily="18" charset="0"/>
              </a:rPr>
              <a:t>Jerome Powell</a:t>
            </a:r>
            <a:r>
              <a:rPr lang="en-US" sz="1200" dirty="0">
                <a:cs typeface="Times New Roman" panose="02020603050405020304" pitchFamily="18" charset="0"/>
              </a:rPr>
              <a:t> be politically driven, or driven by incoming data).</a:t>
            </a:r>
          </a:p>
          <a:p>
            <a:pPr marL="628646" lvl="1" indent="-228600">
              <a:buFont typeface="+mj-lt"/>
              <a:buAutoNum type="arabicPeriod"/>
              <a:defRPr/>
            </a:pPr>
            <a:r>
              <a:rPr lang="en-US" sz="1200" dirty="0">
                <a:cs typeface="Times New Roman" panose="02020603050405020304" pitchFamily="18" charset="0"/>
              </a:rPr>
              <a:t>Lower </a:t>
            </a:r>
            <a:r>
              <a:rPr lang="en-US" sz="1200" u="sng" dirty="0">
                <a:cs typeface="Times New Roman" panose="02020603050405020304" pitchFamily="18" charset="0"/>
              </a:rPr>
              <a:t>term premia</a:t>
            </a:r>
            <a:r>
              <a:rPr lang="en-US" sz="1200" dirty="0">
                <a:cs typeface="Times New Roman" panose="02020603050405020304" pitchFamily="18" charset="0"/>
              </a:rPr>
              <a:t> in Treasuries as global central bank QE continues.</a:t>
            </a:r>
          </a:p>
          <a:p>
            <a:pPr marL="628646" lvl="1" indent="-228600">
              <a:buFont typeface="+mj-lt"/>
              <a:buAutoNum type="arabicPeriod"/>
              <a:defRPr/>
            </a:pPr>
            <a:r>
              <a:rPr lang="en-US" sz="1200" u="sng" dirty="0">
                <a:cs typeface="Times New Roman" panose="02020603050405020304" pitchFamily="18" charset="0"/>
              </a:rPr>
              <a:t>Valuation</a:t>
            </a:r>
            <a:r>
              <a:rPr lang="en-US" sz="1200" dirty="0">
                <a:cs typeface="Times New Roman" panose="02020603050405020304" pitchFamily="18" charset="0"/>
              </a:rPr>
              <a:t> and </a:t>
            </a:r>
            <a:r>
              <a:rPr lang="en-US" sz="1200" u="sng" dirty="0">
                <a:cs typeface="Times New Roman" panose="02020603050405020304" pitchFamily="18" charset="0"/>
              </a:rPr>
              <a:t>fundamentals</a:t>
            </a:r>
            <a:r>
              <a:rPr lang="en-US" sz="1200" dirty="0">
                <a:cs typeface="Times New Roman" panose="02020603050405020304" pitchFamily="18" charset="0"/>
              </a:rPr>
              <a:t> mismatch in US equities, are markets ready for a </a:t>
            </a:r>
            <a:r>
              <a:rPr lang="en-US" sz="1200" u="sng" dirty="0">
                <a:cs typeface="Times New Roman" panose="02020603050405020304" pitchFamily="18" charset="0"/>
              </a:rPr>
              <a:t>small correction.</a:t>
            </a:r>
            <a:endParaRPr lang="en-US" sz="1200" dirty="0">
              <a:cs typeface="Times New Roman" panose="02020603050405020304" pitchFamily="18" charset="0"/>
            </a:endParaRPr>
          </a:p>
          <a:p>
            <a:pPr marL="628646" lvl="1" indent="-228600">
              <a:buFont typeface="+mj-lt"/>
              <a:buAutoNum type="arabicPeriod"/>
              <a:defRPr/>
            </a:pPr>
            <a:r>
              <a:rPr lang="en-US" sz="1200" dirty="0">
                <a:cs typeface="Times New Roman" panose="02020603050405020304" pitchFamily="18" charset="0"/>
              </a:rPr>
              <a:t>Continued rise in US inequality =&gt; more dissatisfied voters =&gt; more </a:t>
            </a:r>
            <a:r>
              <a:rPr lang="en-US" sz="1200" u="sng" dirty="0">
                <a:cs typeface="Times New Roman" panose="02020603050405020304" pitchFamily="18" charset="0"/>
              </a:rPr>
              <a:t>populism</a:t>
            </a:r>
            <a:r>
              <a:rPr lang="en-US" sz="1200" dirty="0">
                <a:cs typeface="Times New Roman" panose="02020603050405020304" pitchFamily="18" charset="0"/>
              </a:rPr>
              <a:t> coming.</a:t>
            </a:r>
            <a:r>
              <a:rPr lang="en-US" sz="1200" u="sng" dirty="0">
                <a:cs typeface="Times New Roman" panose="02020603050405020304" pitchFamily="18" charset="0"/>
              </a:rPr>
              <a:t>.</a:t>
            </a:r>
          </a:p>
          <a:p>
            <a:pPr marL="628646" lvl="1" indent="-228600">
              <a:buFont typeface="+mj-lt"/>
              <a:buAutoNum type="arabicPeriod"/>
              <a:defRPr/>
            </a:pPr>
            <a:r>
              <a:rPr lang="en-US" sz="1200" dirty="0">
                <a:cs typeface="Times New Roman" panose="02020603050405020304" pitchFamily="18" charset="0"/>
              </a:rPr>
              <a:t>Housing bubble burst in China, Australia and Canada =&gt; </a:t>
            </a:r>
            <a:r>
              <a:rPr lang="en-US" sz="1200" u="sng" dirty="0">
                <a:cs typeface="Times New Roman" panose="02020603050405020304" pitchFamily="18" charset="0"/>
              </a:rPr>
              <a:t>slower  economic growth</a:t>
            </a:r>
            <a:r>
              <a:rPr lang="en-US" sz="1200" dirty="0">
                <a:cs typeface="Times New Roman" panose="02020603050405020304" pitchFamily="18" charset="0"/>
              </a:rPr>
              <a:t> =&gt; Minsky Moment</a:t>
            </a:r>
          </a:p>
        </p:txBody>
      </p:sp>
      <p:graphicFrame>
        <p:nvGraphicFramePr>
          <p:cNvPr id="6" name="Object 1">
            <a:extLst>
              <a:ext uri="{FF2B5EF4-FFF2-40B4-BE49-F238E27FC236}">
                <a16:creationId xmlns:a16="http://schemas.microsoft.com/office/drawing/2014/main" xmlns="" id="{F5341428-9350-467E-8177-6798F5892BC9}"/>
              </a:ext>
            </a:extLst>
          </p:cNvPr>
          <p:cNvGraphicFramePr>
            <a:graphicFrameLocks noChangeAspect="1"/>
          </p:cNvGraphicFramePr>
          <p:nvPr>
            <p:extLst>
              <p:ext uri="{D42A27DB-BD31-4B8C-83A1-F6EECF244321}">
                <p14:modId xmlns:p14="http://schemas.microsoft.com/office/powerpoint/2010/main" val="2552323713"/>
              </p:ext>
            </p:extLst>
          </p:nvPr>
        </p:nvGraphicFramePr>
        <p:xfrm>
          <a:off x="148591" y="1040131"/>
          <a:ext cx="4423409" cy="5161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700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504" y="0"/>
            <a:ext cx="8838711" cy="749147"/>
          </a:xfrm>
        </p:spPr>
        <p:txBody>
          <a:bodyPr/>
          <a:lstStyle/>
          <a:p>
            <a:pPr algn="ctr"/>
            <a:r>
              <a:rPr lang="en-US" sz="2400" dirty="0"/>
              <a:t>The Short-Term Debt Cycle and </a:t>
            </a:r>
            <a:br>
              <a:rPr lang="en-US" sz="2400" dirty="0"/>
            </a:br>
            <a:r>
              <a:rPr lang="en-US" sz="2400" dirty="0"/>
              <a:t>Forecasting Recessions</a:t>
            </a:r>
          </a:p>
        </p:txBody>
      </p:sp>
      <p:graphicFrame>
        <p:nvGraphicFramePr>
          <p:cNvPr id="6" name="Object 1">
            <a:extLst>
              <a:ext uri="{FF2B5EF4-FFF2-40B4-BE49-F238E27FC236}">
                <a16:creationId xmlns:a16="http://schemas.microsoft.com/office/drawing/2014/main" xmlns="" id="{ECADB822-D6E5-4418-B830-7D4B0F359376}"/>
              </a:ext>
            </a:extLst>
          </p:cNvPr>
          <p:cNvGraphicFramePr>
            <a:graphicFrameLocks noChangeAspect="1"/>
          </p:cNvGraphicFramePr>
          <p:nvPr>
            <p:extLst>
              <p:ext uri="{D42A27DB-BD31-4B8C-83A1-F6EECF244321}">
                <p14:modId xmlns:p14="http://schemas.microsoft.com/office/powerpoint/2010/main" val="390281892"/>
              </p:ext>
            </p:extLst>
          </p:nvPr>
        </p:nvGraphicFramePr>
        <p:xfrm>
          <a:off x="202879" y="969485"/>
          <a:ext cx="8738236" cy="51448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455307B4-BF52-4688-8817-5712721FD7D3}"/>
              </a:ext>
            </a:extLst>
          </p:cNvPr>
          <p:cNvSpPr txBox="1"/>
          <p:nvPr/>
        </p:nvSpPr>
        <p:spPr>
          <a:xfrm>
            <a:off x="6191479" y="4770303"/>
            <a:ext cx="605929" cy="276999"/>
          </a:xfrm>
          <a:prstGeom prst="rect">
            <a:avLst/>
          </a:prstGeom>
          <a:noFill/>
        </p:spPr>
        <p:txBody>
          <a:bodyPr wrap="square" rtlCol="0">
            <a:spAutoFit/>
          </a:bodyPr>
          <a:lstStyle/>
          <a:p>
            <a:r>
              <a:rPr lang="en-US" sz="1200" b="1" dirty="0"/>
              <a:t>-2.9%</a:t>
            </a:r>
          </a:p>
        </p:txBody>
      </p:sp>
      <p:cxnSp>
        <p:nvCxnSpPr>
          <p:cNvPr id="10" name="Straight Arrow Connector 9">
            <a:extLst>
              <a:ext uri="{FF2B5EF4-FFF2-40B4-BE49-F238E27FC236}">
                <a16:creationId xmlns:a16="http://schemas.microsoft.com/office/drawing/2014/main" xmlns="" id="{8853EBC5-A3DF-4FBA-881E-33F99D6204D6}"/>
              </a:ext>
            </a:extLst>
          </p:cNvPr>
          <p:cNvCxnSpPr/>
          <p:nvPr/>
        </p:nvCxnSpPr>
        <p:spPr>
          <a:xfrm flipV="1">
            <a:off x="6621137" y="4527933"/>
            <a:ext cx="308473" cy="264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5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quarter" idx="4"/>
          </p:nvPr>
        </p:nvSpPr>
        <p:spPr>
          <a:xfrm>
            <a:off x="2391410" y="1628603"/>
            <a:ext cx="6587230" cy="4380547"/>
          </a:xfrm>
        </p:spPr>
        <p:txBody>
          <a:bodyPr/>
          <a:lstStyle/>
          <a:p>
            <a:r>
              <a:rPr lang="en-US" sz="2800" dirty="0"/>
              <a:t>Credit Unions have always depended</a:t>
            </a:r>
          </a:p>
          <a:p>
            <a:r>
              <a:rPr lang="en-US" sz="2800" dirty="0"/>
              <a:t>On a rate of borrowing that is splendid</a:t>
            </a:r>
          </a:p>
          <a:p>
            <a:r>
              <a:rPr lang="en-US" sz="2800" dirty="0"/>
              <a:t>By consumers for whom</a:t>
            </a:r>
          </a:p>
          <a:p>
            <a:r>
              <a:rPr lang="en-US" sz="2800" dirty="0"/>
              <a:t>Their means to consume</a:t>
            </a:r>
          </a:p>
          <a:p>
            <a:r>
              <a:rPr lang="en-US" sz="2800" dirty="0"/>
              <a:t>May soon find them overextended</a:t>
            </a:r>
          </a:p>
        </p:txBody>
      </p:sp>
      <p:sp>
        <p:nvSpPr>
          <p:cNvPr id="19" name="Title 18"/>
          <p:cNvSpPr>
            <a:spLocks noGrp="1"/>
          </p:cNvSpPr>
          <p:nvPr>
            <p:ph type="title"/>
          </p:nvPr>
        </p:nvSpPr>
        <p:spPr>
          <a:xfrm>
            <a:off x="-203759" y="154787"/>
            <a:ext cx="3483514" cy="1938992"/>
          </a:xfrm>
        </p:spPr>
        <p:txBody>
          <a:bodyPr/>
          <a:lstStyle/>
          <a:p>
            <a:pPr algn="ctr"/>
            <a:r>
              <a:rPr lang="en-US" sz="4000" dirty="0"/>
              <a:t>Limerick </a:t>
            </a:r>
            <a:br>
              <a:rPr lang="en-US" sz="4000" dirty="0"/>
            </a:br>
            <a:r>
              <a:rPr lang="en-US" sz="4000" dirty="0"/>
              <a:t>of the Day</a:t>
            </a:r>
            <a:br>
              <a:rPr lang="en-US" sz="4000" dirty="0"/>
            </a:br>
            <a:endParaRPr lang="en-US" sz="4000" dirty="0"/>
          </a:p>
        </p:txBody>
      </p:sp>
    </p:spTree>
    <p:extLst>
      <p:ext uri="{BB962C8B-B14F-4D97-AF65-F5344CB8AC3E}">
        <p14:creationId xmlns:p14="http://schemas.microsoft.com/office/powerpoint/2010/main" val="16537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a:t>
            </a:r>
          </a:p>
        </p:txBody>
      </p:sp>
      <p:sp>
        <p:nvSpPr>
          <p:cNvPr id="2" name="Content Placeholder 1">
            <a:extLst>
              <a:ext uri="{FF2B5EF4-FFF2-40B4-BE49-F238E27FC236}">
                <a16:creationId xmlns:a16="http://schemas.microsoft.com/office/drawing/2014/main" xmlns="" id="{3E26B0B8-D89F-4C93-865B-D6DE385CD666}"/>
              </a:ext>
            </a:extLst>
          </p:cNvPr>
          <p:cNvSpPr>
            <a:spLocks noGrp="1"/>
          </p:cNvSpPr>
          <p:nvPr>
            <p:ph idx="1"/>
          </p:nvPr>
        </p:nvSpPr>
        <p:spPr>
          <a:xfrm>
            <a:off x="0" y="904760"/>
            <a:ext cx="9044847" cy="2381020"/>
          </a:xfrm>
        </p:spPr>
        <p:txBody>
          <a:bodyPr/>
          <a:lstStyle/>
          <a:p>
            <a:pPr>
              <a:spcAft>
                <a:spcPts val="300"/>
              </a:spcAft>
            </a:pPr>
            <a:r>
              <a:rPr lang="en-US" sz="1100" b="1" dirty="0">
                <a:solidFill>
                  <a:schemeClr val="accent1"/>
                </a:solidFill>
              </a:rPr>
              <a:t>Economic Growth: </a:t>
            </a:r>
            <a:r>
              <a:rPr lang="en-US" sz="1100" dirty="0"/>
              <a:t>The COVID-19 pandemic has resulted in a severe and rapid slowdown in economic activity. While economic growth in the first quarter of 2020 started on solid footing, it quickly deteriorated as the effects of the COVID-19 virus intensified. The most immediately-affected industries—recreation, transportation, and food services and accommodation—add up to $2.1 trillion in annual spending (14% of total consumption spending). This consumption is likely to dry up almost completely for weeks if not months, with the effects reverberating through other sectors as well.  As a result, we expect a contraction in GDP in the first quarter (-5%, annualized quarterly growth rate) followed by a significantly larger contraction in the second quarter (-32%, annualized quarterly growth rate). Assuming we pass the peak of the virus by then, we expect economic growth to bounce back in the third quarter (25%, annualized quarterly growth rate). But growth will remain muted as supply chains rebuild, many businesses are forced to close indefinitely, and consumers remain cautious. We expect economic growth to build momentum in the fourth quarter (5%, annualized quarterly growth rate) with production and service-sector activity coming back online, and pent up consumer demand driving growth. We anticipate annual growth for 2020 to fall -2.2% and economic growth in 2021 to rebound to 3.0%.</a:t>
            </a:r>
          </a:p>
          <a:p>
            <a:pPr>
              <a:spcAft>
                <a:spcPts val="300"/>
              </a:spcAft>
            </a:pPr>
            <a:r>
              <a:rPr lang="en-US" sz="1100" b="1" dirty="0">
                <a:solidFill>
                  <a:schemeClr val="accent1"/>
                </a:solidFill>
              </a:rPr>
              <a:t>Inflation: </a:t>
            </a:r>
            <a:r>
              <a:rPr lang="en-US" sz="1100" dirty="0"/>
              <a:t>As a result of the plummeting consumer and business demand coupled with the steep decline in oil prices (due to the oil-price war between Saudi Arabia and Russia) we expect inflation to slow to 1.00% in the first quarter. As demand falls even further in the second quarter, we forecast significant price deflation (-1.00%, annualized quarterly growth rate). As demand and economic growth rebound in the latter half of the year, we expect inflation to reach 0.5% (annualized quarterly growth rate) in the fourth quarter and 0.3% for the year. As the economic recovery proceeds and we move back toward the long-run equilibrium growth path, we expect annual inflation to hit 1.5% in 2021.</a:t>
            </a:r>
          </a:p>
          <a:p>
            <a:pPr>
              <a:spcAft>
                <a:spcPts val="300"/>
              </a:spcAft>
            </a:pPr>
            <a:r>
              <a:rPr lang="en-US" sz="1100" b="1" dirty="0">
                <a:solidFill>
                  <a:schemeClr val="accent1"/>
                </a:solidFill>
              </a:rPr>
              <a:t>Unemployment: </a:t>
            </a:r>
            <a:r>
              <a:rPr lang="en-US" sz="1100" dirty="0"/>
              <a:t>Reports of unprecedented numbers of unemployment claims in mid-March suggest that the near cessation of economic activity as a result of the COVID-19 response will have a significant impact on unemployment across a wide range of sectors. Workers in the service sector (e.g., hospitality, travel, leisure, food service, retail, and transportation) are experiencing job loss and reduced hours due to collapsing consumer demand. Moreover, supply side disruptions indicate that jobs in the manufacturing sector (e.g., auto manufacturers) are also at risk. By the end of the second quarter, we expect the unemployment rate to increase to 20.0%, and then fall to 17.50% in the third quarter. As economic activity resumes towards the end of 2020, we expect unemployment to fall slightly but remain elevated at 11.0.  We expect the unemployment rate to fall further to 8.0% in 2021 as the economic recovery extends throughout the economy.</a:t>
            </a:r>
          </a:p>
          <a:p>
            <a:pPr>
              <a:spcAft>
                <a:spcPts val="300"/>
              </a:spcAft>
            </a:pPr>
            <a:r>
              <a:rPr lang="en-US" sz="1100" b="1" dirty="0">
                <a:solidFill>
                  <a:schemeClr val="accent1"/>
                </a:solidFill>
              </a:rPr>
              <a:t>Fed funds Rate: </a:t>
            </a:r>
            <a:r>
              <a:rPr lang="en-US" sz="1100" dirty="0"/>
              <a:t>To boost household and business confidence, the Federal Reserve’s Federal Open Market Committee (FOMC) cut the federal funds target rate twice in March resulting in a target range of 0.00% to 0.25%. CUNA economists expect the federal funds target rate to remain unchanged for 2020 and 2021.</a:t>
            </a:r>
          </a:p>
          <a:p>
            <a:pPr>
              <a:spcAft>
                <a:spcPts val="300"/>
              </a:spcAft>
            </a:pPr>
            <a:r>
              <a:rPr lang="en-US" sz="1100" b="1" dirty="0">
                <a:solidFill>
                  <a:schemeClr val="accent1"/>
                </a:solidFill>
              </a:rPr>
              <a:t>10-Year Treasury: </a:t>
            </a:r>
            <a:r>
              <a:rPr lang="en-US" sz="1100" dirty="0"/>
              <a:t>We expect the 10-Year Treasury rate to stay relatively low as investors look for safe investments. As the economic outlook improves in the latter half of the year, the 10-year Treasury rate will likely increase slightly but remain near historically low levels.</a:t>
            </a:r>
          </a:p>
          <a:p>
            <a:pPr marL="0" indent="0">
              <a:spcAft>
                <a:spcPts val="300"/>
              </a:spcAft>
              <a:buNone/>
            </a:pPr>
            <a:endParaRPr lang="en-US" sz="1100" dirty="0">
              <a:solidFill>
                <a:schemeClr val="accent1"/>
              </a:solidFill>
            </a:endParaRPr>
          </a:p>
        </p:txBody>
      </p:sp>
    </p:spTree>
    <p:extLst>
      <p:ext uri="{BB962C8B-B14F-4D97-AF65-F5344CB8AC3E}">
        <p14:creationId xmlns:p14="http://schemas.microsoft.com/office/powerpoint/2010/main" val="16373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 </a:t>
            </a:r>
            <a:r>
              <a:rPr lang="en-US" sz="2400" b="0" dirty="0">
                <a:solidFill>
                  <a:schemeClr val="tx1"/>
                </a:solidFill>
              </a:rPr>
              <a:t>– September 9</a:t>
            </a:r>
            <a:r>
              <a:rPr lang="en-US" sz="2400" b="0" baseline="30000" dirty="0">
                <a:solidFill>
                  <a:schemeClr val="tx1"/>
                </a:solidFill>
              </a:rPr>
              <a:t>th</a:t>
            </a:r>
            <a:r>
              <a:rPr lang="en-US" sz="2400" b="0" dirty="0">
                <a:solidFill>
                  <a:schemeClr val="tx1"/>
                </a:solidFill>
              </a:rPr>
              <a:t>, 2020</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xmlns="" id="{E0395754-FA59-416B-99DA-4FB6AFBA3312}"/>
              </a:ext>
            </a:extLst>
          </p:cNvPr>
          <p:cNvGraphicFramePr>
            <a:graphicFrameLocks noGrp="1"/>
          </p:cNvGraphicFramePr>
          <p:nvPr>
            <p:ph idx="1"/>
            <p:extLst>
              <p:ext uri="{D42A27DB-BD31-4B8C-83A1-F6EECF244321}">
                <p14:modId xmlns:p14="http://schemas.microsoft.com/office/powerpoint/2010/main" val="2117273934"/>
              </p:ext>
            </p:extLst>
          </p:nvPr>
        </p:nvGraphicFramePr>
        <p:xfrm>
          <a:off x="172005" y="1023042"/>
          <a:ext cx="8799990" cy="5193212"/>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xmlns="" val="1610649881"/>
                    </a:ext>
                  </a:extLst>
                </a:gridCol>
                <a:gridCol w="780989">
                  <a:extLst>
                    <a:ext uri="{9D8B030D-6E8A-4147-A177-3AD203B41FA5}">
                      <a16:colId xmlns:a16="http://schemas.microsoft.com/office/drawing/2014/main" xmlns="" val="3370600300"/>
                    </a:ext>
                  </a:extLst>
                </a:gridCol>
                <a:gridCol w="780989">
                  <a:extLst>
                    <a:ext uri="{9D8B030D-6E8A-4147-A177-3AD203B41FA5}">
                      <a16:colId xmlns:a16="http://schemas.microsoft.com/office/drawing/2014/main" xmlns="" val="3270112288"/>
                    </a:ext>
                  </a:extLst>
                </a:gridCol>
                <a:gridCol w="208280">
                  <a:extLst>
                    <a:ext uri="{9D8B030D-6E8A-4147-A177-3AD203B41FA5}">
                      <a16:colId xmlns:a16="http://schemas.microsoft.com/office/drawing/2014/main" xmlns="" val="3829285208"/>
                    </a:ext>
                  </a:extLst>
                </a:gridCol>
                <a:gridCol w="800222">
                  <a:extLst>
                    <a:ext uri="{9D8B030D-6E8A-4147-A177-3AD203B41FA5}">
                      <a16:colId xmlns:a16="http://schemas.microsoft.com/office/drawing/2014/main" xmlns="" val="568690829"/>
                    </a:ext>
                  </a:extLst>
                </a:gridCol>
                <a:gridCol w="800222">
                  <a:extLst>
                    <a:ext uri="{9D8B030D-6E8A-4147-A177-3AD203B41FA5}">
                      <a16:colId xmlns:a16="http://schemas.microsoft.com/office/drawing/2014/main" xmlns="" val="324176423"/>
                    </a:ext>
                  </a:extLst>
                </a:gridCol>
                <a:gridCol w="800222">
                  <a:extLst>
                    <a:ext uri="{9D8B030D-6E8A-4147-A177-3AD203B41FA5}">
                      <a16:colId xmlns:a16="http://schemas.microsoft.com/office/drawing/2014/main" xmlns="" val="2930482164"/>
                    </a:ext>
                  </a:extLst>
                </a:gridCol>
                <a:gridCol w="800222">
                  <a:extLst>
                    <a:ext uri="{9D8B030D-6E8A-4147-A177-3AD203B41FA5}">
                      <a16:colId xmlns:a16="http://schemas.microsoft.com/office/drawing/2014/main" xmlns="" val="3182162325"/>
                    </a:ext>
                  </a:extLst>
                </a:gridCol>
                <a:gridCol w="210398">
                  <a:extLst>
                    <a:ext uri="{9D8B030D-6E8A-4147-A177-3AD203B41FA5}">
                      <a16:colId xmlns:a16="http://schemas.microsoft.com/office/drawing/2014/main" xmlns="" val="2054099130"/>
                    </a:ext>
                  </a:extLst>
                </a:gridCol>
                <a:gridCol w="754489">
                  <a:extLst>
                    <a:ext uri="{9D8B030D-6E8A-4147-A177-3AD203B41FA5}">
                      <a16:colId xmlns:a16="http://schemas.microsoft.com/office/drawing/2014/main" xmlns="" val="1165817543"/>
                    </a:ext>
                  </a:extLst>
                </a:gridCol>
                <a:gridCol w="754489">
                  <a:extLst>
                    <a:ext uri="{9D8B030D-6E8A-4147-A177-3AD203B41FA5}">
                      <a16:colId xmlns:a16="http://schemas.microsoft.com/office/drawing/2014/main" xmlns="" val="1697300055"/>
                    </a:ext>
                  </a:extLst>
                </a:gridCol>
              </a:tblGrid>
              <a:tr h="752001">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xmlns="" val="3197579864"/>
                  </a:ext>
                </a:extLst>
              </a:tr>
              <a:tr h="537144">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2019</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83943140"/>
                  </a:ext>
                </a:extLst>
              </a:tr>
              <a:tr h="322371">
                <a:tc>
                  <a:txBody>
                    <a:bodyPr/>
                    <a:lstStyle/>
                    <a:p>
                      <a:r>
                        <a:rPr lang="en-US" sz="18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8685802"/>
                  </a:ext>
                </a:extLst>
              </a:tr>
              <a:tr h="525727">
                <a:tc>
                  <a:txBody>
                    <a:bodyPr/>
                    <a:lstStyle/>
                    <a:p>
                      <a:r>
                        <a:rPr lang="en-US" sz="1200" b="1" dirty="0"/>
                        <a:t>Economic Growth </a:t>
                      </a:r>
                    </a:p>
                    <a:p>
                      <a:r>
                        <a:rPr lang="en-US" sz="1200" b="1" dirty="0"/>
                        <a:t>(% Change GDP)*</a:t>
                      </a:r>
                    </a:p>
                  </a:txBody>
                  <a:tcPr anchor="ctr">
                    <a:lnT w="12700" cmpd="sng">
                      <a:noFill/>
                    </a:lnT>
                  </a:tcPr>
                </a:tc>
                <a:tc>
                  <a:txBody>
                    <a:bodyPr/>
                    <a:lstStyle/>
                    <a:p>
                      <a:pPr algn="ctr"/>
                      <a:r>
                        <a:rPr lang="en-US" sz="1200" b="0" dirty="0"/>
                        <a:t>2.43%</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t>2.33%</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algn="ctr"/>
                      <a:r>
                        <a:rPr lang="en-US" sz="1200" b="0" dirty="0">
                          <a:solidFill>
                            <a:schemeClr val="tx1"/>
                          </a:solidFill>
                        </a:rPr>
                        <a:t>-5.00%</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tx1"/>
                          </a:solidFill>
                        </a:rPr>
                        <a:t>-31.7%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accent1"/>
                          </a:solidFill>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accent1"/>
                          </a:solidFill>
                        </a:rPr>
                        <a:t>5.00%</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chemeClr val="accent1"/>
                        </a:solidFill>
                      </a:endParaRPr>
                    </a:p>
                  </a:txBody>
                  <a:tcPr anchor="ctr">
                    <a:lnT w="12700" cmpd="sng">
                      <a:noFill/>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-2.2%</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accent1"/>
                          </a:solidFill>
                        </a:rPr>
                        <a:t>3.0%</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3042843509"/>
                  </a:ext>
                </a:extLst>
              </a:tr>
              <a:tr h="525727">
                <a:tc>
                  <a:txBody>
                    <a:bodyPr/>
                    <a:lstStyle/>
                    <a:p>
                      <a:r>
                        <a:rPr lang="en-US" sz="1200" b="1" dirty="0"/>
                        <a:t>Inflation </a:t>
                      </a:r>
                    </a:p>
                    <a:p>
                      <a:r>
                        <a:rPr lang="en-US" sz="1200" b="1" dirty="0"/>
                        <a:t>(% Change CPI)*</a:t>
                      </a:r>
                    </a:p>
                  </a:txBody>
                  <a:tcPr anchor="ctr"/>
                </a:tc>
                <a:tc>
                  <a:txBody>
                    <a:bodyPr/>
                    <a:lstStyle/>
                    <a:p>
                      <a:pPr algn="ctr"/>
                      <a:r>
                        <a:rPr lang="en-US" sz="1200" b="0" dirty="0"/>
                        <a:t>1.55%</a:t>
                      </a:r>
                    </a:p>
                  </a:txBody>
                  <a:tcPr anchor="ctr">
                    <a:lnR w="12700" cap="flat" cmpd="sng" algn="ctr">
                      <a:noFill/>
                      <a:prstDash val="solid"/>
                      <a:round/>
                      <a:headEnd type="none" w="med" len="med"/>
                      <a:tailEnd type="none" w="med" len="med"/>
                    </a:lnR>
                  </a:tcPr>
                </a:tc>
                <a:tc>
                  <a:txBody>
                    <a:bodyPr/>
                    <a:lstStyle/>
                    <a:p>
                      <a:pPr algn="ctr"/>
                      <a:r>
                        <a:rPr lang="en-US" sz="1200" b="0" dirty="0"/>
                        <a:t>1.81%</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200" b="0" dirty="0">
                          <a:solidFill>
                            <a:schemeClr val="tx1"/>
                          </a:solidFill>
                        </a:rPr>
                        <a:t>-0.2%</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0.6%</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0.8%</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1.50%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556414199"/>
                  </a:ext>
                </a:extLst>
              </a:tr>
              <a:tr h="525727">
                <a:tc>
                  <a:txBody>
                    <a:bodyPr/>
                    <a:lstStyle/>
                    <a:p>
                      <a:r>
                        <a:rPr lang="en-US" sz="1200" b="1" dirty="0"/>
                        <a:t>Unemployment Rate</a:t>
                      </a:r>
                    </a:p>
                  </a:txBody>
                  <a:tcPr anchor="ctr"/>
                </a:tc>
                <a:tc>
                  <a:txBody>
                    <a:bodyPr/>
                    <a:lstStyle/>
                    <a:p>
                      <a:pPr algn="ctr"/>
                      <a:r>
                        <a:rPr lang="en-US" sz="1200" b="0" dirty="0"/>
                        <a:t>4.70%</a:t>
                      </a:r>
                    </a:p>
                  </a:txBody>
                  <a:tcPr anchor="ctr">
                    <a:lnR w="12700" cap="flat" cmpd="sng" algn="ctr">
                      <a:noFill/>
                      <a:prstDash val="solid"/>
                      <a:round/>
                      <a:headEnd type="none" w="med" len="med"/>
                      <a:tailEnd type="none" w="med" len="med"/>
                    </a:lnR>
                  </a:tcPr>
                </a:tc>
                <a:tc>
                  <a:txBody>
                    <a:bodyPr/>
                    <a:lstStyle/>
                    <a:p>
                      <a:pPr algn="ctr"/>
                      <a:r>
                        <a:rPr lang="en-US" sz="1200" b="0" dirty="0"/>
                        <a:t>3.50%</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200" b="0" dirty="0">
                          <a:solidFill>
                            <a:schemeClr val="tx1"/>
                          </a:solidFill>
                        </a:rPr>
                        <a:t>4.4%</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7.5%</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7.5%</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6.5%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14806193"/>
                  </a:ext>
                </a:extLst>
              </a:tr>
              <a:tr h="316112">
                <a:tc>
                  <a:txBody>
                    <a:bodyPr/>
                    <a:lstStyle/>
                    <a:p>
                      <a:endParaRPr lang="en-US" sz="1200" b="1" dirty="0"/>
                    </a:p>
                  </a:txBody>
                  <a:tcPr anchor="ctr">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837942614"/>
                  </a:ext>
                </a:extLst>
              </a:tr>
              <a:tr h="548338">
                <a:tc>
                  <a:txBody>
                    <a:bodyPr/>
                    <a:lstStyle/>
                    <a:p>
                      <a:r>
                        <a:rPr lang="en-US" sz="1200" b="1" dirty="0"/>
                        <a:t>Federal Funds Rate (effective)</a:t>
                      </a:r>
                    </a:p>
                  </a:txBody>
                  <a:tcPr anchor="ctr"/>
                </a:tc>
                <a:tc>
                  <a:txBody>
                    <a:bodyPr/>
                    <a:lstStyle/>
                    <a:p>
                      <a:pPr algn="ctr"/>
                      <a:r>
                        <a:rPr lang="en-US" sz="1200" b="0" dirty="0"/>
                        <a:t>1.18%</a:t>
                      </a:r>
                    </a:p>
                  </a:txBody>
                  <a:tcPr anchor="ctr">
                    <a:lnR w="12700" cap="flat" cmpd="sng" algn="ctr">
                      <a:noFill/>
                      <a:prstDash val="solid"/>
                      <a:round/>
                      <a:headEnd type="none" w="med" len="med"/>
                      <a:tailEnd type="none" w="med" len="med"/>
                    </a:lnR>
                  </a:tcPr>
                </a:tc>
                <a:tc>
                  <a:txBody>
                    <a:bodyPr/>
                    <a:lstStyle/>
                    <a:p>
                      <a:pPr algn="ctr"/>
                      <a:r>
                        <a:rPr lang="en-US" sz="1200" b="0" dirty="0"/>
                        <a:t>1.55%</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1"/>
                          </a:solidFill>
                        </a:rPr>
                        <a:t>0.15%</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0.10%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0.10%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0.10%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989261198"/>
                  </a:ext>
                </a:extLst>
              </a:tr>
              <a:tr h="548338">
                <a:tc>
                  <a:txBody>
                    <a:bodyPr/>
                    <a:lstStyle/>
                    <a:p>
                      <a:r>
                        <a:rPr lang="en-US" sz="1200" b="1" dirty="0"/>
                        <a:t>10-Year Treasury Rate</a:t>
                      </a:r>
                    </a:p>
                  </a:txBody>
                  <a:tcPr anchor="ctr"/>
                </a:tc>
                <a:tc>
                  <a:txBody>
                    <a:bodyPr/>
                    <a:lstStyle/>
                    <a:p>
                      <a:pPr algn="ctr"/>
                      <a:r>
                        <a:rPr lang="en-US" sz="1200" b="0" dirty="0"/>
                        <a:t>2.35%</a:t>
                      </a:r>
                    </a:p>
                  </a:txBody>
                  <a:tcPr anchor="ctr">
                    <a:lnR w="12700" cap="flat" cmpd="sng" algn="ctr">
                      <a:noFill/>
                      <a:prstDash val="solid"/>
                      <a:round/>
                      <a:headEnd type="none" w="med" len="med"/>
                      <a:tailEnd type="none" w="med" len="med"/>
                    </a:lnR>
                  </a:tcPr>
                </a:tc>
                <a:tc>
                  <a:txBody>
                    <a:bodyPr/>
                    <a:lstStyle/>
                    <a:p>
                      <a:pPr algn="ctr"/>
                      <a:r>
                        <a:rPr lang="en-US" sz="1200" b="0" dirty="0"/>
                        <a:t>1.92%</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1"/>
                          </a:solidFill>
                        </a:rPr>
                        <a:t>0.70%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0.80%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0.80%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0.90%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1234408713"/>
                  </a:ext>
                </a:extLst>
              </a:tr>
              <a:tr h="548338">
                <a:tc>
                  <a:txBody>
                    <a:bodyPr/>
                    <a:lstStyle/>
                    <a:p>
                      <a:r>
                        <a:rPr lang="en-US" sz="1200" b="1" dirty="0"/>
                        <a:t>10-Year-Fed Funds Spread</a:t>
                      </a:r>
                    </a:p>
                  </a:txBody>
                  <a:tcPr anchor="ctr"/>
                </a:tc>
                <a:tc>
                  <a:txBody>
                    <a:bodyPr/>
                    <a:lstStyle/>
                    <a:p>
                      <a:pPr algn="ctr"/>
                      <a:r>
                        <a:rPr lang="en-US" sz="1200" b="0" dirty="0"/>
                        <a:t>1.17%</a:t>
                      </a:r>
                    </a:p>
                  </a:txBody>
                  <a:tcPr anchor="ctr">
                    <a:lnR w="12700" cap="flat" cmpd="sng" algn="ctr">
                      <a:noFill/>
                      <a:prstDash val="solid"/>
                      <a:round/>
                      <a:headEnd type="none" w="med" len="med"/>
                      <a:tailEnd type="none" w="med" len="med"/>
                    </a:lnR>
                  </a:tcPr>
                </a:tc>
                <a:tc>
                  <a:txBody>
                    <a:bodyPr/>
                    <a:lstStyle/>
                    <a:p>
                      <a:pPr algn="ctr"/>
                      <a:r>
                        <a:rPr lang="en-US" sz="1200" b="0" dirty="0"/>
                        <a:t>0.37%</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tcPr>
                </a:tc>
                <a:tc>
                  <a:txBody>
                    <a:bodyPr/>
                    <a:lstStyle/>
                    <a:p>
                      <a:pPr algn="ctr"/>
                      <a:r>
                        <a:rPr lang="en-US" sz="1200" b="0" dirty="0">
                          <a:solidFill>
                            <a:schemeClr val="tx1"/>
                          </a:solidFill>
                        </a:rPr>
                        <a:t>0.55%</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0.70%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tcPr>
                </a:tc>
                <a:tc>
                  <a:txBody>
                    <a:bodyPr/>
                    <a:lstStyle/>
                    <a:p>
                      <a:pPr algn="ctr"/>
                      <a:r>
                        <a:rPr lang="en-US" sz="1200" b="0" dirty="0">
                          <a:solidFill>
                            <a:schemeClr val="accent1"/>
                          </a:solidFill>
                        </a:rPr>
                        <a:t>0.70%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0.80%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827660330"/>
                  </a:ext>
                </a:extLst>
              </a:tr>
            </a:tbl>
          </a:graphicData>
        </a:graphic>
      </p:graphicFrame>
      <p:graphicFrame>
        <p:nvGraphicFramePr>
          <p:cNvPr id="7" name="Table 6">
            <a:extLst>
              <a:ext uri="{FF2B5EF4-FFF2-40B4-BE49-F238E27FC236}">
                <a16:creationId xmlns:a16="http://schemas.microsoft.com/office/drawing/2014/main" xmlns=""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xmlns=""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xmlns="" val="1922612805"/>
                  </a:ext>
                </a:extLst>
              </a:tr>
            </a:tbl>
          </a:graphicData>
        </a:graphic>
      </p:graphicFrame>
      <p:sp>
        <p:nvSpPr>
          <p:cNvPr id="2" name="TextBox 1"/>
          <p:cNvSpPr txBox="1"/>
          <p:nvPr/>
        </p:nvSpPr>
        <p:spPr>
          <a:xfrm>
            <a:off x="3200400" y="6334125"/>
            <a:ext cx="3118161" cy="461665"/>
          </a:xfrm>
          <a:prstGeom prst="rect">
            <a:avLst/>
          </a:prstGeom>
          <a:noFill/>
          <a:ln w="12700">
            <a:solidFill>
              <a:schemeClr val="tx1"/>
            </a:solidFill>
          </a:ln>
        </p:spPr>
        <p:txBody>
          <a:bodyPr wrap="none" rtlCol="0">
            <a:spAutoFit/>
          </a:bodyPr>
          <a:lstStyle/>
          <a:p>
            <a:r>
              <a:rPr lang="en-US" sz="1200" dirty="0"/>
              <a:t>*Percent change, annual rate. </a:t>
            </a:r>
          </a:p>
          <a:p>
            <a:r>
              <a:rPr lang="en-US" sz="1200" dirty="0"/>
              <a:t>All other numbers are end of period values.</a:t>
            </a:r>
          </a:p>
        </p:txBody>
      </p:sp>
    </p:spTree>
    <p:extLst>
      <p:ext uri="{BB962C8B-B14F-4D97-AF65-F5344CB8AC3E}">
        <p14:creationId xmlns:p14="http://schemas.microsoft.com/office/powerpoint/2010/main" val="28952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a:t>
            </a:r>
          </a:p>
        </p:txBody>
      </p:sp>
      <p:sp>
        <p:nvSpPr>
          <p:cNvPr id="2" name="Content Placeholder 1">
            <a:extLst>
              <a:ext uri="{FF2B5EF4-FFF2-40B4-BE49-F238E27FC236}">
                <a16:creationId xmlns:a16="http://schemas.microsoft.com/office/drawing/2014/main" xmlns="" id="{3E26B0B8-D89F-4C93-865B-D6DE385CD666}"/>
              </a:ext>
            </a:extLst>
          </p:cNvPr>
          <p:cNvSpPr>
            <a:spLocks noGrp="1"/>
          </p:cNvSpPr>
          <p:nvPr>
            <p:ph idx="1"/>
          </p:nvPr>
        </p:nvSpPr>
        <p:spPr>
          <a:xfrm>
            <a:off x="192277" y="1101966"/>
            <a:ext cx="8759446" cy="4654068"/>
          </a:xfrm>
        </p:spPr>
        <p:txBody>
          <a:bodyPr/>
          <a:lstStyle/>
          <a:p>
            <a:pPr>
              <a:spcAft>
                <a:spcPts val="600"/>
              </a:spcAft>
            </a:pPr>
            <a:r>
              <a:rPr lang="en-US" sz="1100" b="1" dirty="0">
                <a:solidFill>
                  <a:schemeClr val="accent1"/>
                </a:solidFill>
              </a:rPr>
              <a:t>Loan Growth: </a:t>
            </a:r>
            <a:r>
              <a:rPr lang="en-US" sz="1100" dirty="0"/>
              <a:t>Economic contraction, increased uncertainty, and heightened consumer caution will depress credit union lending despite historically low interest rates. We expect a significant slowdown in consumer and business loan growth, particularly auto loans. However, very low interest rates are likely to stimulate mortgage lending, particularly refinances, which will help buttress some credit unions. Lower long-term rates are also likely to induce credit unions to sell more mortgages and other long-term loans to the secondary market. We also expect members to utilize existing lines of credit—such as credit cards and home equity loans—to cover short-term and emergency expenses.</a:t>
            </a:r>
          </a:p>
          <a:p>
            <a:pPr>
              <a:spcAft>
                <a:spcPts val="600"/>
              </a:spcAft>
            </a:pPr>
            <a:r>
              <a:rPr lang="en-US" sz="1100" b="1" dirty="0">
                <a:solidFill>
                  <a:schemeClr val="accent1"/>
                </a:solidFill>
              </a:rPr>
              <a:t>Savings Growth: </a:t>
            </a:r>
            <a:r>
              <a:rPr lang="en-US" sz="1100" dirty="0"/>
              <a:t>We expect exceptionally strong savings growth at credit unions as consumer demand dries up, discretionary spending declines, and the volatile stock market makes investments less attractive. Moreover, the federal government is currently discussing plans to provide approximately $500 billion of economic stimulus directly to consumers. We expect these transfers to increase credit union deposits—particularly in the second quarter—as some credit union members will not immediately spend the relief money. </a:t>
            </a:r>
          </a:p>
          <a:p>
            <a:pPr>
              <a:spcAft>
                <a:spcPts val="600"/>
              </a:spcAft>
            </a:pPr>
            <a:r>
              <a:rPr lang="en-US" sz="1100" b="1" dirty="0">
                <a:solidFill>
                  <a:schemeClr val="accent1"/>
                </a:solidFill>
              </a:rPr>
              <a:t>Membership Growth: </a:t>
            </a:r>
            <a:r>
              <a:rPr lang="en-US" sz="1100" dirty="0"/>
              <a:t>We expect membership growth rates, which are heavily influenced by auto lending, to fall to 2.7% in 2020 (from 3.6% growth in 2019). With economic growth returning in 2021 and considering the significant pent up demand for consumer goods—including durable goods like automobiles—we expect membership growth to increase to 3.0% in 2021.</a:t>
            </a:r>
          </a:p>
          <a:p>
            <a:pPr>
              <a:spcAft>
                <a:spcPts val="600"/>
              </a:spcAft>
            </a:pPr>
            <a:r>
              <a:rPr lang="en-US" sz="1100" b="1" dirty="0">
                <a:solidFill>
                  <a:schemeClr val="accent1"/>
                </a:solidFill>
              </a:rPr>
              <a:t>Asset quality: </a:t>
            </a:r>
            <a:r>
              <a:rPr lang="en-US" sz="1100" dirty="0"/>
              <a:t>As a result of the economic slowdown we anticipate a significant in unemployment and an increase in underemployment as workers’ hours get cut. This will make it difficult for many to pay their bills on time. As a result, we expect delinquency rates to increase substantially, reaching 1.00% in 2020. We similarly expect charge-off rates to increase, peaking in the third and fourth quarters at 1.1% (quarterly annualized) . We expect this decrease in asset quality to be relatively short-lived relative to, for example, the Great Recession, when it deteriorated much worse.</a:t>
            </a:r>
          </a:p>
          <a:p>
            <a:pPr>
              <a:spcAft>
                <a:spcPts val="600"/>
              </a:spcAft>
            </a:pPr>
            <a:r>
              <a:rPr lang="en-US" sz="1100" b="1" dirty="0">
                <a:solidFill>
                  <a:schemeClr val="accent1"/>
                </a:solidFill>
              </a:rPr>
              <a:t>ROA: </a:t>
            </a:r>
            <a:r>
              <a:rPr lang="en-US" sz="1100" dirty="0"/>
              <a:t>As the economy slows and interest rates fall, credit unions’ net interest income will decline, putting downward pressure on ROA.  Additional ROA pressures include rising provisions for loan losses (as the probability of more delinquencies increases) and decreasing interchange income as people spend less. However, earnings may be buttressed slightly by strong mortgage refinancing and an increase in fees from mortgage sales to the secondary market. Our forecast shows ROA coming in at 0.50% for 2020. We believe this estimate may be conservative. ROA for 2021 is forecasted to be 0.35%. The situation is dynamic and because of that the range of estimates is fairly large.  </a:t>
            </a:r>
          </a:p>
          <a:p>
            <a:pPr marL="0" indent="0">
              <a:spcAft>
                <a:spcPts val="600"/>
              </a:spcAft>
              <a:buNone/>
            </a:pPr>
            <a:endParaRPr lang="en-US" sz="1100" dirty="0">
              <a:solidFill>
                <a:schemeClr val="accent1"/>
              </a:solidFill>
            </a:endParaRPr>
          </a:p>
        </p:txBody>
      </p:sp>
    </p:spTree>
    <p:extLst>
      <p:ext uri="{BB962C8B-B14F-4D97-AF65-F5344CB8AC3E}">
        <p14:creationId xmlns:p14="http://schemas.microsoft.com/office/powerpoint/2010/main" val="19533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 </a:t>
            </a:r>
            <a:r>
              <a:rPr lang="en-US" sz="2400" b="0" dirty="0">
                <a:solidFill>
                  <a:schemeClr val="tx1"/>
                </a:solidFill>
              </a:rPr>
              <a:t>– September 9th, 2020</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xmlns="" id="{E0395754-FA59-416B-99DA-4FB6AFBA3312}"/>
              </a:ext>
            </a:extLst>
          </p:cNvPr>
          <p:cNvGraphicFramePr>
            <a:graphicFrameLocks noGrp="1"/>
          </p:cNvGraphicFramePr>
          <p:nvPr>
            <p:ph idx="1"/>
            <p:extLst>
              <p:ext uri="{D42A27DB-BD31-4B8C-83A1-F6EECF244321}">
                <p14:modId xmlns:p14="http://schemas.microsoft.com/office/powerpoint/2010/main" val="719591979"/>
              </p:ext>
            </p:extLst>
          </p:nvPr>
        </p:nvGraphicFramePr>
        <p:xfrm>
          <a:off x="172005" y="986828"/>
          <a:ext cx="8799990" cy="5059680"/>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xmlns="" val="1610649881"/>
                    </a:ext>
                  </a:extLst>
                </a:gridCol>
                <a:gridCol w="780989">
                  <a:extLst>
                    <a:ext uri="{9D8B030D-6E8A-4147-A177-3AD203B41FA5}">
                      <a16:colId xmlns:a16="http://schemas.microsoft.com/office/drawing/2014/main" xmlns="" val="3370600300"/>
                    </a:ext>
                  </a:extLst>
                </a:gridCol>
                <a:gridCol w="780989">
                  <a:extLst>
                    <a:ext uri="{9D8B030D-6E8A-4147-A177-3AD203B41FA5}">
                      <a16:colId xmlns:a16="http://schemas.microsoft.com/office/drawing/2014/main" xmlns="" val="3270112288"/>
                    </a:ext>
                  </a:extLst>
                </a:gridCol>
                <a:gridCol w="208280">
                  <a:extLst>
                    <a:ext uri="{9D8B030D-6E8A-4147-A177-3AD203B41FA5}">
                      <a16:colId xmlns:a16="http://schemas.microsoft.com/office/drawing/2014/main" xmlns="" val="3829285208"/>
                    </a:ext>
                  </a:extLst>
                </a:gridCol>
                <a:gridCol w="800222">
                  <a:extLst>
                    <a:ext uri="{9D8B030D-6E8A-4147-A177-3AD203B41FA5}">
                      <a16:colId xmlns:a16="http://schemas.microsoft.com/office/drawing/2014/main" xmlns="" val="568690829"/>
                    </a:ext>
                  </a:extLst>
                </a:gridCol>
                <a:gridCol w="800222">
                  <a:extLst>
                    <a:ext uri="{9D8B030D-6E8A-4147-A177-3AD203B41FA5}">
                      <a16:colId xmlns:a16="http://schemas.microsoft.com/office/drawing/2014/main" xmlns="" val="324176423"/>
                    </a:ext>
                  </a:extLst>
                </a:gridCol>
                <a:gridCol w="800222">
                  <a:extLst>
                    <a:ext uri="{9D8B030D-6E8A-4147-A177-3AD203B41FA5}">
                      <a16:colId xmlns:a16="http://schemas.microsoft.com/office/drawing/2014/main" xmlns="" val="2930482164"/>
                    </a:ext>
                  </a:extLst>
                </a:gridCol>
                <a:gridCol w="800222">
                  <a:extLst>
                    <a:ext uri="{9D8B030D-6E8A-4147-A177-3AD203B41FA5}">
                      <a16:colId xmlns:a16="http://schemas.microsoft.com/office/drawing/2014/main" xmlns="" val="3182162325"/>
                    </a:ext>
                  </a:extLst>
                </a:gridCol>
                <a:gridCol w="210398">
                  <a:extLst>
                    <a:ext uri="{9D8B030D-6E8A-4147-A177-3AD203B41FA5}">
                      <a16:colId xmlns:a16="http://schemas.microsoft.com/office/drawing/2014/main" xmlns="" val="2054099130"/>
                    </a:ext>
                  </a:extLst>
                </a:gridCol>
                <a:gridCol w="754489">
                  <a:extLst>
                    <a:ext uri="{9D8B030D-6E8A-4147-A177-3AD203B41FA5}">
                      <a16:colId xmlns:a16="http://schemas.microsoft.com/office/drawing/2014/main" xmlns="" val="1165817543"/>
                    </a:ext>
                  </a:extLst>
                </a:gridCol>
                <a:gridCol w="754489">
                  <a:extLst>
                    <a:ext uri="{9D8B030D-6E8A-4147-A177-3AD203B41FA5}">
                      <a16:colId xmlns:a16="http://schemas.microsoft.com/office/drawing/2014/main" xmlns="" val="1697300055"/>
                    </a:ext>
                  </a:extLst>
                </a:gridCol>
              </a:tblGrid>
              <a:tr h="445677">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xmlns="" val="3197579864"/>
                  </a:ext>
                </a:extLst>
              </a:tr>
              <a:tr h="351851">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2019</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83943140"/>
                  </a:ext>
                </a:extLst>
              </a:tr>
              <a:tr h="234567">
                <a:tc gridSpan="11">
                  <a:txBody>
                    <a:bodyPr/>
                    <a:lstStyle/>
                    <a:p>
                      <a:pPr algn="l"/>
                      <a:r>
                        <a:rPr lang="en-US" sz="14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8685802"/>
                  </a:ext>
                </a:extLst>
              </a:tr>
              <a:tr h="199382">
                <a:tc>
                  <a:txBody>
                    <a:bodyPr/>
                    <a:lstStyle/>
                    <a:p>
                      <a:r>
                        <a:rPr lang="en-US" sz="1100" b="1" dirty="0"/>
                        <a:t>Savings Growth</a:t>
                      </a:r>
                    </a:p>
                  </a:txBody>
                  <a:tcPr anchor="ctr">
                    <a:lnT w="12700" cmpd="sng">
                      <a:noFill/>
                    </a:lnT>
                  </a:tcPr>
                </a:tc>
                <a:tc>
                  <a:txBody>
                    <a:bodyPr/>
                    <a:lstStyle/>
                    <a:p>
                      <a:pPr algn="ctr"/>
                      <a:r>
                        <a:rPr lang="en-US" sz="1100" b="0" dirty="0"/>
                        <a:t>6.8%</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100" b="0" dirty="0"/>
                        <a:t>8.1%</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100" b="0" dirty="0"/>
                    </a:p>
                  </a:txBody>
                  <a:tcPr anchor="ctr">
                    <a:lnT w="12700" cmpd="sng">
                      <a:noFill/>
                    </a:lnT>
                    <a:lnB w="28575" cap="flat" cmpd="sng" algn="ctr">
                      <a:noFill/>
                      <a:prstDash val="solid"/>
                      <a:round/>
                      <a:headEnd type="none" w="med" len="med"/>
                      <a:tailEnd type="none" w="med" len="med"/>
                    </a:lnB>
                  </a:tcPr>
                </a:tc>
                <a:tc>
                  <a:txBody>
                    <a:bodyPr/>
                    <a:lstStyle/>
                    <a:p>
                      <a:pPr algn="ctr"/>
                      <a:r>
                        <a:rPr lang="en-US" sz="1100" b="0" dirty="0">
                          <a:solidFill>
                            <a:schemeClr val="accent1"/>
                          </a:solidFill>
                        </a:rPr>
                        <a:t>4.3%</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100" b="0" dirty="0">
                          <a:solidFill>
                            <a:schemeClr val="accent1"/>
                          </a:solidFill>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100" b="0" dirty="0">
                          <a:solidFill>
                            <a:schemeClr val="accent1"/>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100" b="0" dirty="0">
                          <a:solidFill>
                            <a:schemeClr val="accent1"/>
                          </a:solidFill>
                        </a:rPr>
                        <a:t>4.0%</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100" b="0" dirty="0">
                        <a:solidFill>
                          <a:schemeClr val="accent1"/>
                        </a:solidFill>
                      </a:endParaRPr>
                    </a:p>
                  </a:txBody>
                  <a:tcPr anchor="ctr">
                    <a:lnT w="12700" cmpd="sng">
                      <a:noFill/>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18.6%</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100" b="0" dirty="0">
                          <a:solidFill>
                            <a:schemeClr val="accent1"/>
                          </a:solidFill>
                        </a:rPr>
                        <a:t>8.0%</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3042843509"/>
                  </a:ext>
                </a:extLst>
              </a:tr>
              <a:tr h="199382">
                <a:tc>
                  <a:txBody>
                    <a:bodyPr/>
                    <a:lstStyle/>
                    <a:p>
                      <a:r>
                        <a:rPr lang="en-US" sz="1100" b="1" dirty="0"/>
                        <a:t>Loan Growth</a:t>
                      </a:r>
                    </a:p>
                  </a:txBody>
                  <a:tcPr anchor="ctr"/>
                </a:tc>
                <a:tc>
                  <a:txBody>
                    <a:bodyPr/>
                    <a:lstStyle/>
                    <a:p>
                      <a:pPr algn="ctr"/>
                      <a:r>
                        <a:rPr lang="en-US" sz="1100" b="0" dirty="0"/>
                        <a:t>9.3%</a:t>
                      </a:r>
                    </a:p>
                  </a:txBody>
                  <a:tcPr anchor="ctr">
                    <a:lnR w="12700" cap="flat" cmpd="sng" algn="ctr">
                      <a:noFill/>
                      <a:prstDash val="solid"/>
                      <a:round/>
                      <a:headEnd type="none" w="med" len="med"/>
                      <a:tailEnd type="none" w="med" len="med"/>
                    </a:lnR>
                  </a:tcPr>
                </a:tc>
                <a:tc>
                  <a:txBody>
                    <a:bodyPr/>
                    <a:lstStyle/>
                    <a:p>
                      <a:pPr algn="ctr"/>
                      <a:r>
                        <a:rPr lang="en-US" sz="1100" b="0" dirty="0"/>
                        <a:t>6.5%</a:t>
                      </a:r>
                    </a:p>
                  </a:txBody>
                  <a:tcPr anchor="ctr">
                    <a:lnL w="12700" cap="flat" cmpd="sng" algn="ctr">
                      <a:noFill/>
                      <a:prstDash val="solid"/>
                      <a:round/>
                      <a:headEnd type="none" w="med" len="med"/>
                      <a:tailEnd type="none" w="med" len="med"/>
                    </a:lnL>
                  </a:tcPr>
                </a:tc>
                <a:tc>
                  <a:txBody>
                    <a:bodyPr/>
                    <a:lstStyle/>
                    <a:p>
                      <a:pPr algn="ctr"/>
                      <a:endParaRPr lang="en-US" sz="11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100" b="0" dirty="0">
                          <a:solidFill>
                            <a:schemeClr val="accent1"/>
                          </a:solidFill>
                        </a:rPr>
                        <a:t>0.9%</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1.5%</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6.0%</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6.0%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556414199"/>
                  </a:ext>
                </a:extLst>
              </a:tr>
              <a:tr h="199382">
                <a:tc>
                  <a:txBody>
                    <a:bodyPr/>
                    <a:lstStyle/>
                    <a:p>
                      <a:r>
                        <a:rPr lang="en-US" sz="1100" b="1" dirty="0"/>
                        <a:t>Asset Growth</a:t>
                      </a:r>
                    </a:p>
                  </a:txBody>
                  <a:tcPr anchor="ctr"/>
                </a:tc>
                <a:tc>
                  <a:txBody>
                    <a:bodyPr/>
                    <a:lstStyle/>
                    <a:p>
                      <a:pPr algn="ctr"/>
                      <a:r>
                        <a:rPr lang="en-US" sz="1100" b="0" dirty="0"/>
                        <a:t>6.9%</a:t>
                      </a:r>
                    </a:p>
                  </a:txBody>
                  <a:tcPr anchor="ctr">
                    <a:lnR w="12700" cap="flat" cmpd="sng" algn="ctr">
                      <a:noFill/>
                      <a:prstDash val="solid"/>
                      <a:round/>
                      <a:headEnd type="none" w="med" len="med"/>
                      <a:tailEnd type="none" w="med" len="med"/>
                    </a:lnR>
                  </a:tcPr>
                </a:tc>
                <a:tc>
                  <a:txBody>
                    <a:bodyPr/>
                    <a:lstStyle/>
                    <a:p>
                      <a:pPr algn="ctr"/>
                      <a:r>
                        <a:rPr lang="en-US" sz="1100" b="0" dirty="0"/>
                        <a:t>7.7%</a:t>
                      </a:r>
                    </a:p>
                  </a:txBody>
                  <a:tcPr anchor="ctr">
                    <a:lnL w="12700" cap="flat" cmpd="sng" algn="ctr">
                      <a:noFill/>
                      <a:prstDash val="solid"/>
                      <a:round/>
                      <a:headEnd type="none" w="med" len="med"/>
                      <a:tailEnd type="none" w="med" len="med"/>
                    </a:lnL>
                  </a:tcPr>
                </a:tc>
                <a:tc>
                  <a:txBody>
                    <a:bodyPr/>
                    <a:lstStyle/>
                    <a:p>
                      <a:pPr algn="ctr"/>
                      <a:endParaRPr lang="en-US" sz="11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100" b="0" dirty="0">
                          <a:solidFill>
                            <a:schemeClr val="accent1"/>
                          </a:solidFill>
                        </a:rPr>
                        <a:t>4.6%</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3.0%</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16.0%</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7.0%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14806193"/>
                  </a:ext>
                </a:extLst>
              </a:tr>
              <a:tr h="199382">
                <a:tc>
                  <a:txBody>
                    <a:bodyPr/>
                    <a:lstStyle/>
                    <a:p>
                      <a:r>
                        <a:rPr lang="en-US" sz="1100" b="1" dirty="0"/>
                        <a:t>Membership Growth</a:t>
                      </a:r>
                    </a:p>
                  </a:txBody>
                  <a:tcPr anchor="ctr"/>
                </a:tc>
                <a:tc>
                  <a:txBody>
                    <a:bodyPr/>
                    <a:lstStyle/>
                    <a:p>
                      <a:pPr algn="ctr"/>
                      <a:r>
                        <a:rPr lang="en-US" sz="1100" b="0" dirty="0"/>
                        <a:t>3.9%</a:t>
                      </a:r>
                    </a:p>
                  </a:txBody>
                  <a:tcPr anchor="ctr">
                    <a:lnR w="12700" cap="flat" cmpd="sng" algn="ctr">
                      <a:noFill/>
                      <a:prstDash val="solid"/>
                      <a:round/>
                      <a:headEnd type="none" w="med" len="med"/>
                      <a:tailEnd type="none" w="med" len="med"/>
                    </a:lnR>
                  </a:tcPr>
                </a:tc>
                <a:tc>
                  <a:txBody>
                    <a:bodyPr/>
                    <a:lstStyle/>
                    <a:p>
                      <a:pPr algn="ctr"/>
                      <a:r>
                        <a:rPr lang="en-US" sz="1100" b="0" dirty="0"/>
                        <a:t>3.6%</a:t>
                      </a:r>
                    </a:p>
                  </a:txBody>
                  <a:tcPr anchor="ctr">
                    <a:lnL w="12700" cap="flat" cmpd="sng" algn="ctr">
                      <a:noFill/>
                      <a:prstDash val="solid"/>
                      <a:round/>
                      <a:headEnd type="none" w="med" len="med"/>
                      <a:tailEnd type="none" w="med" len="med"/>
                    </a:lnL>
                  </a:tcPr>
                </a:tc>
                <a:tc>
                  <a:txBody>
                    <a:bodyPr/>
                    <a:lstStyle/>
                    <a:p>
                      <a:pPr algn="ctr"/>
                      <a:endParaRPr lang="en-US" sz="11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100" b="0" dirty="0">
                          <a:solidFill>
                            <a:schemeClr val="accent1"/>
                          </a:solidFill>
                        </a:rPr>
                        <a:t>0.8%</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0.5%</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2.7%</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3.0%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1728453805"/>
                  </a:ext>
                </a:extLst>
              </a:tr>
              <a:tr h="211110">
                <a:tc gridSpan="11">
                  <a:txBody>
                    <a:bodyPr/>
                    <a:lstStyle/>
                    <a:p>
                      <a:pPr algn="l"/>
                      <a:r>
                        <a:rPr lang="en-US" sz="1400" b="1" dirty="0">
                          <a:solidFill>
                            <a:schemeClr val="accent1"/>
                          </a:solidFill>
                        </a:rPr>
                        <a:t>Liquidity:</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263167838"/>
                  </a:ext>
                </a:extLst>
              </a:tr>
              <a:tr h="199382">
                <a:tc>
                  <a:txBody>
                    <a:bodyPr/>
                    <a:lstStyle/>
                    <a:p>
                      <a:r>
                        <a:rPr lang="en-US" sz="1100" b="1" dirty="0"/>
                        <a:t>Loan-to-Share Ratio**</a:t>
                      </a:r>
                    </a:p>
                  </a:txBody>
                  <a:tcPr anchor="ctr">
                    <a:lnR w="12700" cap="flat" cmpd="sng" algn="ctr">
                      <a:solidFill>
                        <a:schemeClr val="bg1"/>
                      </a:solidFill>
                      <a:prstDash val="solid"/>
                      <a:round/>
                      <a:headEnd type="none" w="med" len="med"/>
                      <a:tailEnd type="none" w="med" len="med"/>
                    </a:lnR>
                  </a:tcPr>
                </a:tc>
                <a:tc>
                  <a:txBody>
                    <a:bodyPr/>
                    <a:lstStyle/>
                    <a:p>
                      <a:pPr algn="ctr"/>
                      <a:r>
                        <a:rPr lang="en-US" sz="1100" b="0" dirty="0"/>
                        <a:t>82.1%</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t>84.4%</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81.1%</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77.0%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77.0%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75.2%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100" b="0" dirty="0">
                        <a:solidFill>
                          <a:schemeClr val="accent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75.2%</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73.8%</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501209805"/>
                  </a:ext>
                </a:extLst>
              </a:tr>
              <a:tr h="211110">
                <a:tc gridSpan="11">
                  <a:txBody>
                    <a:bodyPr/>
                    <a:lstStyle/>
                    <a:p>
                      <a:pPr algn="l"/>
                      <a:r>
                        <a:rPr lang="en-US" sz="1400" b="1" dirty="0">
                          <a:solidFill>
                            <a:schemeClr val="accent1"/>
                          </a:solidFill>
                        </a:rPr>
                        <a:t>Asset Quality: </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61053443"/>
                  </a:ext>
                </a:extLst>
              </a:tr>
              <a:tr h="199382">
                <a:tc>
                  <a:txBody>
                    <a:bodyPr/>
                    <a:lstStyle/>
                    <a:p>
                      <a:r>
                        <a:rPr lang="en-US" sz="1100" b="1" dirty="0"/>
                        <a:t>Delinquency Rate**</a:t>
                      </a:r>
                    </a:p>
                  </a:txBody>
                  <a:tcPr anchor="ctr"/>
                </a:tc>
                <a:tc>
                  <a:txBody>
                    <a:bodyPr/>
                    <a:lstStyle/>
                    <a:p>
                      <a:pPr algn="ctr"/>
                      <a:r>
                        <a:rPr lang="en-US" sz="1100" b="0" dirty="0"/>
                        <a:t>0.77%</a:t>
                      </a:r>
                    </a:p>
                  </a:txBody>
                  <a:tcPr anchor="ctr">
                    <a:lnR w="12700" cap="flat" cmpd="sng" algn="ctr">
                      <a:noFill/>
                      <a:prstDash val="solid"/>
                      <a:round/>
                      <a:headEnd type="none" w="med" len="med"/>
                      <a:tailEnd type="none" w="med" len="med"/>
                    </a:lnR>
                  </a:tcPr>
                </a:tc>
                <a:tc>
                  <a:txBody>
                    <a:bodyPr/>
                    <a:lstStyle/>
                    <a:p>
                      <a:pPr algn="ctr"/>
                      <a:r>
                        <a:rPr lang="en-US" sz="1100" b="0" dirty="0"/>
                        <a:t>0.70%</a:t>
                      </a:r>
                    </a:p>
                  </a:txBody>
                  <a:tcPr anchor="ctr">
                    <a:lnL w="12700" cap="flat" cmpd="sng" algn="ctr">
                      <a:noFill/>
                      <a:prstDash val="solid"/>
                      <a:round/>
                      <a:headEnd type="none" w="med" len="med"/>
                      <a:tailEnd type="none" w="med" len="med"/>
                    </a:lnL>
                  </a:tcPr>
                </a:tc>
                <a:tc>
                  <a:txBody>
                    <a:bodyPr/>
                    <a:lstStyle/>
                    <a:p>
                      <a:pPr algn="ctr"/>
                      <a:endParaRPr lang="en-US" sz="11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0.63%</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1.00%</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1.0%</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1.10%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3989261198"/>
                  </a:ext>
                </a:extLst>
              </a:tr>
              <a:tr h="199382">
                <a:tc>
                  <a:txBody>
                    <a:bodyPr/>
                    <a:lstStyle/>
                    <a:p>
                      <a:r>
                        <a:rPr lang="en-US" sz="1100" b="1" dirty="0"/>
                        <a:t>Net Charge-off Rate*</a:t>
                      </a:r>
                    </a:p>
                  </a:txBody>
                  <a:tcPr anchor="ctr"/>
                </a:tc>
                <a:tc>
                  <a:txBody>
                    <a:bodyPr/>
                    <a:lstStyle/>
                    <a:p>
                      <a:pPr algn="ctr"/>
                      <a:r>
                        <a:rPr lang="en-US" sz="1100" b="0" dirty="0"/>
                        <a:t>0.55%</a:t>
                      </a:r>
                    </a:p>
                  </a:txBody>
                  <a:tcPr anchor="ctr">
                    <a:lnR w="12700" cap="flat" cmpd="sng" algn="ctr">
                      <a:noFill/>
                      <a:prstDash val="solid"/>
                      <a:round/>
                      <a:headEnd type="none" w="med" len="med"/>
                      <a:tailEnd type="none" w="med" len="med"/>
                    </a:lnR>
                  </a:tcPr>
                </a:tc>
                <a:tc>
                  <a:txBody>
                    <a:bodyPr/>
                    <a:lstStyle/>
                    <a:p>
                      <a:pPr algn="ctr"/>
                      <a:r>
                        <a:rPr lang="en-US" sz="1100" b="0" dirty="0"/>
                        <a:t>0.56%</a:t>
                      </a:r>
                    </a:p>
                  </a:txBody>
                  <a:tcPr anchor="ctr">
                    <a:lnL w="12700" cap="flat" cmpd="sng" algn="ctr">
                      <a:noFill/>
                      <a:prstDash val="solid"/>
                      <a:round/>
                      <a:headEnd type="none" w="med" len="med"/>
                      <a:tailEnd type="none" w="med" len="med"/>
                    </a:lnL>
                  </a:tcPr>
                </a:tc>
                <a:tc>
                  <a:txBody>
                    <a:bodyPr/>
                    <a:lstStyle/>
                    <a:p>
                      <a:endParaRPr lang="en-US" sz="110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0.57%</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0.80%</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0.64%</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0.80%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1234408713"/>
                  </a:ext>
                </a:extLst>
              </a:tr>
              <a:tr h="211110">
                <a:tc gridSpan="11">
                  <a:txBody>
                    <a:bodyPr/>
                    <a:lstStyle/>
                    <a:p>
                      <a:pPr algn="l"/>
                      <a:r>
                        <a:rPr lang="en-US" sz="1400" b="1" dirty="0">
                          <a:solidFill>
                            <a:schemeClr val="accent1"/>
                          </a:solidFill>
                        </a:rPr>
                        <a:t>Earnings: </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961829430"/>
                  </a:ext>
                </a:extLst>
              </a:tr>
              <a:tr h="328394">
                <a:tc>
                  <a:txBody>
                    <a:bodyPr/>
                    <a:lstStyle/>
                    <a:p>
                      <a:r>
                        <a:rPr lang="en-US" sz="1100" b="1" dirty="0"/>
                        <a:t>Return on Average Assets (ROA)*</a:t>
                      </a:r>
                    </a:p>
                  </a:txBody>
                  <a:tcPr anchor="ctr"/>
                </a:tc>
                <a:tc>
                  <a:txBody>
                    <a:bodyPr/>
                    <a:lstStyle/>
                    <a:p>
                      <a:pPr algn="ctr"/>
                      <a:r>
                        <a:rPr lang="en-US" sz="1100" b="0" dirty="0"/>
                        <a:t>0.83%</a:t>
                      </a:r>
                    </a:p>
                  </a:txBody>
                  <a:tcPr anchor="ctr">
                    <a:lnR w="12700" cap="flat" cmpd="sng" algn="ctr">
                      <a:noFill/>
                      <a:prstDash val="solid"/>
                      <a:round/>
                      <a:headEnd type="none" w="med" len="med"/>
                      <a:tailEnd type="none" w="med" len="med"/>
                    </a:lnR>
                  </a:tcPr>
                </a:tc>
                <a:tc>
                  <a:txBody>
                    <a:bodyPr/>
                    <a:lstStyle/>
                    <a:p>
                      <a:pPr algn="ctr"/>
                      <a:r>
                        <a:rPr lang="en-US" sz="1100" b="0" dirty="0"/>
                        <a:t>0.93%</a:t>
                      </a:r>
                    </a:p>
                  </a:txBody>
                  <a:tcPr anchor="ctr">
                    <a:lnL w="12700" cap="flat" cmpd="sng" algn="ctr">
                      <a:noFill/>
                      <a:prstDash val="solid"/>
                      <a:round/>
                      <a:headEnd type="none" w="med" len="med"/>
                      <a:tailEnd type="none" w="med" len="med"/>
                    </a:lnL>
                  </a:tcPr>
                </a:tc>
                <a:tc>
                  <a:txBody>
                    <a:bodyPr/>
                    <a:lstStyle/>
                    <a:p>
                      <a:endParaRPr lang="en-US"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0.53%</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0.35%</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dirty="0">
                          <a:solidFill>
                            <a:schemeClr val="accent1"/>
                          </a:solidFill>
                        </a:rPr>
                        <a:t>0.50%</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0.35%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983752950"/>
                  </a:ext>
                </a:extLst>
              </a:tr>
              <a:tr h="211110">
                <a:tc gridSpan="11">
                  <a:txBody>
                    <a:bodyPr/>
                    <a:lstStyle/>
                    <a:p>
                      <a:pPr algn="l"/>
                      <a:r>
                        <a:rPr lang="en-US" sz="1400" b="1" dirty="0">
                          <a:solidFill>
                            <a:schemeClr val="accent1"/>
                          </a:solidFill>
                        </a:rPr>
                        <a:t>Capital Adequacy:</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824303527"/>
                  </a:ext>
                </a:extLst>
              </a:tr>
              <a:tr h="199382">
                <a:tc>
                  <a:txBody>
                    <a:bodyPr/>
                    <a:lstStyle/>
                    <a:p>
                      <a:r>
                        <a:rPr lang="en-US" sz="1100" b="1" dirty="0"/>
                        <a:t>Net Worth Ratio**</a:t>
                      </a:r>
                    </a:p>
                  </a:txBody>
                  <a:tcPr anchor="ctr"/>
                </a:tc>
                <a:tc>
                  <a:txBody>
                    <a:bodyPr/>
                    <a:lstStyle/>
                    <a:p>
                      <a:pPr algn="ctr"/>
                      <a:r>
                        <a:rPr lang="en-US" sz="1100" b="0" dirty="0"/>
                        <a:t>11.1%</a:t>
                      </a:r>
                    </a:p>
                  </a:txBody>
                  <a:tcPr anchor="ctr">
                    <a:lnR w="12700" cap="flat" cmpd="sng" algn="ctr">
                      <a:noFill/>
                      <a:prstDash val="solid"/>
                      <a:round/>
                      <a:headEnd type="none" w="med" len="med"/>
                      <a:tailEnd type="none" w="med" len="med"/>
                    </a:lnR>
                  </a:tcPr>
                </a:tc>
                <a:tc>
                  <a:txBody>
                    <a:bodyPr/>
                    <a:lstStyle/>
                    <a:p>
                      <a:pPr algn="ctr"/>
                      <a:r>
                        <a:rPr lang="en-US" sz="1100" b="0" dirty="0"/>
                        <a:t>11.4%</a:t>
                      </a:r>
                    </a:p>
                  </a:txBody>
                  <a:tcPr anchor="ctr">
                    <a:lnL w="12700" cap="flat" cmpd="sng" algn="ctr">
                      <a:noFill/>
                      <a:prstDash val="solid"/>
                      <a:round/>
                      <a:headEnd type="none" w="med" len="med"/>
                      <a:tailEnd type="none" w="med" len="med"/>
                    </a:lnL>
                  </a:tcPr>
                </a:tc>
                <a:tc>
                  <a:txBody>
                    <a:bodyPr/>
                    <a:lstStyle/>
                    <a:p>
                      <a:pPr algn="ctr"/>
                      <a:endParaRPr lang="en-US" sz="1100" b="0" dirty="0"/>
                    </a:p>
                  </a:txBody>
                  <a:tcPr anchor="ctr">
                    <a:lnT w="12700" cap="flat" cmpd="sng" algn="ctr">
                      <a:noFill/>
                      <a:prstDash val="solid"/>
                      <a:round/>
                      <a:headEnd type="none" w="med" len="med"/>
                      <a:tailEnd type="none" w="med" len="med"/>
                    </a:lnT>
                    <a:lnB w="12700" cmpd="sng">
                      <a:noFill/>
                    </a:lnB>
                  </a:tcPr>
                </a:tc>
                <a:tc>
                  <a:txBody>
                    <a:bodyPr/>
                    <a:lstStyle/>
                    <a:p>
                      <a:pPr algn="ctr"/>
                      <a:r>
                        <a:rPr lang="en-US" sz="1100" b="0" dirty="0">
                          <a:solidFill>
                            <a:schemeClr val="accent1"/>
                          </a:solidFill>
                        </a:rPr>
                        <a:t>11.0%</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100" b="0" dirty="0">
                          <a:solidFill>
                            <a:schemeClr val="accent1"/>
                          </a:solidFill>
                        </a:rPr>
                        <a:t>10.2%</a:t>
                      </a:r>
                    </a:p>
                  </a:txBody>
                  <a:tcPr anchor="ctr">
                    <a:lnL w="12700" cap="flat" cmpd="sng" algn="ctr">
                      <a:noFill/>
                      <a:prstDash val="solid"/>
                      <a:round/>
                      <a:headEnd type="none" w="med" len="med"/>
                      <a:tailEnd type="none" w="med" len="med"/>
                    </a:lnL>
                  </a:tcPr>
                </a:tc>
                <a:tc>
                  <a:txBody>
                    <a:bodyPr/>
                    <a:lstStyle/>
                    <a:p>
                      <a:pPr algn="ctr"/>
                      <a:endParaRPr lang="en-US" sz="1100" b="0" dirty="0">
                        <a:solidFill>
                          <a:schemeClr val="accent1"/>
                        </a:solidFill>
                      </a:endParaRPr>
                    </a:p>
                  </a:txBody>
                  <a:tcPr anchor="ctr">
                    <a:lnT w="12700" cap="flat" cmpd="sng" algn="ctr">
                      <a:noFill/>
                      <a:prstDash val="solid"/>
                      <a:round/>
                      <a:headEnd type="none" w="med" len="med"/>
                      <a:tailEnd type="none" w="med" len="med"/>
                    </a:lnT>
                    <a:lnB w="12700" cmpd="sng">
                      <a:noFill/>
                    </a:lnB>
                  </a:tcPr>
                </a:tc>
                <a:tc>
                  <a:txBody>
                    <a:bodyPr/>
                    <a:lstStyle/>
                    <a:p>
                      <a:pPr algn="ctr"/>
                      <a:r>
                        <a:rPr lang="en-US" sz="1100" b="0" dirty="0">
                          <a:solidFill>
                            <a:schemeClr val="accent1"/>
                          </a:solidFill>
                        </a:rPr>
                        <a:t>10.2%</a:t>
                      </a:r>
                    </a:p>
                  </a:txBody>
                  <a:tcPr anchor="ctr">
                    <a:lnR w="12700" cap="flat" cmpd="sng" algn="ctr">
                      <a:noFill/>
                      <a:prstDash val="solid"/>
                      <a:round/>
                      <a:headEnd type="none" w="med" len="med"/>
                      <a:tailEnd type="none" w="med" len="med"/>
                    </a:lnR>
                  </a:tcPr>
                </a:tc>
                <a:tc>
                  <a:txBody>
                    <a:bodyPr/>
                    <a:lstStyle/>
                    <a:p>
                      <a:pPr algn="ctr"/>
                      <a:r>
                        <a:rPr lang="en-US" sz="1100" b="0" dirty="0">
                          <a:solidFill>
                            <a:schemeClr val="accent1"/>
                          </a:solidFill>
                        </a:rPr>
                        <a:t>9.8%</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xmlns="" val="827660330"/>
                  </a:ext>
                </a:extLst>
              </a:tr>
            </a:tbl>
          </a:graphicData>
        </a:graphic>
      </p:graphicFrame>
      <p:graphicFrame>
        <p:nvGraphicFramePr>
          <p:cNvPr id="7" name="Table 6">
            <a:extLst>
              <a:ext uri="{FF2B5EF4-FFF2-40B4-BE49-F238E27FC236}">
                <a16:creationId xmlns:a16="http://schemas.microsoft.com/office/drawing/2014/main" xmlns=""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xmlns=""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xmlns="" val="1922612805"/>
                  </a:ext>
                </a:extLst>
              </a:tr>
            </a:tbl>
          </a:graphicData>
        </a:graphic>
      </p:graphicFrame>
      <p:sp>
        <p:nvSpPr>
          <p:cNvPr id="6" name="TextBox 5"/>
          <p:cNvSpPr txBox="1"/>
          <p:nvPr/>
        </p:nvSpPr>
        <p:spPr>
          <a:xfrm>
            <a:off x="3200400" y="6334125"/>
            <a:ext cx="2085827" cy="461665"/>
          </a:xfrm>
          <a:prstGeom prst="rect">
            <a:avLst/>
          </a:prstGeom>
          <a:noFill/>
          <a:ln w="12700">
            <a:solidFill>
              <a:schemeClr val="tx1"/>
            </a:solidFill>
          </a:ln>
        </p:spPr>
        <p:txBody>
          <a:bodyPr wrap="none" rtlCol="0">
            <a:spAutoFit/>
          </a:bodyPr>
          <a:lstStyle/>
          <a:p>
            <a:r>
              <a:rPr lang="en-US" sz="1200" dirty="0"/>
              <a:t>*Quarterly data, annualized.</a:t>
            </a:r>
          </a:p>
          <a:p>
            <a:r>
              <a:rPr lang="en-US" sz="1200" dirty="0"/>
              <a:t>**End of period ratio.</a:t>
            </a:r>
          </a:p>
        </p:txBody>
      </p:sp>
    </p:spTree>
    <p:extLst>
      <p:ext uri="{BB962C8B-B14F-4D97-AF65-F5344CB8AC3E}">
        <p14:creationId xmlns:p14="http://schemas.microsoft.com/office/powerpoint/2010/main" val="26112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64" y="2948869"/>
            <a:ext cx="2500704" cy="480131"/>
          </a:xfrm>
        </p:spPr>
        <p:txBody>
          <a:bodyPr/>
          <a:lstStyle/>
          <a:p>
            <a:r>
              <a:rPr lang="en-US" sz="2520" kern="1200" cap="all" spc="270" dirty="0">
                <a:solidFill>
                  <a:srgbClr val="FFFFFF"/>
                </a:solidFill>
              </a:rPr>
              <a:t>Presenter</a:t>
            </a:r>
            <a:endParaRPr lang="en-US" dirty="0"/>
          </a:p>
        </p:txBody>
      </p:sp>
      <p:sp>
        <p:nvSpPr>
          <p:cNvPr id="3" name="Content Placeholder 2"/>
          <p:cNvSpPr>
            <a:spLocks noGrp="1"/>
          </p:cNvSpPr>
          <p:nvPr>
            <p:ph idx="1"/>
          </p:nvPr>
        </p:nvSpPr>
        <p:spPr>
          <a:xfrm>
            <a:off x="198664" y="3558145"/>
            <a:ext cx="4373336" cy="1773950"/>
          </a:xfrm>
        </p:spPr>
        <p:txBody>
          <a:bodyPr/>
          <a:lstStyle/>
          <a:p>
            <a:pPr marL="0" indent="0">
              <a:buNone/>
            </a:pPr>
            <a:r>
              <a:rPr lang="en-US" kern="1200" cap="all" spc="270" dirty="0">
                <a:solidFill>
                  <a:schemeClr val="accent1"/>
                </a:solidFill>
                <a:latin typeface="Rockwell" panose="02060603020205020403" pitchFamily="18" charset="0"/>
              </a:rPr>
              <a:t>Steven Rick</a:t>
            </a:r>
          </a:p>
          <a:p>
            <a:pPr marL="0" indent="0">
              <a:buNone/>
            </a:pPr>
            <a:r>
              <a:rPr lang="en-US" dirty="0">
                <a:solidFill>
                  <a:schemeClr val="bg1"/>
                </a:solidFill>
              </a:rPr>
              <a:t>Chief Economist</a:t>
            </a:r>
          </a:p>
          <a:p>
            <a:pPr marL="0" indent="0">
              <a:buNone/>
            </a:pPr>
            <a:r>
              <a:rPr lang="en-US" dirty="0">
                <a:solidFill>
                  <a:schemeClr val="bg1"/>
                </a:solidFill>
              </a:rPr>
              <a:t>CUNA Mutual Group</a:t>
            </a:r>
          </a:p>
          <a:p>
            <a:pPr marL="0" indent="0">
              <a:buNone/>
            </a:pPr>
            <a:r>
              <a:rPr lang="en-US" dirty="0">
                <a:solidFill>
                  <a:schemeClr val="accent1"/>
                </a:solidFill>
              </a:rPr>
              <a:t>Steve.rick@cunamutual.com</a:t>
            </a:r>
          </a:p>
          <a:p>
            <a:pPr marL="0" indent="0">
              <a:buNone/>
            </a:pPr>
            <a:r>
              <a:rPr lang="en-US" dirty="0">
                <a:solidFill>
                  <a:schemeClr val="bg1"/>
                </a:solidFill>
              </a:rPr>
              <a:t>800-356-2644, Ext. 665-5454</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128" b="4128"/>
          <a:stretch>
            <a:fillRect/>
          </a:stretch>
        </p:blipFill>
        <p:spPr>
          <a:xfrm>
            <a:off x="3911097" y="0"/>
            <a:ext cx="5232903" cy="6324600"/>
          </a:xfrm>
        </p:spPr>
      </p:pic>
    </p:spTree>
    <p:extLst>
      <p:ext uri="{BB962C8B-B14F-4D97-AF65-F5344CB8AC3E}">
        <p14:creationId xmlns:p14="http://schemas.microsoft.com/office/powerpoint/2010/main" val="11472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1">
            <a:extLst>
              <a:ext uri="{FF2B5EF4-FFF2-40B4-BE49-F238E27FC236}">
                <a16:creationId xmlns:a16="http://schemas.microsoft.com/office/drawing/2014/main" xmlns="" id="{8EBC0639-1C5C-4A1A-ACF1-2D226F9E025D}"/>
              </a:ext>
            </a:extLst>
          </p:cNvPr>
          <p:cNvGraphicFramePr>
            <a:graphicFrameLocks noChangeAspect="1"/>
          </p:cNvGraphicFramePr>
          <p:nvPr>
            <p:extLst>
              <p:ext uri="{D42A27DB-BD31-4B8C-83A1-F6EECF244321}">
                <p14:modId xmlns:p14="http://schemas.microsoft.com/office/powerpoint/2010/main" val="897919297"/>
              </p:ext>
            </p:extLst>
          </p:nvPr>
        </p:nvGraphicFramePr>
        <p:xfrm>
          <a:off x="123825" y="872528"/>
          <a:ext cx="8948738" cy="5419216"/>
        </p:xfrm>
        <a:graphic>
          <a:graphicData uri="http://schemas.openxmlformats.org/presentationml/2006/ole">
            <mc:AlternateContent xmlns:mc="http://schemas.openxmlformats.org/markup-compatibility/2006">
              <mc:Choice xmlns:v="urn:schemas-microsoft-com:vml" Requires="v">
                <p:oleObj spid="_x0000_s1047" name="Chart" r:id="rId3" imgW="5886467" imgH="4591080" progId="MSGraph.Chart.8">
                  <p:embed followColorScheme="full"/>
                </p:oleObj>
              </mc:Choice>
              <mc:Fallback>
                <p:oleObj name="Chart" r:id="rId3" imgW="5886467" imgH="4591080" progId="MSGraph.Chart.8">
                  <p:embed followColorScheme="full"/>
                  <p:pic>
                    <p:nvPicPr>
                      <p:cNvPr id="122882" name="Object 1">
                        <a:extLst>
                          <a:ext uri="{FF2B5EF4-FFF2-40B4-BE49-F238E27FC236}">
                            <a16:creationId xmlns:a16="http://schemas.microsoft.com/office/drawing/2014/main" xmlns="" id="{8EBC0639-1C5C-4A1A-ACF1-2D226F9E025D}"/>
                          </a:ext>
                        </a:extLst>
                      </p:cNvPr>
                      <p:cNvPicPr>
                        <a:picLocks noChangeAspect="1" noChangeArrowheads="1"/>
                      </p:cNvPicPr>
                      <p:nvPr/>
                    </p:nvPicPr>
                    <p:blipFill>
                      <a:blip r:embed="rId4"/>
                      <a:srcRect/>
                      <a:stretch>
                        <a:fillRect/>
                      </a:stretch>
                    </p:blipFill>
                    <p:spPr bwMode="auto">
                      <a:xfrm>
                        <a:off x="123825" y="872528"/>
                        <a:ext cx="8948738" cy="5419216"/>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xmlns="" id="{FA120675-A37A-4713-8C2F-1467B73F9B9E}"/>
              </a:ext>
            </a:extLst>
          </p:cNvPr>
          <p:cNvSpPr txBox="1">
            <a:spLocks/>
          </p:cNvSpPr>
          <p:nvPr/>
        </p:nvSpPr>
        <p:spPr bwMode="auto">
          <a:xfrm>
            <a:off x="387349" y="27600"/>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kern="0" dirty="0"/>
              <a:t>11.5 million Few Americans Working Today </a:t>
            </a:r>
          </a:p>
          <a:p>
            <a:pPr algn="ctr"/>
            <a:r>
              <a:rPr lang="en-US" kern="0" dirty="0"/>
              <a:t>Compared to February’s 152.5 million</a:t>
            </a:r>
          </a:p>
        </p:txBody>
      </p:sp>
    </p:spTree>
    <p:extLst>
      <p:ext uri="{BB962C8B-B14F-4D97-AF65-F5344CB8AC3E}">
        <p14:creationId xmlns:p14="http://schemas.microsoft.com/office/powerpoint/2010/main" val="2583715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6178" name="Object 1">
            <a:extLst>
              <a:ext uri="{FF2B5EF4-FFF2-40B4-BE49-F238E27FC236}">
                <a16:creationId xmlns:a16="http://schemas.microsoft.com/office/drawing/2014/main" xmlns="" id="{4A882F29-72E4-47E7-9E53-0C56C4AD3E78}"/>
              </a:ext>
            </a:extLst>
          </p:cNvPr>
          <p:cNvGraphicFramePr>
            <a:graphicFrameLocks noChangeAspect="1"/>
          </p:cNvGraphicFramePr>
          <p:nvPr>
            <p:extLst>
              <p:ext uri="{D42A27DB-BD31-4B8C-83A1-F6EECF244321}">
                <p14:modId xmlns:p14="http://schemas.microsoft.com/office/powerpoint/2010/main" val="212250690"/>
              </p:ext>
            </p:extLst>
          </p:nvPr>
        </p:nvGraphicFramePr>
        <p:xfrm>
          <a:off x="152400" y="872526"/>
          <a:ext cx="8839200" cy="5833074"/>
        </p:xfrm>
        <a:graphic>
          <a:graphicData uri="http://schemas.openxmlformats.org/presentationml/2006/ole">
            <mc:AlternateContent xmlns:mc="http://schemas.openxmlformats.org/markup-compatibility/2006">
              <mc:Choice xmlns:v="urn:schemas-microsoft-com:vml" Requires="v">
                <p:oleObj spid="_x0000_s7180" name="Chart" r:id="rId3" imgW="5981824" imgH="5505570" progId="MSGraph.Chart.8">
                  <p:embed followColorScheme="full"/>
                </p:oleObj>
              </mc:Choice>
              <mc:Fallback>
                <p:oleObj name="Chart" r:id="rId3" imgW="5981824" imgH="5505570" progId="MSGraph.Chart.8">
                  <p:embed followColorScheme="full"/>
                  <p:pic>
                    <p:nvPicPr>
                      <p:cNvPr id="0" name=""/>
                      <p:cNvPicPr>
                        <a:picLocks noChangeAspect="1" noChangeArrowheads="1"/>
                      </p:cNvPicPr>
                      <p:nvPr/>
                    </p:nvPicPr>
                    <p:blipFill>
                      <a:blip r:embed="rId4"/>
                      <a:srcRect/>
                      <a:stretch>
                        <a:fillRect/>
                      </a:stretch>
                    </p:blipFill>
                    <p:spPr bwMode="auto">
                      <a:xfrm>
                        <a:off x="152400" y="872526"/>
                        <a:ext cx="8839200" cy="5833074"/>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xmlns="" id="{4ED3B22F-5F70-4B1F-9CCA-E0245FA3C4C7}"/>
              </a:ext>
            </a:extLst>
          </p:cNvPr>
          <p:cNvSpPr txBox="1">
            <a:spLocks/>
          </p:cNvSpPr>
          <p:nvPr/>
        </p:nvSpPr>
        <p:spPr bwMode="auto">
          <a:xfrm>
            <a:off x="387349" y="-20026"/>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kern="0" dirty="0"/>
              <a:t>8.4% U.S. Unemployment Rate is Almost Double</a:t>
            </a:r>
          </a:p>
          <a:p>
            <a:pPr algn="ctr"/>
            <a:r>
              <a:rPr lang="en-US" kern="0" dirty="0"/>
              <a:t>the Natural Unemployment of 4.5%</a:t>
            </a:r>
          </a:p>
        </p:txBody>
      </p:sp>
      <p:sp>
        <p:nvSpPr>
          <p:cNvPr id="4" name="TextBox 3">
            <a:extLst>
              <a:ext uri="{FF2B5EF4-FFF2-40B4-BE49-F238E27FC236}">
                <a16:creationId xmlns:a16="http://schemas.microsoft.com/office/drawing/2014/main" xmlns="" id="{C3F04C8B-B6CA-451E-8415-3F17AB341D5B}"/>
              </a:ext>
            </a:extLst>
          </p:cNvPr>
          <p:cNvSpPr txBox="1"/>
          <p:nvPr/>
        </p:nvSpPr>
        <p:spPr>
          <a:xfrm>
            <a:off x="5874589" y="5437448"/>
            <a:ext cx="1423357" cy="276999"/>
          </a:xfrm>
          <a:prstGeom prst="rect">
            <a:avLst/>
          </a:prstGeom>
          <a:noFill/>
          <a:ln w="28575">
            <a:solidFill>
              <a:schemeClr val="tx1"/>
            </a:solidFill>
          </a:ln>
        </p:spPr>
        <p:txBody>
          <a:bodyPr wrap="square" rtlCol="0">
            <a:spAutoFit/>
          </a:bodyPr>
          <a:lstStyle/>
          <a:p>
            <a:r>
              <a:rPr lang="en-US" sz="1200" dirty="0">
                <a:latin typeface="Rockwell" panose="02060603020205020403" pitchFamily="18" charset="0"/>
              </a:rPr>
              <a:t>3.5% in February</a:t>
            </a:r>
          </a:p>
        </p:txBody>
      </p:sp>
      <p:cxnSp>
        <p:nvCxnSpPr>
          <p:cNvPr id="5" name="Straight Arrow Connector 4"/>
          <p:cNvCxnSpPr/>
          <p:nvPr/>
        </p:nvCxnSpPr>
        <p:spPr>
          <a:xfrm flipV="1">
            <a:off x="7177177" y="4925683"/>
            <a:ext cx="120770" cy="51176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3F04C8B-B6CA-451E-8415-3F17AB341D5B}"/>
              </a:ext>
            </a:extLst>
          </p:cNvPr>
          <p:cNvSpPr txBox="1"/>
          <p:nvPr/>
        </p:nvSpPr>
        <p:spPr>
          <a:xfrm>
            <a:off x="5572665" y="1535433"/>
            <a:ext cx="1423357" cy="276999"/>
          </a:xfrm>
          <a:prstGeom prst="rect">
            <a:avLst/>
          </a:prstGeom>
          <a:noFill/>
          <a:ln w="28575">
            <a:solidFill>
              <a:schemeClr val="tx1"/>
            </a:solidFill>
          </a:ln>
        </p:spPr>
        <p:txBody>
          <a:bodyPr wrap="square" rtlCol="0">
            <a:spAutoFit/>
          </a:bodyPr>
          <a:lstStyle/>
          <a:p>
            <a:r>
              <a:rPr lang="en-US" sz="1200" dirty="0">
                <a:latin typeface="Rockwell" panose="02060603020205020403" pitchFamily="18" charset="0"/>
              </a:rPr>
              <a:t>14.7% in April</a:t>
            </a:r>
          </a:p>
        </p:txBody>
      </p:sp>
      <p:cxnSp>
        <p:nvCxnSpPr>
          <p:cNvPr id="8" name="Straight Arrow Connector 7"/>
          <p:cNvCxnSpPr/>
          <p:nvPr/>
        </p:nvCxnSpPr>
        <p:spPr>
          <a:xfrm>
            <a:off x="7019025" y="1590404"/>
            <a:ext cx="365186" cy="551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C3F04C8B-B6CA-451E-8415-3F17AB341D5B}"/>
              </a:ext>
            </a:extLst>
          </p:cNvPr>
          <p:cNvSpPr txBox="1"/>
          <p:nvPr/>
        </p:nvSpPr>
        <p:spPr>
          <a:xfrm>
            <a:off x="7565366" y="3581031"/>
            <a:ext cx="724621" cy="646331"/>
          </a:xfrm>
          <a:prstGeom prst="rect">
            <a:avLst/>
          </a:prstGeom>
          <a:noFill/>
          <a:ln w="28575">
            <a:solidFill>
              <a:schemeClr val="tx1"/>
            </a:solidFill>
          </a:ln>
        </p:spPr>
        <p:txBody>
          <a:bodyPr wrap="square" rtlCol="0">
            <a:spAutoFit/>
          </a:bodyPr>
          <a:lstStyle/>
          <a:p>
            <a:pPr algn="ctr"/>
            <a:r>
              <a:rPr lang="en-US" sz="1200" dirty="0">
                <a:latin typeface="Rockwell" panose="02060603020205020403" pitchFamily="18" charset="0"/>
              </a:rPr>
              <a:t>8.4% </a:t>
            </a:r>
          </a:p>
          <a:p>
            <a:pPr algn="ctr"/>
            <a:r>
              <a:rPr lang="en-US" sz="1200" dirty="0">
                <a:latin typeface="Rockwell" panose="02060603020205020403" pitchFamily="18" charset="0"/>
              </a:rPr>
              <a:t>in August</a:t>
            </a:r>
          </a:p>
        </p:txBody>
      </p:sp>
      <p:cxnSp>
        <p:nvCxnSpPr>
          <p:cNvPr id="11" name="Straight Arrow Connector 10"/>
          <p:cNvCxnSpPr>
            <a:stCxn id="10" idx="0"/>
          </p:cNvCxnSpPr>
          <p:nvPr/>
        </p:nvCxnSpPr>
        <p:spPr>
          <a:xfrm flipH="1" flipV="1">
            <a:off x="7627457" y="3463014"/>
            <a:ext cx="300220" cy="11801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572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0994" name="Object 1">
            <a:extLst>
              <a:ext uri="{FF2B5EF4-FFF2-40B4-BE49-F238E27FC236}">
                <a16:creationId xmlns:a16="http://schemas.microsoft.com/office/drawing/2014/main" xmlns="" id="{58047E1B-2C56-4BDC-9803-F324D8BEF772}"/>
              </a:ext>
            </a:extLst>
          </p:cNvPr>
          <p:cNvGraphicFramePr>
            <a:graphicFrameLocks noGrp="1" noChangeAspect="1"/>
          </p:cNvGraphicFramePr>
          <p:nvPr>
            <p:extLst>
              <p:ext uri="{D42A27DB-BD31-4B8C-83A1-F6EECF244321}">
                <p14:modId xmlns:p14="http://schemas.microsoft.com/office/powerpoint/2010/main" val="2982473199"/>
              </p:ext>
            </p:extLst>
          </p:nvPr>
        </p:nvGraphicFramePr>
        <p:xfrm>
          <a:off x="304800" y="872526"/>
          <a:ext cx="8737600" cy="5985473"/>
        </p:xfrm>
        <a:graphic>
          <a:graphicData uri="http://schemas.openxmlformats.org/presentationml/2006/ole">
            <mc:AlternateContent xmlns:mc="http://schemas.openxmlformats.org/markup-compatibility/2006">
              <mc:Choice xmlns:v="urn:schemas-microsoft-com:vml" Requires="v">
                <p:oleObj spid="_x0000_s3094" name="Chart" r:id="rId3" imgW="6477145" imgH="5010047" progId="MSGraph.Chart.8">
                  <p:embed followColorScheme="full"/>
                </p:oleObj>
              </mc:Choice>
              <mc:Fallback>
                <p:oleObj name="Chart" r:id="rId3" imgW="6477145" imgH="5010047" progId="MSGraph.Chart.8">
                  <p:embed followColorScheme="full"/>
                  <p:pic>
                    <p:nvPicPr>
                      <p:cNvPr id="340994" name="Object 1">
                        <a:extLst>
                          <a:ext uri="{FF2B5EF4-FFF2-40B4-BE49-F238E27FC236}">
                            <a16:creationId xmlns:a16="http://schemas.microsoft.com/office/drawing/2014/main" xmlns="" id="{58047E1B-2C56-4BDC-9803-F324D8BEF772}"/>
                          </a:ext>
                        </a:extLst>
                      </p:cNvPr>
                      <p:cNvPicPr>
                        <a:picLocks noGrp="1" noChangeAspect="1" noChangeArrowheads="1"/>
                      </p:cNvPicPr>
                      <p:nvPr/>
                    </p:nvPicPr>
                    <p:blipFill>
                      <a:blip r:embed="rId4"/>
                      <a:srcRect/>
                      <a:stretch>
                        <a:fillRect/>
                      </a:stretch>
                    </p:blipFill>
                    <p:spPr bwMode="auto">
                      <a:xfrm>
                        <a:off x="304800" y="872526"/>
                        <a:ext cx="8737600" cy="5985473"/>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xmlns="" id="{27A28C8B-6DF4-4346-B2AF-D64A8BF78EAB}"/>
              </a:ext>
            </a:extLst>
          </p:cNvPr>
          <p:cNvSpPr txBox="1">
            <a:spLocks/>
          </p:cNvSpPr>
          <p:nvPr/>
        </p:nvSpPr>
        <p:spPr bwMode="auto">
          <a:xfrm>
            <a:off x="387349" y="-20026"/>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kern="0" dirty="0"/>
              <a:t>15.5 million Continuing Jobless Claims Today</a:t>
            </a:r>
          </a:p>
          <a:p>
            <a:pPr algn="ctr"/>
            <a:r>
              <a:rPr lang="en-US" kern="0" dirty="0"/>
              <a:t>Up From 1.7 million in March</a:t>
            </a:r>
          </a:p>
        </p:txBody>
      </p:sp>
    </p:spTree>
    <p:extLst>
      <p:ext uri="{BB962C8B-B14F-4D97-AF65-F5344CB8AC3E}">
        <p14:creationId xmlns:p14="http://schemas.microsoft.com/office/powerpoint/2010/main" val="2653556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36875"/>
            <a:ext cx="8229600" cy="830997"/>
          </a:xfrm>
        </p:spPr>
        <p:txBody>
          <a:bodyPr/>
          <a:lstStyle/>
          <a:p>
            <a:pPr algn="ctr"/>
            <a:r>
              <a:rPr lang="en-US" sz="2400" dirty="0"/>
              <a:t>CU Loan Delinquency Rate Rising to 1.1%</a:t>
            </a:r>
            <a:br>
              <a:rPr lang="en-US" sz="2400" dirty="0"/>
            </a:br>
            <a:r>
              <a:rPr lang="en-US" sz="2400" dirty="0"/>
              <a:t>CU Loan Charge-off Rates Rising to 1.0%</a:t>
            </a:r>
          </a:p>
        </p:txBody>
      </p:sp>
      <p:graphicFrame>
        <p:nvGraphicFramePr>
          <p:cNvPr id="5" name="Object 1">
            <a:extLst>
              <a:ext uri="{FF2B5EF4-FFF2-40B4-BE49-F238E27FC236}">
                <a16:creationId xmlns:a16="http://schemas.microsoft.com/office/drawing/2014/main" xmlns="" id="{EACA153F-8191-4A9D-961F-E6C69E45D9DF}"/>
              </a:ext>
            </a:extLst>
          </p:cNvPr>
          <p:cNvGraphicFramePr>
            <a:graphicFrameLocks noGrp="1" noChangeAspect="1"/>
          </p:cNvGraphicFramePr>
          <p:nvPr>
            <p:extLst>
              <p:ext uri="{D42A27DB-BD31-4B8C-83A1-F6EECF244321}">
                <p14:modId xmlns:p14="http://schemas.microsoft.com/office/powerpoint/2010/main" val="85199234"/>
              </p:ext>
            </p:extLst>
          </p:nvPr>
        </p:nvGraphicFramePr>
        <p:xfrm>
          <a:off x="161450" y="961292"/>
          <a:ext cx="4379118" cy="5205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5">
            <a:extLst>
              <a:ext uri="{FF2B5EF4-FFF2-40B4-BE49-F238E27FC236}">
                <a16:creationId xmlns:a16="http://schemas.microsoft.com/office/drawing/2014/main" xmlns="" id="{5EFC1047-B103-40EC-A587-ADDA2F20259C}"/>
              </a:ext>
            </a:extLst>
          </p:cNvPr>
          <p:cNvGraphicFramePr>
            <a:graphicFrameLocks noGrp="1" noChangeAspect="1"/>
          </p:cNvGraphicFramePr>
          <p:nvPr>
            <p:extLst>
              <p:ext uri="{D42A27DB-BD31-4B8C-83A1-F6EECF244321}">
                <p14:modId xmlns:p14="http://schemas.microsoft.com/office/powerpoint/2010/main" val="2632468181"/>
              </p:ext>
            </p:extLst>
          </p:nvPr>
        </p:nvGraphicFramePr>
        <p:xfrm>
          <a:off x="4648722" y="961292"/>
          <a:ext cx="4260533" cy="5205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57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209" y="-36212"/>
            <a:ext cx="8367351" cy="830997"/>
          </a:xfrm>
        </p:spPr>
        <p:txBody>
          <a:bodyPr/>
          <a:lstStyle/>
          <a:p>
            <a:pPr algn="ctr"/>
            <a:r>
              <a:rPr lang="en-US" sz="2400" dirty="0"/>
              <a:t>Hysteresis: </a:t>
            </a:r>
            <a:r>
              <a:rPr lang="en-US" sz="2400" b="0" dirty="0"/>
              <a:t>The Degree to Which an Economic System Returns to Its Original State after an External Shock</a:t>
            </a:r>
          </a:p>
        </p:txBody>
      </p:sp>
      <p:sp>
        <p:nvSpPr>
          <p:cNvPr id="3" name="Content Placeholder 2"/>
          <p:cNvSpPr>
            <a:spLocks noGrp="1"/>
          </p:cNvSpPr>
          <p:nvPr>
            <p:ph idx="1"/>
          </p:nvPr>
        </p:nvSpPr>
        <p:spPr/>
        <p:txBody>
          <a:bodyPr/>
          <a:lstStyle/>
          <a:p>
            <a:pPr marL="0" indent="0" algn="ctr">
              <a:spcAft>
                <a:spcPts val="1800"/>
              </a:spcAft>
              <a:buNone/>
              <a:defRPr/>
            </a:pPr>
            <a:r>
              <a:rPr lang="en-US" altLang="en-US" sz="2800" b="1" dirty="0">
                <a:solidFill>
                  <a:schemeClr val="accent6">
                    <a:lumMod val="75000"/>
                  </a:schemeClr>
                </a:solidFill>
              </a:rPr>
              <a:t>Top 10 Household Behavioral Changes:</a:t>
            </a:r>
          </a:p>
          <a:p>
            <a:pPr marL="514350" indent="-514350">
              <a:buFont typeface="+mj-lt"/>
              <a:buAutoNum type="arabicPeriod"/>
              <a:defRPr/>
            </a:pPr>
            <a:r>
              <a:rPr lang="en-US" altLang="en-US" sz="1800" dirty="0"/>
              <a:t>Increase in precautionary savings</a:t>
            </a:r>
          </a:p>
          <a:p>
            <a:pPr marL="514350" indent="-514350">
              <a:buFont typeface="+mj-lt"/>
              <a:buAutoNum type="arabicPeriod"/>
              <a:defRPr/>
            </a:pPr>
            <a:r>
              <a:rPr lang="en-US" altLang="en-US" sz="1800" dirty="0"/>
              <a:t>More space between seats at cinemas sporting events, airplanes, etc.</a:t>
            </a:r>
          </a:p>
          <a:p>
            <a:pPr marL="514350" indent="-514350">
              <a:buFont typeface="+mj-lt"/>
              <a:buAutoNum type="arabicPeriod"/>
              <a:defRPr/>
            </a:pPr>
            <a:r>
              <a:rPr lang="en-US" altLang="en-US" sz="1800" dirty="0"/>
              <a:t>Fewer traveling for vacation and going out until vaccine developed</a:t>
            </a:r>
          </a:p>
          <a:p>
            <a:pPr marL="514350" indent="-514350">
              <a:buFont typeface="+mj-lt"/>
              <a:buAutoNum type="arabicPeriod"/>
              <a:defRPr/>
            </a:pPr>
            <a:r>
              <a:rPr lang="en-US" altLang="en-US" sz="1800" dirty="0"/>
              <a:t>Older generations staying at home until vaccine developed</a:t>
            </a:r>
          </a:p>
          <a:p>
            <a:pPr marL="514350" indent="-514350">
              <a:buFont typeface="+mj-lt"/>
              <a:buAutoNum type="arabicPeriod"/>
              <a:defRPr/>
            </a:pPr>
            <a:r>
              <a:rPr lang="en-US" altLang="en-US" sz="1800" dirty="0"/>
              <a:t>Less willingness to put parents in retirement homes</a:t>
            </a:r>
          </a:p>
          <a:p>
            <a:pPr marL="514350" indent="-514350">
              <a:buFont typeface="+mj-lt"/>
              <a:buAutoNum type="arabicPeriod"/>
              <a:defRPr/>
            </a:pPr>
            <a:r>
              <a:rPr lang="en-US" altLang="en-US" sz="1800" dirty="0"/>
              <a:t>More online shopping, more online doctor visits</a:t>
            </a:r>
          </a:p>
          <a:p>
            <a:pPr marL="514350" indent="-514350">
              <a:buFont typeface="+mj-lt"/>
              <a:buAutoNum type="arabicPeriod"/>
              <a:defRPr/>
            </a:pPr>
            <a:r>
              <a:rPr lang="en-US" altLang="en-US" sz="1800" dirty="0"/>
              <a:t>Fewer people going to fitness centers, or participating in group sports</a:t>
            </a:r>
          </a:p>
          <a:p>
            <a:pPr marL="514350" indent="-514350">
              <a:buFont typeface="+mj-lt"/>
              <a:buAutoNum type="arabicPeriod"/>
              <a:defRPr/>
            </a:pPr>
            <a:r>
              <a:rPr lang="en-US" altLang="en-US" sz="1800" dirty="0"/>
              <a:t>More people avoiding public transportation and driving their own car</a:t>
            </a:r>
          </a:p>
          <a:p>
            <a:pPr marL="514350" indent="-514350">
              <a:buFont typeface="+mj-lt"/>
              <a:buAutoNum type="arabicPeriod"/>
              <a:defRPr/>
            </a:pPr>
            <a:r>
              <a:rPr lang="en-US" altLang="en-US" sz="1800" dirty="0"/>
              <a:t>Health insurance premiums going up</a:t>
            </a:r>
          </a:p>
          <a:p>
            <a:pPr marL="514350" indent="-514350">
              <a:buFont typeface="+mj-lt"/>
              <a:buAutoNum type="arabicPeriod"/>
              <a:defRPr/>
            </a:pPr>
            <a:r>
              <a:rPr lang="en-US" altLang="en-US" sz="1800" dirty="0"/>
              <a:t>Lower consumer spending</a:t>
            </a:r>
          </a:p>
          <a:p>
            <a:endParaRPr lang="en-US" dirty="0"/>
          </a:p>
        </p:txBody>
      </p:sp>
    </p:spTree>
    <p:extLst>
      <p:ext uri="{BB962C8B-B14F-4D97-AF65-F5344CB8AC3E}">
        <p14:creationId xmlns:p14="http://schemas.microsoft.com/office/powerpoint/2010/main" val="7261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5CB432A6-4672-441D-BADC-71D421C12340}" vid="{5313CDCA-8156-4BA0-A4F1-C9BC678B10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ct:contentTypeSchema xmlns:ct="http://schemas.microsoft.com/office/2006/metadata/contentType" xmlns:ma="http://schemas.microsoft.com/office/2006/metadata/properties/metaAttributes" ct:_="" ma:_="" ma:contentTypeName="Document" ma:contentTypeID="0x01010011EDDD202001314D81284AA10D1F451B" ma:contentTypeVersion="9" ma:contentTypeDescription="Create a new document." ma:contentTypeScope="" ma:versionID="18a8c29eb2722e763e1b6b2c20dd3799">
  <xsd:schema xmlns:xsd="http://www.w3.org/2001/XMLSchema" xmlns:xs="http://www.w3.org/2001/XMLSchema" xmlns:p="http://schemas.microsoft.com/office/2006/metadata/properties" xmlns:ns3="34f466a1-bab2-44e4-859a-56ac713485fe" targetNamespace="http://schemas.microsoft.com/office/2006/metadata/properties" ma:root="true" ma:fieldsID="a53538c8931ca8964eac196811d0f6e8" ns3:_="">
    <xsd:import namespace="34f466a1-bab2-44e4-859a-56ac713485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466a1-bab2-44e4-859a-56ac71348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AD_HOC" displayName="AD_HOC" id="73e18683-f74d-4490-99ad-1d2d5d9b410d" isdomainofvalue="False" dataSourceId="edcfb4e5-5015-45cf-b36b-6b230a1b58cd"/>
</file>

<file path=customXml/item5.xml><?xml version="1.0" encoding="utf-8"?>
<VariableList UniqueId="73e18683-f74d-4490-99ad-1d2d5d9b410d" Name="AD_HOC" ContentType="XML" MajorVersion="0" MinorVersion="1" isLocalCopy="False" IsBaseObject="False" DataSourceId="edcfb4e5-5015-45cf-b36b-6b230a1b58cd" DataSourceMajorVersion="0" DataSourceMinorVersion="1"/>
</file>

<file path=customXml/item6.xml><?xml version="1.0" encoding="utf-8"?>
<VariableListDefinition name="System" displayName="System" id="4541e54a-e578-445d-8504-3208b9819b0e" isdomainofvalue="False" dataSourceId="8b5ab54c-462a-4438-a0e2-eb571b8f9047"/>
</file>

<file path=customXml/item7.xml><?xml version="1.0" encoding="utf-8"?>
<VariableList UniqueId="9fb03585-8a12-4435-975f-e29657513132" Name="Computed" ContentType="XML" MajorVersion="0" MinorVersion="1" isLocalCopy="False" IsBaseObject="False" DataSourceId="ee02b85f-37ca-434d-b471-a27d847d249f" DataSourceMajorVersion="0" DataSourceMinorVersion="1"/>
</file>

<file path=customXml/item8.xml><?xml version="1.0" encoding="utf-8"?>
<VariableListDefinition name="Computed" displayName="Computed" id="9fb03585-8a12-4435-975f-e29657513132" isdomainofvalue="False" dataSourceId="ee02b85f-37ca-434d-b471-a27d847d249f"/>
</file>

<file path=customXml/item9.xml><?xml version="1.0" encoding="utf-8"?>
<VariableList UniqueId="4541e54a-e578-445d-8504-3208b9819b0e" Name="System" ContentType="XML" MajorVersion="0" MinorVersion="1" isLocalCopy="False" IsBaseObject="False" DataSourceId="8b5ab54c-462a-4438-a0e2-eb571b8f9047" DataSourceMajorVersion="0" DataSourceMinorVersion="1"/>
</file>

<file path=customXml/itemProps1.xml><?xml version="1.0" encoding="utf-8"?>
<ds:datastoreItem xmlns:ds="http://schemas.openxmlformats.org/officeDocument/2006/customXml" ds:itemID="{947E0062-ABAF-449F-B3C0-6C5D9B05BF3D}">
  <ds:schemaRefs/>
</ds:datastoreItem>
</file>

<file path=customXml/itemProps10.xml><?xml version="1.0" encoding="utf-8"?>
<ds:datastoreItem xmlns:ds="http://schemas.openxmlformats.org/officeDocument/2006/customXml" ds:itemID="{0DA32866-86D3-496C-9401-207B544D0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f466a1-bab2-44e4-859a-56ac71348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382414-97F3-499A-AEDC-739B824EB87F}">
  <ds:schemaRefs>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34f466a1-bab2-44e4-859a-56ac713485fe"/>
  </ds:schemaRefs>
</ds:datastoreItem>
</file>

<file path=customXml/itemProps3.xml><?xml version="1.0" encoding="utf-8"?>
<ds:datastoreItem xmlns:ds="http://schemas.openxmlformats.org/officeDocument/2006/customXml" ds:itemID="{E6F12A2F-A030-4434-820B-6D272762A0A5}">
  <ds:schemaRefs>
    <ds:schemaRef ds:uri="http://schemas.microsoft.com/sharepoint/v3/contenttype/forms"/>
  </ds:schemaRefs>
</ds:datastoreItem>
</file>

<file path=customXml/itemProps4.xml><?xml version="1.0" encoding="utf-8"?>
<ds:datastoreItem xmlns:ds="http://schemas.openxmlformats.org/officeDocument/2006/customXml" ds:itemID="{D55E3E49-A227-4D68-AA00-E44FE18189F5}">
  <ds:schemaRefs/>
</ds:datastoreItem>
</file>

<file path=customXml/itemProps5.xml><?xml version="1.0" encoding="utf-8"?>
<ds:datastoreItem xmlns:ds="http://schemas.openxmlformats.org/officeDocument/2006/customXml" ds:itemID="{CDC9773E-A304-491D-9406-635FCD7C775B}">
  <ds:schemaRefs/>
</ds:datastoreItem>
</file>

<file path=customXml/itemProps6.xml><?xml version="1.0" encoding="utf-8"?>
<ds:datastoreItem xmlns:ds="http://schemas.openxmlformats.org/officeDocument/2006/customXml" ds:itemID="{C18660D7-C53C-459D-9D45-0FC84B8CBB3B}">
  <ds:schemaRefs/>
</ds:datastoreItem>
</file>

<file path=customXml/itemProps7.xml><?xml version="1.0" encoding="utf-8"?>
<ds:datastoreItem xmlns:ds="http://schemas.openxmlformats.org/officeDocument/2006/customXml" ds:itemID="{E4E38223-B5CB-45BC-9DCB-CF263D096191}">
  <ds:schemaRefs/>
</ds:datastoreItem>
</file>

<file path=customXml/itemProps8.xml><?xml version="1.0" encoding="utf-8"?>
<ds:datastoreItem xmlns:ds="http://schemas.openxmlformats.org/officeDocument/2006/customXml" ds:itemID="{91E0590F-FCAB-43B3-9744-9FA07347F6B9}">
  <ds:schemaRefs/>
</ds:datastoreItem>
</file>

<file path=customXml/itemProps9.xml><?xml version="1.0" encoding="utf-8"?>
<ds:datastoreItem xmlns:ds="http://schemas.openxmlformats.org/officeDocument/2006/customXml" ds:itemID="{40C76EE4-6F22-40C2-B3DE-AC3B2BF2F614}">
  <ds:schemaRefs/>
</ds:datastoreItem>
</file>

<file path=docProps/app.xml><?xml version="1.0" encoding="utf-8"?>
<Properties xmlns="http://schemas.openxmlformats.org/officeDocument/2006/extended-properties" xmlns:vt="http://schemas.openxmlformats.org/officeDocument/2006/docPropsVTypes">
  <Template>CUNAMutualGroup_CORP-Std</Template>
  <TotalTime>9746</TotalTime>
  <Words>5488</Words>
  <Application>Microsoft Office PowerPoint</Application>
  <PresentationFormat>On-screen Show (4:3)</PresentationFormat>
  <Paragraphs>548</Paragraphs>
  <Slides>47</Slides>
  <Notes>43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CORP-Std-0617</vt:lpstr>
      <vt:lpstr>Chart</vt:lpstr>
      <vt:lpstr>Worksheet</vt:lpstr>
      <vt:lpstr>Economic &amp;  Credit Union Update </vt:lpstr>
      <vt:lpstr>The COVID-19 Recession Reducd Output by 33% in the 2nd Quarter of 2020</vt:lpstr>
      <vt:lpstr>Recession in 2020, around -2.2%</vt:lpstr>
      <vt:lpstr>Moving from Positive GDP Output Gap in 2019 to Negative Gap in 2020 With the Economy Operating Below its Potential Level of Output</vt:lpstr>
      <vt:lpstr>PowerPoint Presentation</vt:lpstr>
      <vt:lpstr>PowerPoint Presentation</vt:lpstr>
      <vt:lpstr>PowerPoint Presentation</vt:lpstr>
      <vt:lpstr>CU Loan Delinquency Rate Rising to 1.1% CU Loan Charge-off Rates Rising to 1.0%</vt:lpstr>
      <vt:lpstr>Hysteresis: The Degree to Which an Economic System Returns to Its Original State after an External Shock</vt:lpstr>
      <vt:lpstr>Hysteresis: The Degree to Which an Economic System Returns to Its Original State after an External Shock</vt:lpstr>
      <vt:lpstr>Confirmed COVID Cases  Per 1 million population (Days since reaching 5 cases per million, to September 6)</vt:lpstr>
      <vt:lpstr>COVID DEATHS   Per 1 million population (Days since reaching 1 death per million, to September 9)</vt:lpstr>
      <vt:lpstr>Confirmed Cases and Deaths in the US to September 9 (Daily Changes, Seven Day Moving Average)</vt:lpstr>
      <vt:lpstr>Daily COVID Tests, and Percent of Tests Positive Seven Day Moving Averages, to September 9</vt:lpstr>
      <vt:lpstr>Daily Change in COVID-19 Cases per Million,  Seven Day Moving Average, to 8/23</vt:lpstr>
      <vt:lpstr>Daily Change, COVID-19 Deaths per Million,  Seven Day Moving Average, to 8/23</vt:lpstr>
      <vt:lpstr>Record Low Interest Rates and Yield Curve Shifting Down</vt:lpstr>
      <vt:lpstr>Inflation Expected to Remain Below Fed’s Target of 2% for Years to Come</vt:lpstr>
      <vt:lpstr>Zero Real Interest Rates, Lower Inflation &amp; Falling Inflation Expectations are Pushing Nominal Interest Rates to Record Lows</vt:lpstr>
      <vt:lpstr>Falling Deposit Pricing and  Lower Fed Funds Interest Rate</vt:lpstr>
      <vt:lpstr>CU Yield on Assets Could Fall to Record Low 3% in 2020 as Interest Rates Fall to Record Lows and Loan Growth Slows</vt:lpstr>
      <vt:lpstr>Weak Auto Sales But Home Sales Bounced Back</vt:lpstr>
      <vt:lpstr>Lower Stock Prices and Slower Home Price Growth Rates will Reduce Household Wealth and Consumer Spending</vt:lpstr>
      <vt:lpstr>Consumers’ Confidence Has Plummeted in 2020</vt:lpstr>
      <vt:lpstr>The Dollar is Rising and Oil Prices Crashing</vt:lpstr>
      <vt:lpstr>6% Credit Union Loan Growth in 2020</vt:lpstr>
      <vt:lpstr>18.6% Credit Union Saving Growth in 2020</vt:lpstr>
      <vt:lpstr>Yield-on-Assets Falling to Record Lows in 2020</vt:lpstr>
      <vt:lpstr>Cost of Funds will Decline as Market Rates Fall</vt:lpstr>
      <vt:lpstr>Net Interest Margins will Fall to Record Lows in 2021</vt:lpstr>
      <vt:lpstr>Falling Operating Expense Ratios</vt:lpstr>
      <vt:lpstr>Falling Fee Income Ratios</vt:lpstr>
      <vt:lpstr>Falling “Other Income” Ratios</vt:lpstr>
      <vt:lpstr>Rising Provisions for Loan Loss Ratios</vt:lpstr>
      <vt:lpstr>Falling Return-on-Asset Ratios</vt:lpstr>
      <vt:lpstr>PowerPoint Presentation</vt:lpstr>
      <vt:lpstr>5-Year Strategic Plan Focus Areas (How the Pandemic May Change Financial Institutions) </vt:lpstr>
      <vt:lpstr>Joe Biden’s Economic Plan</vt:lpstr>
      <vt:lpstr>Membership Growth Slows</vt:lpstr>
      <vt:lpstr>The Short-Term Debt Cycle and  Forecasting Recessions</vt:lpstr>
      <vt:lpstr>Limerick  of the Day </vt:lpstr>
      <vt:lpstr>Economic Forecast</vt:lpstr>
      <vt:lpstr>Economic Forecast – September 9th, 2020</vt:lpstr>
      <vt:lpstr>Credit Union Forecast</vt:lpstr>
      <vt:lpstr>Credit Union Forecast – September 9th, 2020</vt:lpstr>
      <vt:lpstr>Presenter</vt:lpstr>
      <vt:lpstr>PowerPoint Presentation</vt:lpstr>
    </vt:vector>
  </TitlesOfParts>
  <Company>CUNA Mutual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Larson, Karen I.</dc:creator>
  <cp:lastModifiedBy>Rick, Steven W.</cp:lastModifiedBy>
  <cp:revision>156</cp:revision>
  <cp:lastPrinted>2020-09-09T16:47:38Z</cp:lastPrinted>
  <dcterms:created xsi:type="dcterms:W3CDTF">2020-04-13T19:20:35Z</dcterms:created>
  <dcterms:modified xsi:type="dcterms:W3CDTF">2020-09-20T20:45:20Z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0x01010011EDDD202001314D81284AA10D1F451B</vt:lpwstr>
  </property>
</Properties>
</file>